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827700-9ED7-4696-B8B3-3382B093FE2B}">
  <a:tblStyle styleId="{43827700-9ED7-4696-B8B3-3382B093FE2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8F5"/>
          </a:solidFill>
        </a:fill>
      </a:tcStyle>
    </a:wholeTbl>
    <a:band1H>
      <a:tcTxStyle/>
      <a:tcStyle>
        <a:tcBdr/>
        <a:fill>
          <a:solidFill>
            <a:srgbClr val="D7CF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CF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2259d94e8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92259d94e8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97a9b246df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97a9b246df_0_5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97a9b246df_0_5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2259d946a_0_2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292259d946a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92259d94e8_0_5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292259d94e8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7a9b246df_0_8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297a9b246df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92259d94e8_0_8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92259d94e8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92259d94e8_0_1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92259d94e8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2259d94e8_0_16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292259d94e8_0_1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7a9b246df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297a9b246d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7a9b246df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297a9b246d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jp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jp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 descr="A person smiling at the camera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8" y="1066344"/>
            <a:ext cx="8772528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52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88156" y="4406504"/>
            <a:ext cx="5270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819650" y="0"/>
            <a:ext cx="43242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60124" y="1369219"/>
            <a:ext cx="428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360124" y="883085"/>
            <a:ext cx="42810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4281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3"/>
          </p:nvPr>
        </p:nvSpPr>
        <p:spPr>
          <a:xfrm>
            <a:off x="360124" y="4781550"/>
            <a:ext cx="4281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60124" y="1369219"/>
            <a:ext cx="8423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70" name="Google Shape;70;p16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8" y="1082870"/>
            <a:ext cx="8772525" cy="38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52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88156" y="4406504"/>
            <a:ext cx="5270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8" y="1082870"/>
            <a:ext cx="8772525" cy="38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52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88156" y="4406504"/>
            <a:ext cx="5270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9" y="1082870"/>
            <a:ext cx="8772525" cy="38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52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488156" y="4406504"/>
            <a:ext cx="5270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9" y="1082870"/>
            <a:ext cx="8772525" cy="38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52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488156" y="4406504"/>
            <a:ext cx="5270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9" y="1082870"/>
            <a:ext cx="8772525" cy="38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52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488156" y="4406504"/>
            <a:ext cx="5270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8" y="1082870"/>
            <a:ext cx="8772525" cy="38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52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488156" y="4406504"/>
            <a:ext cx="5270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5270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3"/>
          </p:nvPr>
        </p:nvSpPr>
        <p:spPr>
          <a:xfrm>
            <a:off x="488156" y="4406504"/>
            <a:ext cx="5270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2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/>
          <p:nvPr/>
        </p:nvSpPr>
        <p:spPr>
          <a:xfrm>
            <a:off x="206679" y="1066344"/>
            <a:ext cx="8774700" cy="3903300"/>
          </a:xfrm>
          <a:prstGeom prst="rect">
            <a:avLst/>
          </a:prstGeom>
          <a:solidFill>
            <a:srgbClr val="F5F4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68580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2"/>
          </p:nvPr>
        </p:nvSpPr>
        <p:spPr>
          <a:xfrm>
            <a:off x="488157" y="4406504"/>
            <a:ext cx="68580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2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206679" y="1066344"/>
            <a:ext cx="8774700" cy="39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/>
          <p:cNvSpPr txBox="1">
            <a:spLocks noGrp="1"/>
          </p:cNvSpPr>
          <p:nvPr>
            <p:ph type="ctrTitle"/>
          </p:nvPr>
        </p:nvSpPr>
        <p:spPr>
          <a:xfrm>
            <a:off x="488515" y="1414511"/>
            <a:ext cx="68580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488515" y="3551831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2"/>
          </p:nvPr>
        </p:nvSpPr>
        <p:spPr>
          <a:xfrm>
            <a:off x="488157" y="4406504"/>
            <a:ext cx="68580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p2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ctrTitle"/>
          </p:nvPr>
        </p:nvSpPr>
        <p:spPr>
          <a:xfrm>
            <a:off x="360124" y="1746338"/>
            <a:ext cx="68580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1"/>
          </p:nvPr>
        </p:nvSpPr>
        <p:spPr>
          <a:xfrm>
            <a:off x="360124" y="944753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2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7"/>
          <p:cNvSpPr txBox="1">
            <a:spLocks noGrp="1"/>
          </p:cNvSpPr>
          <p:nvPr>
            <p:ph type="ctrTitle"/>
          </p:nvPr>
        </p:nvSpPr>
        <p:spPr>
          <a:xfrm>
            <a:off x="360124" y="1746338"/>
            <a:ext cx="68580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ubTitle" idx="1"/>
          </p:nvPr>
        </p:nvSpPr>
        <p:spPr>
          <a:xfrm>
            <a:off x="360124" y="944753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2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360124" y="1746338"/>
            <a:ext cx="68580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360124" y="944753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2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3335" y="191639"/>
            <a:ext cx="1405334" cy="65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>
            <a:spLocks noGrp="1"/>
          </p:cNvSpPr>
          <p:nvPr>
            <p:ph type="ctrTitle"/>
          </p:nvPr>
        </p:nvSpPr>
        <p:spPr>
          <a:xfrm>
            <a:off x="360124" y="1746338"/>
            <a:ext cx="68580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"/>
          </p:nvPr>
        </p:nvSpPr>
        <p:spPr>
          <a:xfrm>
            <a:off x="360124" y="944753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3335" y="191639"/>
            <a:ext cx="1405334" cy="65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>
            <a:spLocks noGrp="1"/>
          </p:cNvSpPr>
          <p:nvPr>
            <p:ph type="ctrTitle"/>
          </p:nvPr>
        </p:nvSpPr>
        <p:spPr>
          <a:xfrm>
            <a:off x="360124" y="1746338"/>
            <a:ext cx="68580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360124" y="944753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3335" y="191639"/>
            <a:ext cx="1405334" cy="65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 txBox="1">
            <a:spLocks noGrp="1"/>
          </p:cNvSpPr>
          <p:nvPr>
            <p:ph type="ctrTitle"/>
          </p:nvPr>
        </p:nvSpPr>
        <p:spPr>
          <a:xfrm>
            <a:off x="360124" y="1746338"/>
            <a:ext cx="68580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subTitle" idx="1"/>
          </p:nvPr>
        </p:nvSpPr>
        <p:spPr>
          <a:xfrm>
            <a:off x="360124" y="944753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2"/>
          <p:cNvSpPr txBox="1">
            <a:spLocks noGrp="1"/>
          </p:cNvSpPr>
          <p:nvPr>
            <p:ph type="ctrTitle"/>
          </p:nvPr>
        </p:nvSpPr>
        <p:spPr>
          <a:xfrm>
            <a:off x="360124" y="1746338"/>
            <a:ext cx="68580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subTitle" idx="1"/>
          </p:nvPr>
        </p:nvSpPr>
        <p:spPr>
          <a:xfrm>
            <a:off x="360124" y="944753"/>
            <a:ext cx="685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3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71" name="Google Shape;171;p33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33"/>
          <p:cNvSpPr txBox="1">
            <a:spLocks noGrp="1"/>
          </p:cNvSpPr>
          <p:nvPr>
            <p:ph type="body" idx="1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3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3"/>
          <p:cNvSpPr txBox="1">
            <a:spLocks noGrp="1"/>
          </p:cNvSpPr>
          <p:nvPr>
            <p:ph type="body" idx="2"/>
          </p:nvPr>
        </p:nvSpPr>
        <p:spPr>
          <a:xfrm>
            <a:off x="360124" y="1369219"/>
            <a:ext cx="4211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5" name="Google Shape;17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74485"/>
            <a:ext cx="4211877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78" name="Google Shape;178;p34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34"/>
          <p:cNvSpPr txBox="1">
            <a:spLocks noGrp="1"/>
          </p:cNvSpPr>
          <p:nvPr>
            <p:ph type="body" idx="1"/>
          </p:nvPr>
        </p:nvSpPr>
        <p:spPr>
          <a:xfrm>
            <a:off x="360124" y="4781550"/>
            <a:ext cx="7872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0" name="Google Shape;180;p3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4"/>
          <p:cNvSpPr txBox="1">
            <a:spLocks noGrp="1"/>
          </p:cNvSpPr>
          <p:nvPr>
            <p:ph type="body" idx="2"/>
          </p:nvPr>
        </p:nvSpPr>
        <p:spPr>
          <a:xfrm>
            <a:off x="360124" y="1369219"/>
            <a:ext cx="4211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9" y="1369219"/>
            <a:ext cx="4211700" cy="3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/>
          <p:nvPr/>
        </p:nvSpPr>
        <p:spPr>
          <a:xfrm>
            <a:off x="4819651" y="0"/>
            <a:ext cx="4324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360124" y="1369219"/>
            <a:ext cx="428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86" name="Google Shape;186;p35"/>
          <p:cNvCxnSpPr/>
          <p:nvPr/>
        </p:nvCxnSpPr>
        <p:spPr>
          <a:xfrm>
            <a:off x="360124" y="883085"/>
            <a:ext cx="42810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4281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2"/>
          </p:nvPr>
        </p:nvSpPr>
        <p:spPr>
          <a:xfrm>
            <a:off x="360124" y="4781550"/>
            <a:ext cx="4281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 descr="Two people smiling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t="7784" b="7784"/>
          <a:stretch/>
        </p:blipFill>
        <p:spPr>
          <a:xfrm>
            <a:off x="0" y="0"/>
            <a:ext cx="9165751" cy="515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03622" y="4781550"/>
            <a:ext cx="83805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2"/>
          </p:nvPr>
        </p:nvSpPr>
        <p:spPr>
          <a:xfrm>
            <a:off x="403622" y="3588707"/>
            <a:ext cx="45849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>
            <a:spLocks noGrp="1"/>
          </p:cNvSpPr>
          <p:nvPr>
            <p:ph type="title"/>
          </p:nvPr>
        </p:nvSpPr>
        <p:spPr>
          <a:xfrm>
            <a:off x="360124" y="1282303"/>
            <a:ext cx="8423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1"/>
          </p:nvPr>
        </p:nvSpPr>
        <p:spPr>
          <a:xfrm>
            <a:off x="360124" y="3442097"/>
            <a:ext cx="8423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CAF"/>
              </a:buClr>
              <a:buSzPts val="1800"/>
              <a:buNone/>
              <a:defRPr sz="1800">
                <a:solidFill>
                  <a:srgbClr val="888CA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CAF"/>
              </a:buClr>
              <a:buSzPts val="1500"/>
              <a:buNone/>
              <a:defRPr sz="1500">
                <a:solidFill>
                  <a:srgbClr val="888CAF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CAF"/>
              </a:buClr>
              <a:buSzPts val="1400"/>
              <a:buNone/>
              <a:defRPr sz="1400">
                <a:solidFill>
                  <a:srgbClr val="888CAF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CAF"/>
              </a:buClr>
              <a:buSzPts val="1200"/>
              <a:buNone/>
              <a:defRPr sz="1200">
                <a:solidFill>
                  <a:srgbClr val="888CAF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CAF"/>
              </a:buClr>
              <a:buSzPts val="1200"/>
              <a:buNone/>
              <a:defRPr sz="1200">
                <a:solidFill>
                  <a:srgbClr val="888CAF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CAF"/>
              </a:buClr>
              <a:buSzPts val="1200"/>
              <a:buNone/>
              <a:defRPr sz="1200">
                <a:solidFill>
                  <a:srgbClr val="888CAF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CAF"/>
              </a:buClr>
              <a:buSzPts val="1200"/>
              <a:buNone/>
              <a:defRPr sz="1200">
                <a:solidFill>
                  <a:srgbClr val="888CAF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CAF"/>
              </a:buClr>
              <a:buSzPts val="1200"/>
              <a:buNone/>
              <a:defRPr sz="1200">
                <a:solidFill>
                  <a:srgbClr val="888CAF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CAF"/>
              </a:buClr>
              <a:buSzPts val="1200"/>
              <a:buNone/>
              <a:defRPr sz="1200">
                <a:solidFill>
                  <a:srgbClr val="888CAF"/>
                </a:solidFill>
              </a:defRPr>
            </a:lvl9pPr>
          </a:lstStyle>
          <a:p>
            <a:endParaRPr/>
          </a:p>
        </p:txBody>
      </p:sp>
      <p:cxnSp>
        <p:nvCxnSpPr>
          <p:cNvPr id="196" name="Google Shape;196;p37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37"/>
          <p:cNvSpPr txBox="1">
            <a:spLocks noGrp="1"/>
          </p:cNvSpPr>
          <p:nvPr>
            <p:ph type="body" idx="2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3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body" idx="1"/>
          </p:nvPr>
        </p:nvSpPr>
        <p:spPr>
          <a:xfrm>
            <a:off x="360124" y="1369219"/>
            <a:ext cx="4154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4154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38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p38"/>
          <p:cNvSpPr txBox="1">
            <a:spLocks noGrp="1"/>
          </p:cNvSpPr>
          <p:nvPr>
            <p:ph type="body" idx="3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5" name="Google Shape;205;p3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360123" y="1260872"/>
            <a:ext cx="41379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body" idx="2"/>
          </p:nvPr>
        </p:nvSpPr>
        <p:spPr>
          <a:xfrm>
            <a:off x="360123" y="1878806"/>
            <a:ext cx="41379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4154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4154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12" name="Google Shape;212;p39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39"/>
          <p:cNvSpPr txBox="1">
            <a:spLocks noGrp="1"/>
          </p:cNvSpPr>
          <p:nvPr>
            <p:ph type="body" idx="5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4" name="Google Shape;214;p3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17" name="Google Shape;217;p40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9" name="Google Shape;219;p4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41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41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3" name="Google Shape;223;p4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Only">
  <p:cSld name="10_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42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360124" y="4781550"/>
            <a:ext cx="4211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4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31" name="Google Shape;231;p43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43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4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" name="Google Shape;234;p43"/>
          <p:cNvGraphicFramePr/>
          <p:nvPr/>
        </p:nvGraphicFramePr>
        <p:xfrm>
          <a:off x="1524000" y="129600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{43827700-9ED7-4696-B8B3-3382B093FE2B}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1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1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1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1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1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2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2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2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2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2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3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3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3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3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3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4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4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4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4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4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5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5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5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5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5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6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6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6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6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6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37" name="Google Shape;237;p44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44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39" name="Google Shape;239;p4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44"/>
          <p:cNvGraphicFramePr/>
          <p:nvPr/>
        </p:nvGraphicFramePr>
        <p:xfrm>
          <a:off x="360123" y="1296007"/>
          <a:ext cx="3000000" cy="3000000"/>
        </p:xfrm>
        <a:graphic>
          <a:graphicData uri="http://schemas.openxmlformats.org/drawingml/2006/table">
            <a:tbl>
              <a:tblPr firstCol="1" bandRow="1">
                <a:noFill/>
                <a:tableStyleId>{43827700-9ED7-4696-B8B3-3382B093FE2B}</a:tableStyleId>
              </a:tblPr>
              <a:tblGrid>
                <a:gridCol w="168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 bold 12pt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Txt 12pt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 bold 12pt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Txt 12pt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 bold 12pt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Txt 12pt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 bold 12pt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Txt 12pt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 bold 12pt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Txt 12pt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 bold 12pt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Txt 12pt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 </a:t>
                      </a:r>
                      <a:endParaRPr sz="1100"/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 bold 12pt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Txt 12pt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 bold 12pt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Txt 12pt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43" name="Google Shape;243;p45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45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5" name="Google Shape;245;p4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6" name="Google Shape;246;p45"/>
          <p:cNvGraphicFramePr/>
          <p:nvPr/>
        </p:nvGraphicFramePr>
        <p:xfrm>
          <a:off x="360123" y="1296007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{43827700-9ED7-4696-B8B3-3382B093FE2B}</a:tableStyleId>
              </a:tblPr>
              <a:tblGrid>
                <a:gridCol w="3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44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Jan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Feb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Apr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May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Jun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Jul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Aug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Sep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Oct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Nov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49" name="Google Shape;249;p46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46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1" name="Google Shape;251;p4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46"/>
          <p:cNvGraphicFramePr/>
          <p:nvPr/>
        </p:nvGraphicFramePr>
        <p:xfrm>
          <a:off x="360123" y="1296007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{43827700-9ED7-4696-B8B3-3382B093FE2B}</a:tableStyleId>
              </a:tblPr>
              <a:tblGrid>
                <a:gridCol w="3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8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86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5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5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86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686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58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058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686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72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686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058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5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Jan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Feb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Apr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May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Jun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Jul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Aug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Sep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Oct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Nov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</a:t>
                      </a:r>
                      <a:endParaRPr sz="1100"/>
                    </a:p>
                  </a:txBody>
                  <a:tcPr marL="68600" marR="68600" marT="34300" marB="343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">
  <p:cSld name="5_Title Onl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7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p47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6" name="Google Shape;256;p47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7" name="Google Shape;257;p4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741" y="1396518"/>
            <a:ext cx="550537" cy="55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848" y="1355138"/>
            <a:ext cx="1797856" cy="63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848" y="2563484"/>
            <a:ext cx="1633559" cy="58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4593" y="2579923"/>
            <a:ext cx="550537" cy="55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848" y="3776272"/>
            <a:ext cx="1624593" cy="4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5627" y="3721949"/>
            <a:ext cx="550537" cy="55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7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51447" y="1355138"/>
            <a:ext cx="1797856" cy="63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7" descr="A close up of graphics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30050" y="1390276"/>
            <a:ext cx="563019" cy="56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7" descr="A close up of a 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51447" y="2607598"/>
            <a:ext cx="1744782" cy="5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7" descr="A close up of a sig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03513" y="2580390"/>
            <a:ext cx="563019" cy="563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70" name="Google Shape;270;p48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48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72" name="Google Shape;272;p4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198" y="1444180"/>
            <a:ext cx="1209878" cy="35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8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3376" y="1350192"/>
            <a:ext cx="543294" cy="54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6970" y="1406166"/>
            <a:ext cx="1437817" cy="4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8" descr="A drawing of a cartoon charact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2898" y="1361051"/>
            <a:ext cx="521575" cy="521575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14900"/>
              </a:srgbClr>
            </a:outerShdw>
          </a:effectLst>
        </p:spPr>
      </p:pic>
      <p:pic>
        <p:nvPicPr>
          <p:cNvPr id="277" name="Google Shape;277;p48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5087" y="1361051"/>
            <a:ext cx="521576" cy="5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16963" y="1469504"/>
            <a:ext cx="1365634" cy="3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7415" y="2609317"/>
            <a:ext cx="1044302" cy="5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8" descr="A close up of a 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02977" y="2621372"/>
            <a:ext cx="543294" cy="54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74325" y="2746828"/>
            <a:ext cx="1656832" cy="29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8"/>
          <p:cNvGrpSpPr/>
          <p:nvPr/>
        </p:nvGrpSpPr>
        <p:grpSpPr>
          <a:xfrm>
            <a:off x="8282415" y="2632231"/>
            <a:ext cx="521575" cy="521550"/>
            <a:chOff x="6635643" y="3492085"/>
            <a:chExt cx="695434" cy="695400"/>
          </a:xfrm>
        </p:grpSpPr>
        <p:sp>
          <p:nvSpPr>
            <p:cNvPr id="283" name="Google Shape;283;p48"/>
            <p:cNvSpPr/>
            <p:nvPr/>
          </p:nvSpPr>
          <p:spPr>
            <a:xfrm>
              <a:off x="6635643" y="3492085"/>
              <a:ext cx="695400" cy="695400"/>
            </a:xfrm>
            <a:prstGeom prst="roundRect">
              <a:avLst>
                <a:gd name="adj" fmla="val 24465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algn="ctr" rotWithShape="0">
                <a:srgbClr val="000000">
                  <a:alpha val="2588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4" name="Google Shape;284;p48"/>
            <p:cNvPicPr preferRelativeResize="0"/>
            <p:nvPr/>
          </p:nvPicPr>
          <p:blipFill rotWithShape="1">
            <a:blip r:embed="rId12">
              <a:alphaModFix/>
            </a:blip>
            <a:srcRect l="7168" t="15858" r="8691" b="17256"/>
            <a:stretch/>
          </p:blipFill>
          <p:spPr>
            <a:xfrm>
              <a:off x="6635643" y="3555730"/>
              <a:ext cx="695434" cy="5528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5" name="Google Shape;285;p4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7531" y="2539537"/>
            <a:ext cx="658024" cy="7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06814" y="2557939"/>
            <a:ext cx="616252" cy="67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19430" y="3990482"/>
            <a:ext cx="1219720" cy="40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8" descr="Android_robot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570102" y="3892553"/>
            <a:ext cx="504377" cy="59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357351" y="3999512"/>
            <a:ext cx="1791050" cy="38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6182" y="3923951"/>
            <a:ext cx="1601548" cy="53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8"/>
          <p:cNvPicPr preferRelativeResize="0"/>
          <p:nvPr/>
        </p:nvPicPr>
        <p:blipFill rotWithShape="1">
          <a:blip r:embed="rId19">
            <a:alphaModFix/>
          </a:blip>
          <a:srcRect l="9598" t="8551" r="10279" b="12559"/>
          <a:stretch/>
        </p:blipFill>
        <p:spPr>
          <a:xfrm>
            <a:off x="385210" y="3945626"/>
            <a:ext cx="1550440" cy="49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">
  <p:cSld name="7_Title 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>
            <a:spLocks noGrp="1"/>
          </p:cNvSpPr>
          <p:nvPr>
            <p:ph type="title"/>
          </p:nvPr>
        </p:nvSpPr>
        <p:spPr>
          <a:xfrm>
            <a:off x="360124" y="350405"/>
            <a:ext cx="733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94" name="Google Shape;294;p49"/>
          <p:cNvCxnSpPr/>
          <p:nvPr/>
        </p:nvCxnSpPr>
        <p:spPr>
          <a:xfrm>
            <a:off x="360124" y="883085"/>
            <a:ext cx="8423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49"/>
          <p:cNvSpPr txBox="1">
            <a:spLocks noGrp="1"/>
          </p:cNvSpPr>
          <p:nvPr>
            <p:ph type="body" idx="1"/>
          </p:nvPr>
        </p:nvSpPr>
        <p:spPr>
          <a:xfrm>
            <a:off x="360123" y="4781550"/>
            <a:ext cx="84237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96" name="Google Shape;296;p4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193" y="301391"/>
            <a:ext cx="990411" cy="41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9" descr="Depression Support &amp; Education Services - Aw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600" y="2376863"/>
            <a:ext cx="1536308" cy="4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9" descr="Barnardos logo | Irish Internet Associ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124" y="2241617"/>
            <a:ext cx="1321617" cy="70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9" descr="Jigsaw National logo – Alcohol For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629" y="3335317"/>
            <a:ext cx="1234033" cy="5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9" descr="Baby Elegance And Temple Street Foundation -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7403" y="2241617"/>
            <a:ext cx="1556569" cy="70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9" descr="Barretstown | Rebuilding Lives Affected by Childhood Illness"/>
          <p:cNvPicPr preferRelativeResize="0"/>
          <p:nvPr/>
        </p:nvPicPr>
        <p:blipFill rotWithShape="1">
          <a:blip r:embed="rId7">
            <a:alphaModFix/>
          </a:blip>
          <a:srcRect t="20047" b="20990"/>
          <a:stretch/>
        </p:blipFill>
        <p:spPr>
          <a:xfrm>
            <a:off x="360123" y="4256541"/>
            <a:ext cx="1644654" cy="4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9" descr="Educate Together - Patron of over 100 Equality based Irish School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80422" y="3355727"/>
            <a:ext cx="1022977" cy="4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9" descr="Pieta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26899" y="4232777"/>
            <a:ext cx="1130022" cy="51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9" descr="spunout - Ireland&amp;#39;s Youth Information Websi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50321" y="1479682"/>
            <a:ext cx="1459801" cy="34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9" descr="A Lust For Life - Home | Facebook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0587" y="1253262"/>
            <a:ext cx="802683" cy="80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9" descr="Welcome to ReachOut.com | ReachOut Australi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24846" y="3360338"/>
            <a:ext cx="772291" cy="45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9" descr="Women's Aid Ireland (@Womens_Aid) | Twitte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07977" y="1405748"/>
            <a:ext cx="995423" cy="49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9" descr="Donate | Dublin Rape Crisis Cent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09767" y="2282587"/>
            <a:ext cx="621777" cy="62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9" descr="TUSLA gets warnings of potential risks to kids in Ireland every 10 minutes  - Irish Mirror Onlin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37174" y="1338368"/>
            <a:ext cx="1143752" cy="63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 descr="Microsoft Customer Story-Make-A-Wish® Foundation finds efficiency during  the COVID-19 pandemic—and beyond"/>
          <p:cNvPicPr preferRelativeResize="0"/>
          <p:nvPr/>
        </p:nvPicPr>
        <p:blipFill rotWithShape="1">
          <a:blip r:embed="rId16">
            <a:alphaModFix/>
          </a:blip>
          <a:srcRect t="30364" b="36526"/>
          <a:stretch/>
        </p:blipFill>
        <p:spPr>
          <a:xfrm>
            <a:off x="4877322" y="3370904"/>
            <a:ext cx="1322915" cy="43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9" descr="Irish Cancer Society statement about €6 million bequest | Irish Cancer  Society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216089" y="4256541"/>
            <a:ext cx="1270003" cy="4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9" descr="LauraLynn Ireland's Children's Hospice | Online Fundraisi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45584" y="4256541"/>
            <a:ext cx="1529697" cy="46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44258" y="273844"/>
            <a:ext cx="74688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44258" y="1369219"/>
            <a:ext cx="8708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44258" y="4767263"/>
            <a:ext cx="870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ctrTitle"/>
          </p:nvPr>
        </p:nvSpPr>
        <p:spPr>
          <a:xfrm>
            <a:off x="488140" y="1926136"/>
            <a:ext cx="52704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oppins"/>
              <a:buNone/>
            </a:pPr>
            <a:r>
              <a:rPr lang="en-GB" sz="3300">
                <a:solidFill>
                  <a:srgbClr val="7F50C8"/>
                </a:solidFill>
              </a:rPr>
              <a:t>Bullying </a:t>
            </a:r>
            <a:endParaRPr sz="3300">
              <a:solidFill>
                <a:srgbClr val="7F50C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66">
              <a:solidFill>
                <a:srgbClr val="7F50C8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7F50C8"/>
                </a:solidFill>
              </a:rPr>
              <a:t>–What should </a:t>
            </a:r>
            <a:endParaRPr sz="3000">
              <a:solidFill>
                <a:srgbClr val="7F50C8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7F50C8"/>
                </a:solidFill>
              </a:rPr>
              <a:t>    parents know</a:t>
            </a:r>
            <a:endParaRPr sz="3344"/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2"/>
          </p:nvPr>
        </p:nvSpPr>
        <p:spPr>
          <a:xfrm>
            <a:off x="488150" y="4038049"/>
            <a:ext cx="52704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2F87"/>
                </a:solidFill>
              </a:rPr>
              <a:t>Written By Amy Hurley</a:t>
            </a:r>
            <a:endParaRPr sz="1500">
              <a:solidFill>
                <a:srgbClr val="002F87"/>
              </a:solidFill>
            </a:endParaRPr>
          </a:p>
          <a:p>
            <a:pPr marL="45720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2F87"/>
                </a:solidFill>
              </a:rPr>
              <a:t>       Shield Volunteer </a:t>
            </a:r>
            <a:endParaRPr sz="1500">
              <a:solidFill>
                <a:srgbClr val="002F8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28571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9"/>
          <p:cNvSpPr txBox="1">
            <a:spLocks noGrp="1"/>
          </p:cNvSpPr>
          <p:nvPr>
            <p:ph type="body" idx="1"/>
          </p:nvPr>
        </p:nvSpPr>
        <p:spPr>
          <a:xfrm>
            <a:off x="306325" y="1028000"/>
            <a:ext cx="3919500" cy="399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Parents of the </a:t>
            </a:r>
            <a:r>
              <a:rPr lang="en-GB" sz="2400" b="1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bully</a:t>
            </a:r>
            <a:endParaRPr sz="2400" b="1" u="sng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Explore how they feel after they bully others and how the bullied child might feel.</a:t>
            </a: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Encourage them to take responsibility for their actions and what the possible consequences of bullying others may be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Be clear about your expectations and boundaries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Remind your child that you love them, and that you will be there to support them to change this behaviour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9"/>
          <p:cNvSpPr txBox="1">
            <a:spLocks noGrp="1"/>
          </p:cNvSpPr>
          <p:nvPr>
            <p:ph type="body" idx="2"/>
          </p:nvPr>
        </p:nvSpPr>
        <p:spPr>
          <a:xfrm>
            <a:off x="4301650" y="2180325"/>
            <a:ext cx="4604400" cy="2491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7F50C8"/>
                </a:solidFill>
                <a:latin typeface="Arial"/>
                <a:ea typeface="Arial"/>
                <a:cs typeface="Arial"/>
                <a:sym typeface="Arial"/>
              </a:rPr>
              <a:t>Parents of the </a:t>
            </a:r>
            <a:r>
              <a:rPr lang="en-GB" sz="2400" b="1" u="sng">
                <a:solidFill>
                  <a:srgbClr val="7F50C8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sz="2400" b="1" u="sng">
              <a:solidFill>
                <a:srgbClr val="7F50C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Remind your child that the bullying is not their fault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Explore what your child would like to see happen next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Keep an open dialogue with your child’s school to let them know of any concerns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The best response might be to walk away.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Always let a trusted adult know what is happening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9"/>
          <p:cNvSpPr/>
          <p:nvPr/>
        </p:nvSpPr>
        <p:spPr>
          <a:xfrm>
            <a:off x="306325" y="846000"/>
            <a:ext cx="8531352" cy="20163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0"/>
            </a:schemeClr>
          </a:solidFill>
          <a:ln w="44450" cap="rnd" cmpd="sng">
            <a:solidFill>
              <a:schemeClr val="accent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9"/>
          <p:cNvSpPr txBox="1"/>
          <p:nvPr/>
        </p:nvSpPr>
        <p:spPr>
          <a:xfrm>
            <a:off x="417575" y="256975"/>
            <a:ext cx="7195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 sz="3500" b="1">
                <a:solidFill>
                  <a:schemeClr val="dk1"/>
                </a:solidFill>
              </a:rPr>
              <a:t>What Parents Can Do?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/>
          <p:nvPr/>
        </p:nvSpPr>
        <p:spPr>
          <a:xfrm>
            <a:off x="1144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1"/>
          <p:cNvSpPr txBox="1">
            <a:spLocks noGrp="1"/>
          </p:cNvSpPr>
          <p:nvPr>
            <p:ph type="title"/>
          </p:nvPr>
        </p:nvSpPr>
        <p:spPr>
          <a:xfrm>
            <a:off x="429370" y="178904"/>
            <a:ext cx="82638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sz="3800">
                <a:latin typeface="Arial"/>
                <a:ea typeface="Arial"/>
                <a:cs typeface="Arial"/>
                <a:sym typeface="Arial"/>
              </a:rPr>
              <a:t> What is Bullying</a:t>
            </a:r>
            <a:endParaRPr/>
          </a:p>
        </p:txBody>
      </p:sp>
      <p:sp>
        <p:nvSpPr>
          <p:cNvPr id="325" name="Google Shape;325;p51"/>
          <p:cNvSpPr/>
          <p:nvPr/>
        </p:nvSpPr>
        <p:spPr>
          <a:xfrm>
            <a:off x="429370" y="1261158"/>
            <a:ext cx="8229600" cy="13716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0"/>
            </a:schemeClr>
          </a:solidFill>
          <a:ln w="44450" cap="rnd" cmpd="sng">
            <a:solidFill>
              <a:schemeClr val="accent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body" idx="1"/>
          </p:nvPr>
        </p:nvSpPr>
        <p:spPr>
          <a:xfrm>
            <a:off x="429370" y="1553487"/>
            <a:ext cx="5035200" cy="3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According to the Department of education, </a:t>
            </a:r>
            <a:r>
              <a:rPr lang="en-GB" sz="13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bullying</a:t>
            </a:r>
            <a:r>
              <a:rPr lang="en-GB" sz="1300">
                <a:latin typeface="Arial"/>
                <a:ea typeface="Arial"/>
                <a:cs typeface="Arial"/>
                <a:sym typeface="Arial"/>
              </a:rPr>
              <a:t> can be defined as unwelcome, bad behaviour which continues to occur over time and is either verbal, psychological, or physical towards another person or group. 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GB" sz="13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Bullying</a:t>
            </a:r>
            <a:r>
              <a:rPr lang="en-GB" sz="1300">
                <a:latin typeface="Arial"/>
                <a:ea typeface="Arial"/>
                <a:cs typeface="Arial"/>
                <a:sym typeface="Arial"/>
              </a:rPr>
              <a:t> can occur in a variety of settings such as in school and online, particularly if adult supervision is poor.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GB" sz="13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Bullying</a:t>
            </a:r>
            <a:r>
              <a:rPr lang="en-GB" sz="1300">
                <a:latin typeface="Arial"/>
                <a:ea typeface="Arial"/>
                <a:cs typeface="Arial"/>
                <a:sym typeface="Arial"/>
              </a:rPr>
              <a:t> can include posting one singular insulting or harmful public message, image, or comment on a social networking site or some other public setting where it can be seen or repeated by others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Bullying involves three parties; The Bully, the Target of bullying and the Bystander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51" descr="1. physical, 2. verbal, 3. cyber, 4. social, 5. prejudicial and 6. sexual bullying" title="table of the types of bully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294" y="2086031"/>
            <a:ext cx="2987307" cy="272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1"/>
          <p:cNvSpPr txBox="1"/>
          <p:nvPr/>
        </p:nvSpPr>
        <p:spPr>
          <a:xfrm>
            <a:off x="5785125" y="1606088"/>
            <a:ext cx="30804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177800" lvl="0" indent="-158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GB" sz="1300">
                <a:solidFill>
                  <a:schemeClr val="dk1"/>
                </a:solidFill>
              </a:rPr>
              <a:t>There are 6 main types of bullying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282020" y="256233"/>
            <a:ext cx="8229600" cy="13716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0"/>
            </a:schemeClr>
          </a:solidFill>
          <a:ln w="44450" cap="rnd" cmpd="sng">
            <a:solidFill>
              <a:schemeClr val="accent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2"/>
          <p:cNvSpPr txBox="1">
            <a:spLocks noGrp="1"/>
          </p:cNvSpPr>
          <p:nvPr>
            <p:ph type="body" idx="1"/>
          </p:nvPr>
        </p:nvSpPr>
        <p:spPr>
          <a:xfrm>
            <a:off x="493325" y="548150"/>
            <a:ext cx="83502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Bullying </a:t>
            </a:r>
            <a:r>
              <a:rPr lang="en-GB" sz="1300">
                <a:latin typeface="Arial"/>
                <a:ea typeface="Arial"/>
                <a:cs typeface="Arial"/>
                <a:sym typeface="Arial"/>
              </a:rPr>
              <a:t>– is not always seen and often not reported because children: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Are embarrassed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Fear the bully might retaliate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Don’t want to seem weak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Might not know how to talk about it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Believe they deserve it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Think nothing can be done about it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lang="en-GB" sz="13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signs and symptoms </a:t>
            </a:r>
            <a:r>
              <a:rPr lang="en-GB" sz="13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of being bullied include:</a:t>
            </a:r>
            <a:endParaRPr sz="130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87272"/>
              </a:lnSpc>
              <a:spcBef>
                <a:spcPts val="600"/>
              </a:spcBef>
              <a:spcAft>
                <a:spcPts val="0"/>
              </a:spcAft>
              <a:buClr>
                <a:srgbClr val="333399"/>
              </a:buClr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Damage or loss of personal property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Physical signs like cuts and bruises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Becoming more socially isolated, avoiding peer interactions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Changes in mood; becoming angry, aggressive, sad, lonely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Problems eating and/or sleeping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Bed wetting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Complaints of stomach pains, headaches, illness (more frequently than before)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87272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Reduced academic achievements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52" descr="she is feeling upset due to others pointing at her and being mean" title="photo of young gir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350" y="1050625"/>
            <a:ext cx="2965950" cy="2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3"/>
          <p:cNvSpPr txBox="1">
            <a:spLocks noGrp="1"/>
          </p:cNvSpPr>
          <p:nvPr>
            <p:ph type="title"/>
          </p:nvPr>
        </p:nvSpPr>
        <p:spPr>
          <a:xfrm>
            <a:off x="429375" y="353575"/>
            <a:ext cx="68019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Cyber-bullying </a:t>
            </a:r>
            <a:endParaRPr sz="3000"/>
          </a:p>
        </p:txBody>
      </p:sp>
      <p:sp>
        <p:nvSpPr>
          <p:cNvPr id="343" name="Google Shape;343;p53"/>
          <p:cNvSpPr/>
          <p:nvPr/>
        </p:nvSpPr>
        <p:spPr>
          <a:xfrm>
            <a:off x="429370" y="1261158"/>
            <a:ext cx="8229600" cy="13716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0"/>
            </a:schemeClr>
          </a:solidFill>
          <a:ln w="44450" cap="rnd" cmpd="sng">
            <a:solidFill>
              <a:schemeClr val="accent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3"/>
          <p:cNvSpPr txBox="1">
            <a:spLocks noGrp="1"/>
          </p:cNvSpPr>
          <p:nvPr>
            <p:ph type="body" idx="1"/>
          </p:nvPr>
        </p:nvSpPr>
        <p:spPr>
          <a:xfrm>
            <a:off x="303050" y="1365550"/>
            <a:ext cx="53637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65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7F50C8"/>
              </a:buClr>
              <a:buSzPts val="1400"/>
              <a:buChar char="•"/>
            </a:pPr>
            <a:r>
              <a:rPr lang="en-GB" sz="1400" b="1">
                <a:solidFill>
                  <a:srgbClr val="7F50C8"/>
                </a:solidFill>
                <a:latin typeface="Arial"/>
                <a:ea typeface="Arial"/>
                <a:cs typeface="Arial"/>
                <a:sym typeface="Arial"/>
              </a:rPr>
              <a:t>Pointers for parents:</a:t>
            </a:r>
            <a:endParaRPr sz="1400" b="1">
              <a:solidFill>
                <a:srgbClr val="7F50C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Keep the computer in a visible and communal place and agree upon responsible internet usage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77800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Explore internet safety with your child, reminding him or her not to share personal information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77800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Discuss what should happen if your child is ever cyberbullied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Ignore the message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Block the sender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Take a screenshot as evidence of the bullying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Contact website admin if a bullying web page has been created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77800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Be supportive to help encourage your children to tell if they are being cyberbullied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53" descr="A picture containing tex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613" r="10142"/>
          <a:stretch/>
        </p:blipFill>
        <p:spPr>
          <a:xfrm>
            <a:off x="6052649" y="1568125"/>
            <a:ext cx="2752100" cy="30601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/>
          <p:nvPr/>
        </p:nvSpPr>
        <p:spPr>
          <a:xfrm>
            <a:off x="0" y="-449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4"/>
          <p:cNvSpPr txBox="1">
            <a:spLocks noGrp="1"/>
          </p:cNvSpPr>
          <p:nvPr>
            <p:ph type="title"/>
          </p:nvPr>
        </p:nvSpPr>
        <p:spPr>
          <a:xfrm>
            <a:off x="392849" y="418675"/>
            <a:ext cx="7133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3800">
                <a:latin typeface="Arial"/>
                <a:ea typeface="Arial"/>
                <a:cs typeface="Arial"/>
                <a:sym typeface="Arial"/>
              </a:rPr>
              <a:t>Impact of Bullying on the Bully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4"/>
          <p:cNvSpPr/>
          <p:nvPr/>
        </p:nvSpPr>
        <p:spPr>
          <a:xfrm>
            <a:off x="475087" y="1080775"/>
            <a:ext cx="6274196" cy="13716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 txBox="1">
            <a:spLocks noGrp="1"/>
          </p:cNvSpPr>
          <p:nvPr>
            <p:ph type="body" idx="1"/>
          </p:nvPr>
        </p:nvSpPr>
        <p:spPr>
          <a:xfrm>
            <a:off x="3480775" y="1190900"/>
            <a:ext cx="53346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238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Research shows us that those who bully others have lower levels of self esteem than their peers.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Children who have bullied others statistically show higher rates of aggression, antisocial behaviours, crime convictions, poor emotional control, and depression later in life.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500" b="1">
                <a:latin typeface="Arial"/>
                <a:ea typeface="Arial"/>
                <a:cs typeface="Arial"/>
                <a:sym typeface="Arial"/>
              </a:rPr>
              <a:t>Bullies are rewarded for their bullying behaviours – </a:t>
            </a:r>
            <a:r>
              <a:rPr lang="en-GB" sz="1500">
                <a:latin typeface="Arial"/>
                <a:ea typeface="Arial"/>
                <a:cs typeface="Arial"/>
                <a:sym typeface="Arial"/>
              </a:rPr>
              <a:t>Enjoy the status and the fact that other young people will support them (By laughing or joining in)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500" b="1">
                <a:latin typeface="Arial"/>
                <a:ea typeface="Arial"/>
                <a:cs typeface="Arial"/>
                <a:sym typeface="Arial"/>
              </a:rPr>
              <a:t>Bullies tend to lack empathy, </a:t>
            </a:r>
            <a:r>
              <a:rPr lang="en-GB" sz="1500">
                <a:latin typeface="Arial"/>
                <a:ea typeface="Arial"/>
                <a:cs typeface="Arial"/>
                <a:sym typeface="Arial"/>
              </a:rPr>
              <a:t>but we can help them to develop this further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Preventing bullying is most successful when tackled early in a child’s life.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/>
          <p:nvPr/>
        </p:nvSpPr>
        <p:spPr>
          <a:xfrm>
            <a:off x="319619" y="3944413"/>
            <a:ext cx="345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Image by &lt;a href="https://www.freepik.com/free-vector/bullying-illustration-concept_8918593.htm#query=bully&amp;position=25&amp;from_view=search&amp;track=sph"&gt;Freepik&lt;/a&gt;</a:t>
            </a:r>
            <a:endParaRPr sz="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5" name="Google Shape;35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25" y="1523925"/>
            <a:ext cx="3210476" cy="223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5"/>
          <p:cNvSpPr txBox="1">
            <a:spLocks noGrp="1"/>
          </p:cNvSpPr>
          <p:nvPr>
            <p:ph type="title"/>
          </p:nvPr>
        </p:nvSpPr>
        <p:spPr>
          <a:xfrm>
            <a:off x="480050" y="522425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The Target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5"/>
          <p:cNvSpPr txBox="1">
            <a:spLocks noGrp="1"/>
          </p:cNvSpPr>
          <p:nvPr>
            <p:ph type="body" idx="1"/>
          </p:nvPr>
        </p:nvSpPr>
        <p:spPr>
          <a:xfrm>
            <a:off x="296400" y="1508101"/>
            <a:ext cx="5410800" cy="328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20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Anyone can be bullied, but some children are more likely to be victimised for particular reasons where so-called “differences” appear. 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Arial"/>
              <a:ea typeface="Arial"/>
              <a:cs typeface="Arial"/>
              <a:sym typeface="Arial"/>
            </a:endParaRPr>
          </a:p>
          <a:p>
            <a:pPr marL="177800" lvl="0" indent="-120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Acceptance for individual differences is key, personality traits can be very hard to change, and it may be very unfair to ask this of a target.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latin typeface="Arial"/>
                <a:ea typeface="Arial"/>
                <a:cs typeface="Arial"/>
                <a:sym typeface="Arial"/>
              </a:rPr>
              <a:t> </a:t>
            </a:r>
            <a:endParaRPr sz="400">
              <a:latin typeface="Arial"/>
              <a:ea typeface="Arial"/>
              <a:cs typeface="Arial"/>
              <a:sym typeface="Arial"/>
            </a:endParaRPr>
          </a:p>
          <a:p>
            <a:pPr marL="177800" lvl="0" indent="-1206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</a:pPr>
            <a:r>
              <a:rPr lang="en-GB" sz="13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Ways to reduce the impact of bullying:</a:t>
            </a:r>
            <a:endParaRPr sz="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Improving your child’s self confidence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Developing your child’s coping skills and resilience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“Avoiding the bully’s tactics”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Having social support is crucial for your child.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Modelling self-love and encouraging the development of your child's self-love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55" descr="page1image626248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675" y="1937981"/>
            <a:ext cx="333527" cy="1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5" descr="page1image626206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275" y="2166581"/>
            <a:ext cx="238748" cy="27199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5"/>
          <p:cNvSpPr txBox="1"/>
          <p:nvPr/>
        </p:nvSpPr>
        <p:spPr>
          <a:xfrm>
            <a:off x="5616013" y="4561650"/>
            <a:ext cx="3495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Image by &lt;a href="https://www.freepik.com/free-vector/stop-bullying-concept_9005195.htm#page=4&amp;query=bully&amp;position=2&amp;from_view=search&amp;track=sph"&gt;Freepik&lt;/a&gt;</a:t>
            </a:r>
            <a:endParaRPr sz="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55"/>
          <p:cNvSpPr/>
          <p:nvPr/>
        </p:nvSpPr>
        <p:spPr>
          <a:xfrm>
            <a:off x="457195" y="1233758"/>
            <a:ext cx="8229600" cy="13716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0"/>
            </a:schemeClr>
          </a:solidFill>
          <a:ln w="44450" cap="rnd" cmpd="sng">
            <a:solidFill>
              <a:schemeClr val="accent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55" descr="he is feeling upset by disliked and insults from people online" title="boy being cyber-bulli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1025" y="1408012"/>
            <a:ext cx="3045300" cy="30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6"/>
          <p:cNvSpPr txBox="1">
            <a:spLocks noGrp="1"/>
          </p:cNvSpPr>
          <p:nvPr>
            <p:ph type="title"/>
          </p:nvPr>
        </p:nvSpPr>
        <p:spPr>
          <a:xfrm>
            <a:off x="457200" y="418675"/>
            <a:ext cx="82761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sz="3800">
                <a:latin typeface="Arial"/>
                <a:ea typeface="Arial"/>
                <a:cs typeface="Arial"/>
                <a:sym typeface="Arial"/>
              </a:rPr>
              <a:t>The Bystander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1"/>
          </p:nvPr>
        </p:nvSpPr>
        <p:spPr>
          <a:xfrm>
            <a:off x="3521025" y="1372825"/>
            <a:ext cx="53052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GB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Bystanders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are witnesses who may see bullying behaviour, or others who hear about bullying incidents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177800" lvl="0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 The most successful anti-bullying interventions have a strong focus on the role of the bystander and how they can help prevent bullying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177800" lvl="0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There are 3 main types of bystander.</a:t>
            </a: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GB" sz="11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Followers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(assistants) - while they don't initiate the bullying, they  support the bully by taking an active role in the bullying behaviour.</a:t>
            </a:r>
            <a:endParaRPr sz="1100"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GB" sz="1100" b="1">
                <a:solidFill>
                  <a:schemeClr val="accent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Supporters</a:t>
            </a:r>
            <a:r>
              <a:rPr lang="en-GB" sz="1100"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 (reinforcers) - they support the bullying behaviour through direct means e.g. by cheering or encouraging the bully and indirect means e.g. by laughing or smiling</a:t>
            </a:r>
            <a:r>
              <a:rPr lang="en-GB" sz="1100">
                <a:solidFill>
                  <a:srgbClr val="0C233D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100">
              <a:solidFill>
                <a:srgbClr val="0C23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GB" sz="1100" b="1">
                <a:solidFill>
                  <a:schemeClr val="accent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Outsiders</a:t>
            </a:r>
            <a:r>
              <a:rPr lang="en-GB" sz="1100"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 (passive bystanders) - they don't take any sides and avoid any involvement in the bullying - this can be hurtful and act as reinforcement.</a:t>
            </a:r>
            <a:endParaRPr sz="1100"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GB" sz="1100" b="1">
                <a:solidFill>
                  <a:schemeClr val="accent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Defender</a:t>
            </a:r>
            <a:r>
              <a:rPr lang="en-GB" sz="1100"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they support and comfort the target or redirect the situation away from bullying (deflecting the behaviour). To stop the bullying they get help from others: teachers, trusted adults, or peers.</a:t>
            </a:r>
            <a:endParaRPr sz="1200"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6"/>
          <p:cNvSpPr txBox="1"/>
          <p:nvPr/>
        </p:nvSpPr>
        <p:spPr>
          <a:xfrm>
            <a:off x="319625" y="4323500"/>
            <a:ext cx="324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Image by &lt;a href="https://www.freepik.com/free-vector/stop-bullying-illustration-design_9099552.htm#page=2&amp;query=social%20bullying&amp;position=7&amp;from_view=search&amp;track=ais"&gt;Freepik&lt;/a&gt;</a:t>
            </a:r>
            <a:endParaRPr sz="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56"/>
          <p:cNvSpPr/>
          <p:nvPr/>
        </p:nvSpPr>
        <p:spPr>
          <a:xfrm>
            <a:off x="457195" y="1128983"/>
            <a:ext cx="8229600" cy="13716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0"/>
            </a:schemeClr>
          </a:solidFill>
          <a:ln w="44450" cap="rnd" cmpd="sng">
            <a:solidFill>
              <a:schemeClr val="accent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56" descr="a girl is hugging her friend who has been upset from being bullied" title="stop bullying pos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5651"/>
            <a:ext cx="2731225" cy="27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7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7"/>
          <p:cNvSpPr txBox="1">
            <a:spLocks noGrp="1"/>
          </p:cNvSpPr>
          <p:nvPr>
            <p:ph type="title"/>
          </p:nvPr>
        </p:nvSpPr>
        <p:spPr>
          <a:xfrm>
            <a:off x="429370" y="178904"/>
            <a:ext cx="82638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-GB" sz="4100">
                <a:latin typeface="Arial"/>
                <a:ea typeface="Arial"/>
                <a:cs typeface="Arial"/>
                <a:sym typeface="Arial"/>
              </a:rPr>
              <a:t>The Bystander</a:t>
            </a:r>
            <a:endParaRPr/>
          </a:p>
        </p:txBody>
      </p:sp>
      <p:sp>
        <p:nvSpPr>
          <p:cNvPr id="384" name="Google Shape;384;p57"/>
          <p:cNvSpPr/>
          <p:nvPr/>
        </p:nvSpPr>
        <p:spPr>
          <a:xfrm>
            <a:off x="429370" y="1261158"/>
            <a:ext cx="8229600" cy="13716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0"/>
            </a:schemeClr>
          </a:solidFill>
          <a:ln w="44450" cap="rnd" cmpd="sng">
            <a:solidFill>
              <a:schemeClr val="accent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7"/>
          <p:cNvSpPr txBox="1">
            <a:spLocks noGrp="1"/>
          </p:cNvSpPr>
          <p:nvPr>
            <p:ph type="body" idx="1"/>
          </p:nvPr>
        </p:nvSpPr>
        <p:spPr>
          <a:xfrm>
            <a:off x="429375" y="1553475"/>
            <a:ext cx="50352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735" b="1">
                <a:solidFill>
                  <a:srgbClr val="7F50C8"/>
                </a:solidFill>
                <a:latin typeface="Arial"/>
                <a:ea typeface="Arial"/>
                <a:cs typeface="Arial"/>
                <a:sym typeface="Arial"/>
              </a:rPr>
              <a:t>Why don’t bystanders step up more?</a:t>
            </a:r>
            <a:endParaRPr sz="1735" b="1">
              <a:solidFill>
                <a:srgbClr val="7F50C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333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The fear factor - by reporting the bullying they may become a target themselves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177800" lvl="0" indent="-1333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Not sure what to do or what to say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177800" lvl="0" indent="-1333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Might feel powerless to help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177800" lvl="0" indent="-1333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“It’s none of my business”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177800" lvl="0" indent="-1333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They don’t want to draw attention to themselves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177800" lvl="0" indent="-1333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They think telling an adult won’t help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177800" lvl="0" indent="-1333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They might not like the target, or think they deserve it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177800" lvl="0" indent="-133350" algn="l" rtl="0">
              <a:lnSpc>
                <a:spcPct val="87272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Bystanders need to feel supported by school and parents to feel confident in reporting bullying concerns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7"/>
          <p:cNvSpPr txBox="1"/>
          <p:nvPr/>
        </p:nvSpPr>
        <p:spPr>
          <a:xfrm>
            <a:off x="5375044" y="4197244"/>
            <a:ext cx="34800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&lt;a href="https://www.freepik.com/free-vector/school-bullying-with-student-cartoon-characters_35822323.htm#query=bully&amp;position=49&amp;from_view=search&amp;track=sph"&gt;Image by brgfx&lt;/a&gt; on Freepik</a:t>
            </a:r>
            <a:endParaRPr sz="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7" name="Google Shape;38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038" y="1714100"/>
            <a:ext cx="3889674" cy="216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 txBox="1">
            <a:spLocks noGrp="1"/>
          </p:cNvSpPr>
          <p:nvPr>
            <p:ph type="title"/>
          </p:nvPr>
        </p:nvSpPr>
        <p:spPr>
          <a:xfrm>
            <a:off x="429370" y="178904"/>
            <a:ext cx="82638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 sz="3500">
                <a:latin typeface="Arial"/>
                <a:ea typeface="Arial"/>
                <a:cs typeface="Arial"/>
                <a:sym typeface="Arial"/>
              </a:rPr>
              <a:t>What Parents Can Do?</a:t>
            </a:r>
            <a:endParaRPr/>
          </a:p>
        </p:txBody>
      </p:sp>
      <p:sp>
        <p:nvSpPr>
          <p:cNvPr id="394" name="Google Shape;394;p58"/>
          <p:cNvSpPr/>
          <p:nvPr/>
        </p:nvSpPr>
        <p:spPr>
          <a:xfrm>
            <a:off x="429375" y="1254700"/>
            <a:ext cx="8202168" cy="20163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0"/>
            </a:schemeClr>
          </a:solidFill>
          <a:ln w="44450" cap="rnd" cmpd="sng">
            <a:solidFill>
              <a:schemeClr val="accent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 txBox="1">
            <a:spLocks noGrp="1"/>
          </p:cNvSpPr>
          <p:nvPr>
            <p:ph type="body" idx="1"/>
          </p:nvPr>
        </p:nvSpPr>
        <p:spPr>
          <a:xfrm>
            <a:off x="429375" y="1553475"/>
            <a:ext cx="62733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20650" algn="l" rtl="0">
              <a:lnSpc>
                <a:spcPct val="98181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en-GB" sz="13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 a good role model:</a:t>
            </a:r>
            <a:r>
              <a:rPr lang="en-GB" sz="13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00">
                <a:latin typeface="Arial"/>
                <a:ea typeface="Arial"/>
                <a:cs typeface="Arial"/>
                <a:sym typeface="Arial"/>
              </a:rPr>
              <a:t>Children will learn by example i.e. We cannot expect children to react differently, Parents are a very strong source for their learned behaviours.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Reflect on how you solve problems and conflict in your life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Do you control your anger or let it get the better of you? Do you stand up for yourself positively?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50C8"/>
              </a:buClr>
              <a:buSzPts val="1300"/>
              <a:buChar char="•"/>
            </a:pPr>
            <a:r>
              <a:rPr lang="en-GB" sz="1300" b="1">
                <a:solidFill>
                  <a:srgbClr val="7F50C8"/>
                </a:solidFill>
                <a:latin typeface="Arial"/>
                <a:ea typeface="Arial"/>
                <a:cs typeface="Arial"/>
                <a:sym typeface="Arial"/>
              </a:rPr>
              <a:t>Develop as positive a relationship as you can with your child.</a:t>
            </a:r>
            <a:endParaRPr sz="1300" b="1">
              <a:solidFill>
                <a:srgbClr val="7F50C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Encourage children to report bullying and talk about it more openly.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Let's raise your own awareness of bullying and the responses that work best to this negative type of behaviour.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 b="1">
                <a:solidFill>
                  <a:srgbClr val="7F50C8"/>
                </a:solidFill>
                <a:latin typeface="Arial"/>
                <a:ea typeface="Arial"/>
                <a:cs typeface="Arial"/>
                <a:sym typeface="Arial"/>
              </a:rPr>
              <a:t>Be proactive</a:t>
            </a:r>
            <a:r>
              <a:rPr lang="en-GB" sz="1300">
                <a:latin typeface="Arial"/>
                <a:ea typeface="Arial"/>
                <a:cs typeface="Arial"/>
                <a:sym typeface="Arial"/>
              </a:rPr>
              <a:t> - A good rule of thumb is to let the school know of any bullying problems even if it does not happen in the school.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-120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Build a good relationship with your child’s school to help facilitate positive anti bullying policies.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1778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It is not only the schools responsibility to respond to bullying issues.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 txBox="1"/>
          <p:nvPr/>
        </p:nvSpPr>
        <p:spPr>
          <a:xfrm>
            <a:off x="6702675" y="4057875"/>
            <a:ext cx="2387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>
                <a:solidFill>
                  <a:schemeClr val="dk1"/>
                </a:solidFill>
              </a:rPr>
              <a:t>&lt;a href="https://www.freepik.com/free-vector/parents-preparing-cute-daughter-school-love-study-backpack-flat-illustration-cartoon-illustration_12699802.htm#query=parents&amp;position=0&amp;from_view=search&amp;track=sph"&gt;Image by pch.vector&lt;/a&gt; on Freepik</a:t>
            </a:r>
            <a:endParaRPr sz="300">
              <a:solidFill>
                <a:schemeClr val="dk1"/>
              </a:solidFill>
            </a:endParaRPr>
          </a:p>
        </p:txBody>
      </p:sp>
      <p:pic>
        <p:nvPicPr>
          <p:cNvPr id="397" name="Google Shape;39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750" y="1731025"/>
            <a:ext cx="2387702" cy="2156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2F87"/>
      </a:dk1>
      <a:lt1>
        <a:srgbClr val="FFFFFF"/>
      </a:lt1>
      <a:dk2>
        <a:srgbClr val="44546A"/>
      </a:dk2>
      <a:lt2>
        <a:srgbClr val="E7E6E6"/>
      </a:lt2>
      <a:accent1>
        <a:srgbClr val="7F50C8"/>
      </a:accent1>
      <a:accent2>
        <a:srgbClr val="2A7CE1"/>
      </a:accent2>
      <a:accent3>
        <a:srgbClr val="B3DDFF"/>
      </a:accent3>
      <a:accent4>
        <a:srgbClr val="1FC9D3"/>
      </a:accent4>
      <a:accent5>
        <a:srgbClr val="FFA0D2"/>
      </a:accent5>
      <a:accent6>
        <a:srgbClr val="FF4C00"/>
      </a:accent6>
      <a:hlink>
        <a:srgbClr val="0563C1"/>
      </a:hlink>
      <a:folHlink>
        <a:srgbClr val="DAD5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On-screen Show (16:9)</PresentationFormat>
  <Paragraphs>115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Poppins</vt:lpstr>
      <vt:lpstr>Arial</vt:lpstr>
      <vt:lpstr>Simple Light</vt:lpstr>
      <vt:lpstr>Office Theme</vt:lpstr>
      <vt:lpstr>Bullying   –What should      parents know</vt:lpstr>
      <vt:lpstr> What is Bullying</vt:lpstr>
      <vt:lpstr>PowerPoint Presentation</vt:lpstr>
      <vt:lpstr>Cyber-bullying </vt:lpstr>
      <vt:lpstr>Impact of Bullying on the Bully</vt:lpstr>
      <vt:lpstr>The Target </vt:lpstr>
      <vt:lpstr>The Bystander</vt:lpstr>
      <vt:lpstr>The Bystander</vt:lpstr>
      <vt:lpstr>What Parents Can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   –What should      parents know</dc:title>
  <dc:creator>Victoria Howson</dc:creator>
  <cp:lastModifiedBy>Victoria Howson</cp:lastModifiedBy>
  <cp:revision>1</cp:revision>
  <dcterms:modified xsi:type="dcterms:W3CDTF">2023-11-18T21:28:50Z</dcterms:modified>
</cp:coreProperties>
</file>