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0" r:id="rId7"/>
    <p:sldId id="261" r:id="rId8"/>
    <p:sldId id="263" r:id="rId9"/>
    <p:sldId id="278" r:id="rId10"/>
    <p:sldId id="271" r:id="rId11"/>
    <p:sldId id="272" r:id="rId12"/>
    <p:sldId id="273" r:id="rId13"/>
    <p:sldId id="274" r:id="rId14"/>
    <p:sldId id="275" r:id="rId15"/>
    <p:sldId id="279" r:id="rId16"/>
    <p:sldId id="276" r:id="rId17"/>
    <p:sldId id="277" r:id="rId18"/>
    <p:sldId id="265" r:id="rId19"/>
    <p:sldId id="26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375F"/>
    <a:srgbClr val="B4DDFF"/>
    <a:srgbClr val="FFA0D2"/>
    <a:srgbClr val="FFC600"/>
    <a:srgbClr val="7F50C8"/>
    <a:srgbClr val="FF4D00"/>
    <a:srgbClr val="2A7DE1"/>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80F949-D417-3A2C-85B6-81A2BCC055A7}" v="1" dt="2025-03-21T11:15:21.1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4660"/>
  </p:normalViewPr>
  <p:slideViewPr>
    <p:cSldViewPr snapToGrid="0">
      <p:cViewPr varScale="1">
        <p:scale>
          <a:sx n="77" d="100"/>
          <a:sy n="77" d="100"/>
        </p:scale>
        <p:origin x="21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9EED-98B1-9D6E-A839-CA305C14B3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3C47B8AE-B316-4C50-3F30-BB921A68EC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EE5ED33C-555D-8AEA-C497-85E266CA9D6E}"/>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5" name="Footer Placeholder 4">
            <a:extLst>
              <a:ext uri="{FF2B5EF4-FFF2-40B4-BE49-F238E27FC236}">
                <a16:creationId xmlns:a16="http://schemas.microsoft.com/office/drawing/2014/main" id="{ED7AC48E-AE4B-347D-53A9-7DB0DA7FECC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190F4FC-D512-D36E-C611-34E1A65FC888}"/>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1223205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74C04-AC87-0CDD-6B57-24F34B25173E}"/>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A2965F65-D758-3AD1-6607-23364B0853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6DE05FC-C92F-73F2-0A4C-C5AE57F9B941}"/>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5" name="Footer Placeholder 4">
            <a:extLst>
              <a:ext uri="{FF2B5EF4-FFF2-40B4-BE49-F238E27FC236}">
                <a16:creationId xmlns:a16="http://schemas.microsoft.com/office/drawing/2014/main" id="{CA09E449-4C5E-0DF0-43EA-608B07429971}"/>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C76A85D-4CF0-2889-0D7F-9ADE4F5E7160}"/>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138533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B5F0B9-4059-6CEC-44C0-06A9DEBDC1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7737D42-DDBE-3516-F636-EC173EA7AA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4F3CF1CC-C161-9E51-4E59-E3C5000FB5DD}"/>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5" name="Footer Placeholder 4">
            <a:extLst>
              <a:ext uri="{FF2B5EF4-FFF2-40B4-BE49-F238E27FC236}">
                <a16:creationId xmlns:a16="http://schemas.microsoft.com/office/drawing/2014/main" id="{02EEE84A-D6E3-48B6-6187-C7FE8454EB9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1EE07B5-6E8A-23BD-D6F0-31CCB63D7DBC}"/>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3631662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FAD4-499B-5D09-800B-4433EE0CD9A2}"/>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EBADA73-4207-3094-2E76-4938A3CBE0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DA0422E-5025-0B00-5C10-55B824E3DB21}"/>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5" name="Footer Placeholder 4">
            <a:extLst>
              <a:ext uri="{FF2B5EF4-FFF2-40B4-BE49-F238E27FC236}">
                <a16:creationId xmlns:a16="http://schemas.microsoft.com/office/drawing/2014/main" id="{6D09F1FF-AA99-2BDD-BCF3-495E92EEB0A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F5A0512-E5D8-562C-5F52-73C34EC59E51}"/>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1094146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B6B07-6860-1107-74A9-881237C9FA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63710518-0090-2F08-C5BD-397D94CE20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F45A3D-9EBA-64C7-6F2A-87ABDB6C1849}"/>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5" name="Footer Placeholder 4">
            <a:extLst>
              <a:ext uri="{FF2B5EF4-FFF2-40B4-BE49-F238E27FC236}">
                <a16:creationId xmlns:a16="http://schemas.microsoft.com/office/drawing/2014/main" id="{7411AC8A-6312-7A8D-F527-219B1682AE3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C5E6FF1-66EE-931B-6BAB-73E1778E9D0C}"/>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385644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3927E-898A-359C-7F96-590572F10C33}"/>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ACF7306-AEB4-3262-E928-5565417FDE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8823688A-5877-0B80-67D5-34F3231145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19AC9945-0847-A1BE-8C0B-2E88D5E6F4D7}"/>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6" name="Footer Placeholder 5">
            <a:extLst>
              <a:ext uri="{FF2B5EF4-FFF2-40B4-BE49-F238E27FC236}">
                <a16:creationId xmlns:a16="http://schemas.microsoft.com/office/drawing/2014/main" id="{A2E6B3DF-F23B-C36A-0167-A4AC9BC6B2F1}"/>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651369EF-7CF1-C04C-75C5-DE60815630E0}"/>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2635486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47B00-1713-9FB5-2DF0-D901255EB288}"/>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7B8A439B-9ED8-CA04-1462-FFFE00B703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D04413-2D67-1026-5DF4-3ED865869C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1E52CB74-163D-9A02-F48F-38FEF53AF9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D3F90B-D489-AFFA-3455-9071486AC7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AB0ED5F3-321B-D58B-A98A-B55F3ACF065C}"/>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8" name="Footer Placeholder 7">
            <a:extLst>
              <a:ext uri="{FF2B5EF4-FFF2-40B4-BE49-F238E27FC236}">
                <a16:creationId xmlns:a16="http://schemas.microsoft.com/office/drawing/2014/main" id="{1460E0E4-7CF8-E526-8F52-BCC03661089B}"/>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A0F4468A-A9A7-FA83-6616-2230F96A962D}"/>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3762103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8DB47-7062-4C1C-F34B-CBE927287C1D}"/>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600F274B-AE31-8AD8-9C3F-E8A6B9CF2178}"/>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4" name="Footer Placeholder 3">
            <a:extLst>
              <a:ext uri="{FF2B5EF4-FFF2-40B4-BE49-F238E27FC236}">
                <a16:creationId xmlns:a16="http://schemas.microsoft.com/office/drawing/2014/main" id="{2AAE7CB4-078E-E949-8E9B-0F533308E151}"/>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D4305D64-F48D-5114-80C8-80EC82937A8F}"/>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1280541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CDA100-CDAD-75A9-CC9D-2F15955062DD}"/>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3" name="Footer Placeholder 2">
            <a:extLst>
              <a:ext uri="{FF2B5EF4-FFF2-40B4-BE49-F238E27FC236}">
                <a16:creationId xmlns:a16="http://schemas.microsoft.com/office/drawing/2014/main" id="{5736206C-B365-F3E7-2622-CA628418ADB5}"/>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E5F61CF3-87A6-EEE1-2E25-0B7845B90D23}"/>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2901525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8B272-A50B-946F-F737-134860D791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E24D754E-5969-172A-3738-F49F92A1CC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57E31A13-AF26-2487-E720-4AD6324ECA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31F448-2A0A-AFC3-6710-46E8D93EDC51}"/>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6" name="Footer Placeholder 5">
            <a:extLst>
              <a:ext uri="{FF2B5EF4-FFF2-40B4-BE49-F238E27FC236}">
                <a16:creationId xmlns:a16="http://schemas.microsoft.com/office/drawing/2014/main" id="{838CA412-0394-8F23-132B-C1E0945C042A}"/>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7170CD74-E016-AF14-19C1-116C114D0EE1}"/>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3832503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07B84-57E8-6B3C-1DBD-0039B065C2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ADC14DB8-A102-5BB8-61BF-F57E328622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6D081442-65D0-48B8-CD8D-F37D73B5DD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9DD05D-B4A4-48DA-4D2C-97C3AD8AC71E}"/>
              </a:ext>
            </a:extLst>
          </p:cNvPr>
          <p:cNvSpPr>
            <a:spLocks noGrp="1"/>
          </p:cNvSpPr>
          <p:nvPr>
            <p:ph type="dt" sz="half" idx="10"/>
          </p:nvPr>
        </p:nvSpPr>
        <p:spPr/>
        <p:txBody>
          <a:bodyPr/>
          <a:lstStyle/>
          <a:p>
            <a:fld id="{0949AE60-BC34-4159-A808-70C889C15889}" type="datetimeFigureOut">
              <a:rPr lang="en-IE" smtClean="0"/>
              <a:t>18/02/2026</a:t>
            </a:fld>
            <a:endParaRPr lang="en-IE"/>
          </a:p>
        </p:txBody>
      </p:sp>
      <p:sp>
        <p:nvSpPr>
          <p:cNvPr id="6" name="Footer Placeholder 5">
            <a:extLst>
              <a:ext uri="{FF2B5EF4-FFF2-40B4-BE49-F238E27FC236}">
                <a16:creationId xmlns:a16="http://schemas.microsoft.com/office/drawing/2014/main" id="{BC22AF35-95E6-A61D-DA61-BF1B49396DA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572AA0D-7437-3F57-823D-B09202240C5C}"/>
              </a:ext>
            </a:extLst>
          </p:cNvPr>
          <p:cNvSpPr>
            <a:spLocks noGrp="1"/>
          </p:cNvSpPr>
          <p:nvPr>
            <p:ph type="sldNum" sz="quarter" idx="12"/>
          </p:nvPr>
        </p:nvSpPr>
        <p:spPr/>
        <p:txBody>
          <a:bodyPr/>
          <a:lstStyle/>
          <a:p>
            <a:fld id="{89809A98-E3E7-47B1-B1D2-BF34532A31FD}" type="slidenum">
              <a:rPr lang="en-IE" smtClean="0"/>
              <a:t>‹#›</a:t>
            </a:fld>
            <a:endParaRPr lang="en-IE"/>
          </a:p>
        </p:txBody>
      </p:sp>
    </p:spTree>
    <p:extLst>
      <p:ext uri="{BB962C8B-B14F-4D97-AF65-F5344CB8AC3E}">
        <p14:creationId xmlns:p14="http://schemas.microsoft.com/office/powerpoint/2010/main" val="3503602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48F3E9-5D2D-08C8-5D55-65E410E312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74608625-931D-C25A-6A73-DB02253730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8F39554-0954-F9CE-40FE-0E7B885DA3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49AE60-BC34-4159-A808-70C889C15889}" type="datetimeFigureOut">
              <a:rPr lang="en-IE" smtClean="0"/>
              <a:t>18/02/2026</a:t>
            </a:fld>
            <a:endParaRPr lang="en-IE"/>
          </a:p>
        </p:txBody>
      </p:sp>
      <p:sp>
        <p:nvSpPr>
          <p:cNvPr id="5" name="Footer Placeholder 4">
            <a:extLst>
              <a:ext uri="{FF2B5EF4-FFF2-40B4-BE49-F238E27FC236}">
                <a16:creationId xmlns:a16="http://schemas.microsoft.com/office/drawing/2014/main" id="{CBF2994A-D1E1-08B3-8BAB-3BE375C390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7D700D9B-E3C9-F61D-BF43-406D28AC12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09A98-E3E7-47B1-B1D2-BF34532A31FD}" type="slidenum">
              <a:rPr lang="en-IE" smtClean="0"/>
              <a:t>‹#›</a:t>
            </a:fld>
            <a:endParaRPr lang="en-IE"/>
          </a:p>
        </p:txBody>
      </p:sp>
    </p:spTree>
    <p:extLst>
      <p:ext uri="{BB962C8B-B14F-4D97-AF65-F5344CB8AC3E}">
        <p14:creationId xmlns:p14="http://schemas.microsoft.com/office/powerpoint/2010/main" val="3867174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svg"/><Relationship Id="rId13" Type="http://schemas.openxmlformats.org/officeDocument/2006/relationships/image" Target="../media/image20.png"/><Relationship Id="rId18" Type="http://schemas.openxmlformats.org/officeDocument/2006/relationships/image" Target="../media/image11.svg"/><Relationship Id="rId3" Type="http://schemas.openxmlformats.org/officeDocument/2006/relationships/image" Target="../media/image4.png"/><Relationship Id="rId21" Type="http://schemas.openxmlformats.org/officeDocument/2006/relationships/image" Target="../media/image12.png"/><Relationship Id="rId7" Type="http://schemas.openxmlformats.org/officeDocument/2006/relationships/image" Target="../media/image14.png"/><Relationship Id="rId12" Type="http://schemas.openxmlformats.org/officeDocument/2006/relationships/image" Target="../media/image19.svg"/><Relationship Id="rId17" Type="http://schemas.openxmlformats.org/officeDocument/2006/relationships/image" Target="../media/image10.png"/><Relationship Id="rId2" Type="http://schemas.openxmlformats.org/officeDocument/2006/relationships/image" Target="../media/image24.png"/><Relationship Id="rId16" Type="http://schemas.openxmlformats.org/officeDocument/2006/relationships/image" Target="../media/image23.svg"/><Relationship Id="rId20" Type="http://schemas.openxmlformats.org/officeDocument/2006/relationships/image" Target="../media/image7.svg"/><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18.png"/><Relationship Id="rId5" Type="http://schemas.openxmlformats.org/officeDocument/2006/relationships/image" Target="../media/image8.png"/><Relationship Id="rId15" Type="http://schemas.openxmlformats.org/officeDocument/2006/relationships/image" Target="../media/image22.png"/><Relationship Id="rId10" Type="http://schemas.openxmlformats.org/officeDocument/2006/relationships/image" Target="../media/image17.svg"/><Relationship Id="rId19" Type="http://schemas.openxmlformats.org/officeDocument/2006/relationships/image" Target="../media/image6.png"/><Relationship Id="rId4" Type="http://schemas.openxmlformats.org/officeDocument/2006/relationships/image" Target="../media/image5.svg"/><Relationship Id="rId9" Type="http://schemas.openxmlformats.org/officeDocument/2006/relationships/image" Target="../media/image16.png"/><Relationship Id="rId14" Type="http://schemas.openxmlformats.org/officeDocument/2006/relationships/image" Target="../media/image21.svg"/><Relationship Id="rId22" Type="http://schemas.openxmlformats.org/officeDocument/2006/relationships/image" Target="../media/image13.svg"/></Relationships>
</file>

<file path=ppt/slides/_rels/slide11.xml.rels><?xml version="1.0" encoding="UTF-8" standalone="yes"?>
<Relationships xmlns="http://schemas.openxmlformats.org/package/2006/relationships"><Relationship Id="rId8" Type="http://schemas.openxmlformats.org/officeDocument/2006/relationships/image" Target="../media/image15.svg"/><Relationship Id="rId13" Type="http://schemas.openxmlformats.org/officeDocument/2006/relationships/image" Target="../media/image20.png"/><Relationship Id="rId18" Type="http://schemas.openxmlformats.org/officeDocument/2006/relationships/image" Target="../media/image11.svg"/><Relationship Id="rId3" Type="http://schemas.openxmlformats.org/officeDocument/2006/relationships/image" Target="../media/image4.png"/><Relationship Id="rId21" Type="http://schemas.openxmlformats.org/officeDocument/2006/relationships/image" Target="../media/image12.png"/><Relationship Id="rId7" Type="http://schemas.openxmlformats.org/officeDocument/2006/relationships/image" Target="../media/image14.png"/><Relationship Id="rId12" Type="http://schemas.openxmlformats.org/officeDocument/2006/relationships/image" Target="../media/image19.svg"/><Relationship Id="rId17" Type="http://schemas.openxmlformats.org/officeDocument/2006/relationships/image" Target="../media/image10.png"/><Relationship Id="rId2" Type="http://schemas.openxmlformats.org/officeDocument/2006/relationships/image" Target="../media/image24.png"/><Relationship Id="rId16" Type="http://schemas.openxmlformats.org/officeDocument/2006/relationships/image" Target="../media/image23.svg"/><Relationship Id="rId20" Type="http://schemas.openxmlformats.org/officeDocument/2006/relationships/image" Target="../media/image7.svg"/><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18.png"/><Relationship Id="rId5" Type="http://schemas.openxmlformats.org/officeDocument/2006/relationships/image" Target="../media/image8.png"/><Relationship Id="rId15" Type="http://schemas.openxmlformats.org/officeDocument/2006/relationships/image" Target="../media/image22.png"/><Relationship Id="rId10" Type="http://schemas.openxmlformats.org/officeDocument/2006/relationships/image" Target="../media/image17.svg"/><Relationship Id="rId19" Type="http://schemas.openxmlformats.org/officeDocument/2006/relationships/image" Target="../media/image6.png"/><Relationship Id="rId4" Type="http://schemas.openxmlformats.org/officeDocument/2006/relationships/image" Target="../media/image5.svg"/><Relationship Id="rId9" Type="http://schemas.openxmlformats.org/officeDocument/2006/relationships/image" Target="../media/image16.png"/><Relationship Id="rId14" Type="http://schemas.openxmlformats.org/officeDocument/2006/relationships/image" Target="../media/image21.svg"/><Relationship Id="rId22" Type="http://schemas.openxmlformats.org/officeDocument/2006/relationships/image" Target="../media/image13.svg"/></Relationships>
</file>

<file path=ppt/slides/_rels/slide12.xml.rels><?xml version="1.0" encoding="UTF-8" standalone="yes"?>
<Relationships xmlns="http://schemas.openxmlformats.org/package/2006/relationships"><Relationship Id="rId8" Type="http://schemas.openxmlformats.org/officeDocument/2006/relationships/image" Target="../media/image15.svg"/><Relationship Id="rId13" Type="http://schemas.openxmlformats.org/officeDocument/2006/relationships/image" Target="../media/image20.png"/><Relationship Id="rId18" Type="http://schemas.openxmlformats.org/officeDocument/2006/relationships/image" Target="../media/image11.svg"/><Relationship Id="rId3" Type="http://schemas.openxmlformats.org/officeDocument/2006/relationships/image" Target="../media/image4.png"/><Relationship Id="rId21" Type="http://schemas.openxmlformats.org/officeDocument/2006/relationships/image" Target="../media/image3.png"/><Relationship Id="rId7" Type="http://schemas.openxmlformats.org/officeDocument/2006/relationships/image" Target="../media/image14.png"/><Relationship Id="rId12" Type="http://schemas.openxmlformats.org/officeDocument/2006/relationships/image" Target="../media/image19.svg"/><Relationship Id="rId17" Type="http://schemas.openxmlformats.org/officeDocument/2006/relationships/image" Target="../media/image10.png"/><Relationship Id="rId2" Type="http://schemas.openxmlformats.org/officeDocument/2006/relationships/image" Target="../media/image24.png"/><Relationship Id="rId16" Type="http://schemas.openxmlformats.org/officeDocument/2006/relationships/image" Target="../media/image23.svg"/><Relationship Id="rId20" Type="http://schemas.openxmlformats.org/officeDocument/2006/relationships/image" Target="../media/image7.svg"/><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18.png"/><Relationship Id="rId5" Type="http://schemas.openxmlformats.org/officeDocument/2006/relationships/image" Target="../media/image8.png"/><Relationship Id="rId15" Type="http://schemas.openxmlformats.org/officeDocument/2006/relationships/image" Target="../media/image22.png"/><Relationship Id="rId23" Type="http://schemas.openxmlformats.org/officeDocument/2006/relationships/image" Target="../media/image26.png"/><Relationship Id="rId10" Type="http://schemas.openxmlformats.org/officeDocument/2006/relationships/image" Target="../media/image17.svg"/><Relationship Id="rId19" Type="http://schemas.openxmlformats.org/officeDocument/2006/relationships/image" Target="../media/image6.png"/><Relationship Id="rId4" Type="http://schemas.openxmlformats.org/officeDocument/2006/relationships/image" Target="../media/image5.svg"/><Relationship Id="rId9" Type="http://schemas.openxmlformats.org/officeDocument/2006/relationships/image" Target="../media/image16.png"/><Relationship Id="rId14" Type="http://schemas.openxmlformats.org/officeDocument/2006/relationships/image" Target="../media/image21.svg"/><Relationship Id="rId22" Type="http://schemas.openxmlformats.org/officeDocument/2006/relationships/hyperlink" Target="https://www.youtube.com/watch?v=AMQJwFf8wL8"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15.svg"/><Relationship Id="rId13" Type="http://schemas.openxmlformats.org/officeDocument/2006/relationships/image" Target="../media/image20.png"/><Relationship Id="rId18" Type="http://schemas.openxmlformats.org/officeDocument/2006/relationships/image" Target="../media/image11.svg"/><Relationship Id="rId3" Type="http://schemas.openxmlformats.org/officeDocument/2006/relationships/image" Target="../media/image4.png"/><Relationship Id="rId21" Type="http://schemas.openxmlformats.org/officeDocument/2006/relationships/image" Target="../media/image3.png"/><Relationship Id="rId7" Type="http://schemas.openxmlformats.org/officeDocument/2006/relationships/image" Target="../media/image14.png"/><Relationship Id="rId12" Type="http://schemas.openxmlformats.org/officeDocument/2006/relationships/image" Target="../media/image19.svg"/><Relationship Id="rId17" Type="http://schemas.openxmlformats.org/officeDocument/2006/relationships/image" Target="../media/image10.png"/><Relationship Id="rId2" Type="http://schemas.openxmlformats.org/officeDocument/2006/relationships/image" Target="../media/image24.png"/><Relationship Id="rId16" Type="http://schemas.openxmlformats.org/officeDocument/2006/relationships/image" Target="../media/image23.svg"/><Relationship Id="rId20" Type="http://schemas.openxmlformats.org/officeDocument/2006/relationships/image" Target="../media/image7.svg"/><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18.png"/><Relationship Id="rId5" Type="http://schemas.openxmlformats.org/officeDocument/2006/relationships/image" Target="../media/image8.png"/><Relationship Id="rId15" Type="http://schemas.openxmlformats.org/officeDocument/2006/relationships/image" Target="../media/image22.png"/><Relationship Id="rId10" Type="http://schemas.openxmlformats.org/officeDocument/2006/relationships/image" Target="../media/image17.svg"/><Relationship Id="rId19" Type="http://schemas.openxmlformats.org/officeDocument/2006/relationships/image" Target="../media/image6.png"/><Relationship Id="rId4" Type="http://schemas.openxmlformats.org/officeDocument/2006/relationships/image" Target="../media/image5.svg"/><Relationship Id="rId9" Type="http://schemas.openxmlformats.org/officeDocument/2006/relationships/image" Target="../media/image16.png"/><Relationship Id="rId14" Type="http://schemas.openxmlformats.org/officeDocument/2006/relationships/image" Target="../media/image21.svg"/><Relationship Id="rId22" Type="http://schemas.openxmlformats.org/officeDocument/2006/relationships/image" Target="../media/image27.png"/></Relationships>
</file>

<file path=ppt/slides/_rels/slide14.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svg"/><Relationship Id="rId18" Type="http://schemas.openxmlformats.org/officeDocument/2006/relationships/image" Target="../media/image22.png"/><Relationship Id="rId3" Type="http://schemas.openxmlformats.org/officeDocument/2006/relationships/image" Target="../media/image7.svg"/><Relationship Id="rId21" Type="http://schemas.openxmlformats.org/officeDocument/2006/relationships/image" Target="../media/image5.svg"/><Relationship Id="rId7" Type="http://schemas.openxmlformats.org/officeDocument/2006/relationships/image" Target="../media/image11.svg"/><Relationship Id="rId12" Type="http://schemas.openxmlformats.org/officeDocument/2006/relationships/image" Target="../media/image16.png"/><Relationship Id="rId17" Type="http://schemas.openxmlformats.org/officeDocument/2006/relationships/image" Target="../media/image21.svg"/><Relationship Id="rId2" Type="http://schemas.openxmlformats.org/officeDocument/2006/relationships/image" Target="../media/image6.png"/><Relationship Id="rId16" Type="http://schemas.openxmlformats.org/officeDocument/2006/relationships/image" Target="../media/image20.png"/><Relationship Id="rId20"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5" Type="http://schemas.openxmlformats.org/officeDocument/2006/relationships/image" Target="../media/image19.svg"/><Relationship Id="rId23" Type="http://schemas.openxmlformats.org/officeDocument/2006/relationships/image" Target="../media/image3.png"/><Relationship Id="rId10" Type="http://schemas.openxmlformats.org/officeDocument/2006/relationships/image" Target="../media/image14.png"/><Relationship Id="rId19" Type="http://schemas.openxmlformats.org/officeDocument/2006/relationships/image" Target="../media/image23.svg"/><Relationship Id="rId4" Type="http://schemas.openxmlformats.org/officeDocument/2006/relationships/image" Target="../media/image8.png"/><Relationship Id="rId9" Type="http://schemas.openxmlformats.org/officeDocument/2006/relationships/image" Target="../media/image13.svg"/><Relationship Id="rId14" Type="http://schemas.openxmlformats.org/officeDocument/2006/relationships/image" Target="../media/image18.png"/><Relationship Id="rId22" Type="http://schemas.openxmlformats.org/officeDocument/2006/relationships/image" Target="../media/image2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image" Target="../media/image28.png"/><Relationship Id="rId1" Type="http://schemas.openxmlformats.org/officeDocument/2006/relationships/slideLayout" Target="../slideLayouts/slideLayout1.xml"/><Relationship Id="rId6" Type="http://schemas.openxmlformats.org/officeDocument/2006/relationships/image" Target="../media/image29.png"/><Relationship Id="rId5" Type="http://schemas.openxmlformats.org/officeDocument/2006/relationships/image" Target="../media/image24.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18" Type="http://schemas.openxmlformats.org/officeDocument/2006/relationships/image" Target="../media/image20.png"/><Relationship Id="rId3" Type="http://schemas.openxmlformats.org/officeDocument/2006/relationships/image" Target="../media/image5.svg"/><Relationship Id="rId21" Type="http://schemas.openxmlformats.org/officeDocument/2006/relationships/image" Target="../media/image23.svg"/><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png"/><Relationship Id="rId20"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19" Type="http://schemas.openxmlformats.org/officeDocument/2006/relationships/image" Target="../media/image21.sv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 Id="rId22" Type="http://schemas.openxmlformats.org/officeDocument/2006/relationships/image" Target="../media/image24.pn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svg"/><Relationship Id="rId18" Type="http://schemas.openxmlformats.org/officeDocument/2006/relationships/image" Target="../media/image22.png"/><Relationship Id="rId3" Type="http://schemas.openxmlformats.org/officeDocument/2006/relationships/image" Target="../media/image7.svg"/><Relationship Id="rId21" Type="http://schemas.openxmlformats.org/officeDocument/2006/relationships/image" Target="../media/image5.svg"/><Relationship Id="rId7" Type="http://schemas.openxmlformats.org/officeDocument/2006/relationships/image" Target="../media/image11.svg"/><Relationship Id="rId12" Type="http://schemas.openxmlformats.org/officeDocument/2006/relationships/image" Target="../media/image16.png"/><Relationship Id="rId17" Type="http://schemas.openxmlformats.org/officeDocument/2006/relationships/image" Target="../media/image21.svg"/><Relationship Id="rId2" Type="http://schemas.openxmlformats.org/officeDocument/2006/relationships/image" Target="../media/image6.png"/><Relationship Id="rId16" Type="http://schemas.openxmlformats.org/officeDocument/2006/relationships/image" Target="../media/image20.png"/><Relationship Id="rId20"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5" Type="http://schemas.openxmlformats.org/officeDocument/2006/relationships/image" Target="../media/image19.svg"/><Relationship Id="rId10" Type="http://schemas.openxmlformats.org/officeDocument/2006/relationships/image" Target="../media/image14.png"/><Relationship Id="rId19" Type="http://schemas.openxmlformats.org/officeDocument/2006/relationships/image" Target="../media/image23.svg"/><Relationship Id="rId4" Type="http://schemas.openxmlformats.org/officeDocument/2006/relationships/image" Target="../media/image8.png"/><Relationship Id="rId9" Type="http://schemas.openxmlformats.org/officeDocument/2006/relationships/image" Target="../media/image13.svg"/><Relationship Id="rId14" Type="http://schemas.openxmlformats.org/officeDocument/2006/relationships/image" Target="../media/image18.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svg"/><Relationship Id="rId18" Type="http://schemas.openxmlformats.org/officeDocument/2006/relationships/image" Target="../media/image22.png"/><Relationship Id="rId3" Type="http://schemas.openxmlformats.org/officeDocument/2006/relationships/image" Target="../media/image7.svg"/><Relationship Id="rId21" Type="http://schemas.openxmlformats.org/officeDocument/2006/relationships/image" Target="../media/image5.svg"/><Relationship Id="rId7" Type="http://schemas.openxmlformats.org/officeDocument/2006/relationships/image" Target="../media/image11.svg"/><Relationship Id="rId12" Type="http://schemas.openxmlformats.org/officeDocument/2006/relationships/image" Target="../media/image16.png"/><Relationship Id="rId17" Type="http://schemas.openxmlformats.org/officeDocument/2006/relationships/image" Target="../media/image21.svg"/><Relationship Id="rId2" Type="http://schemas.openxmlformats.org/officeDocument/2006/relationships/image" Target="../media/image6.png"/><Relationship Id="rId16" Type="http://schemas.openxmlformats.org/officeDocument/2006/relationships/image" Target="../media/image20.png"/><Relationship Id="rId20"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5" Type="http://schemas.openxmlformats.org/officeDocument/2006/relationships/image" Target="../media/image19.svg"/><Relationship Id="rId23" Type="http://schemas.openxmlformats.org/officeDocument/2006/relationships/image" Target="../media/image3.png"/><Relationship Id="rId10" Type="http://schemas.openxmlformats.org/officeDocument/2006/relationships/image" Target="../media/image14.png"/><Relationship Id="rId19" Type="http://schemas.openxmlformats.org/officeDocument/2006/relationships/image" Target="../media/image23.svg"/><Relationship Id="rId4" Type="http://schemas.openxmlformats.org/officeDocument/2006/relationships/image" Target="../media/image8.png"/><Relationship Id="rId9" Type="http://schemas.openxmlformats.org/officeDocument/2006/relationships/image" Target="../media/image13.svg"/><Relationship Id="rId14" Type="http://schemas.openxmlformats.org/officeDocument/2006/relationships/image" Target="../media/image18.png"/><Relationship Id="rId22" Type="http://schemas.openxmlformats.org/officeDocument/2006/relationships/image" Target="../media/image24.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svg"/><Relationship Id="rId18" Type="http://schemas.openxmlformats.org/officeDocument/2006/relationships/image" Target="../media/image22.png"/><Relationship Id="rId3" Type="http://schemas.openxmlformats.org/officeDocument/2006/relationships/image" Target="../media/image7.svg"/><Relationship Id="rId21" Type="http://schemas.openxmlformats.org/officeDocument/2006/relationships/image" Target="../media/image5.svg"/><Relationship Id="rId7" Type="http://schemas.openxmlformats.org/officeDocument/2006/relationships/image" Target="../media/image11.svg"/><Relationship Id="rId12" Type="http://schemas.openxmlformats.org/officeDocument/2006/relationships/image" Target="../media/image16.png"/><Relationship Id="rId17" Type="http://schemas.openxmlformats.org/officeDocument/2006/relationships/image" Target="../media/image21.svg"/><Relationship Id="rId2" Type="http://schemas.openxmlformats.org/officeDocument/2006/relationships/image" Target="../media/image6.png"/><Relationship Id="rId16" Type="http://schemas.openxmlformats.org/officeDocument/2006/relationships/image" Target="../media/image20.png"/><Relationship Id="rId20"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5" Type="http://schemas.openxmlformats.org/officeDocument/2006/relationships/image" Target="../media/image19.svg"/><Relationship Id="rId23" Type="http://schemas.openxmlformats.org/officeDocument/2006/relationships/image" Target="../media/image3.png"/><Relationship Id="rId10" Type="http://schemas.openxmlformats.org/officeDocument/2006/relationships/image" Target="../media/image14.png"/><Relationship Id="rId19" Type="http://schemas.openxmlformats.org/officeDocument/2006/relationships/image" Target="../media/image23.svg"/><Relationship Id="rId4" Type="http://schemas.openxmlformats.org/officeDocument/2006/relationships/image" Target="../media/image8.png"/><Relationship Id="rId9" Type="http://schemas.openxmlformats.org/officeDocument/2006/relationships/image" Target="../media/image13.svg"/><Relationship Id="rId14" Type="http://schemas.openxmlformats.org/officeDocument/2006/relationships/image" Target="../media/image18.png"/><Relationship Id="rId22" Type="http://schemas.openxmlformats.org/officeDocument/2006/relationships/image" Target="../media/image24.png"/></Relationships>
</file>

<file path=ppt/slides/_rels/slide7.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18" Type="http://schemas.openxmlformats.org/officeDocument/2006/relationships/image" Target="../media/image23.svg"/><Relationship Id="rId3" Type="http://schemas.openxmlformats.org/officeDocument/2006/relationships/image" Target="../media/image4.png"/><Relationship Id="rId21" Type="http://schemas.openxmlformats.org/officeDocument/2006/relationships/image" Target="../media/image6.png"/><Relationship Id="rId7" Type="http://schemas.openxmlformats.org/officeDocument/2006/relationships/image" Target="../media/image12.png"/><Relationship Id="rId12" Type="http://schemas.openxmlformats.org/officeDocument/2006/relationships/image" Target="../media/image17.svg"/><Relationship Id="rId17" Type="http://schemas.openxmlformats.org/officeDocument/2006/relationships/image" Target="../media/image22.png"/><Relationship Id="rId2" Type="http://schemas.openxmlformats.org/officeDocument/2006/relationships/image" Target="../media/image24.png"/><Relationship Id="rId16" Type="http://schemas.openxmlformats.org/officeDocument/2006/relationships/image" Target="../media/image21.svg"/><Relationship Id="rId20" Type="http://schemas.openxmlformats.org/officeDocument/2006/relationships/image" Target="../media/image11.svg"/><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16.png"/><Relationship Id="rId5" Type="http://schemas.openxmlformats.org/officeDocument/2006/relationships/image" Target="../media/image8.png"/><Relationship Id="rId15" Type="http://schemas.openxmlformats.org/officeDocument/2006/relationships/image" Target="../media/image20.png"/><Relationship Id="rId10" Type="http://schemas.openxmlformats.org/officeDocument/2006/relationships/image" Target="../media/image15.svg"/><Relationship Id="rId19" Type="http://schemas.openxmlformats.org/officeDocument/2006/relationships/image" Target="../media/image10.png"/><Relationship Id="rId4" Type="http://schemas.openxmlformats.org/officeDocument/2006/relationships/image" Target="../media/image5.svg"/><Relationship Id="rId9" Type="http://schemas.openxmlformats.org/officeDocument/2006/relationships/image" Target="../media/image14.png"/><Relationship Id="rId14" Type="http://schemas.openxmlformats.org/officeDocument/2006/relationships/image" Target="../media/image19.svg"/><Relationship Id="rId22" Type="http://schemas.openxmlformats.org/officeDocument/2006/relationships/image" Target="../media/image7.svg"/></Relationships>
</file>

<file path=ppt/slides/_rels/slide8.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18" Type="http://schemas.openxmlformats.org/officeDocument/2006/relationships/image" Target="../media/image23.svg"/><Relationship Id="rId3" Type="http://schemas.openxmlformats.org/officeDocument/2006/relationships/image" Target="../media/image4.png"/><Relationship Id="rId21" Type="http://schemas.openxmlformats.org/officeDocument/2006/relationships/image" Target="../media/image6.png"/><Relationship Id="rId7" Type="http://schemas.openxmlformats.org/officeDocument/2006/relationships/image" Target="../media/image12.png"/><Relationship Id="rId12" Type="http://schemas.openxmlformats.org/officeDocument/2006/relationships/image" Target="../media/image17.svg"/><Relationship Id="rId17" Type="http://schemas.openxmlformats.org/officeDocument/2006/relationships/image" Target="../media/image22.png"/><Relationship Id="rId2" Type="http://schemas.openxmlformats.org/officeDocument/2006/relationships/image" Target="../media/image24.png"/><Relationship Id="rId16" Type="http://schemas.openxmlformats.org/officeDocument/2006/relationships/image" Target="../media/image21.svg"/><Relationship Id="rId20" Type="http://schemas.openxmlformats.org/officeDocument/2006/relationships/image" Target="../media/image11.svg"/><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16.png"/><Relationship Id="rId5" Type="http://schemas.openxmlformats.org/officeDocument/2006/relationships/image" Target="../media/image8.png"/><Relationship Id="rId15" Type="http://schemas.openxmlformats.org/officeDocument/2006/relationships/image" Target="../media/image20.png"/><Relationship Id="rId10" Type="http://schemas.openxmlformats.org/officeDocument/2006/relationships/image" Target="../media/image15.svg"/><Relationship Id="rId19" Type="http://schemas.openxmlformats.org/officeDocument/2006/relationships/image" Target="../media/image10.png"/><Relationship Id="rId4" Type="http://schemas.openxmlformats.org/officeDocument/2006/relationships/image" Target="../media/image5.svg"/><Relationship Id="rId9" Type="http://schemas.openxmlformats.org/officeDocument/2006/relationships/image" Target="../media/image14.png"/><Relationship Id="rId14" Type="http://schemas.openxmlformats.org/officeDocument/2006/relationships/image" Target="../media/image19.svg"/><Relationship Id="rId22" Type="http://schemas.openxmlformats.org/officeDocument/2006/relationships/image" Target="../media/image7.svg"/></Relationships>
</file>

<file path=ppt/slides/_rels/slide9.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18" Type="http://schemas.openxmlformats.org/officeDocument/2006/relationships/image" Target="../media/image23.svg"/><Relationship Id="rId3" Type="http://schemas.openxmlformats.org/officeDocument/2006/relationships/image" Target="../media/image4.png"/><Relationship Id="rId21" Type="http://schemas.openxmlformats.org/officeDocument/2006/relationships/image" Target="../media/image3.png"/><Relationship Id="rId7" Type="http://schemas.openxmlformats.org/officeDocument/2006/relationships/image" Target="../media/image12.png"/><Relationship Id="rId12" Type="http://schemas.openxmlformats.org/officeDocument/2006/relationships/image" Target="../media/image17.svg"/><Relationship Id="rId17" Type="http://schemas.openxmlformats.org/officeDocument/2006/relationships/image" Target="../media/image22.png"/><Relationship Id="rId2" Type="http://schemas.openxmlformats.org/officeDocument/2006/relationships/image" Target="../media/image24.png"/><Relationship Id="rId16" Type="http://schemas.openxmlformats.org/officeDocument/2006/relationships/image" Target="../media/image21.svg"/><Relationship Id="rId20" Type="http://schemas.openxmlformats.org/officeDocument/2006/relationships/image" Target="../media/image11.svg"/><Relationship Id="rId1" Type="http://schemas.openxmlformats.org/officeDocument/2006/relationships/slideLayout" Target="../slideLayouts/slideLayout7.xml"/><Relationship Id="rId6" Type="http://schemas.openxmlformats.org/officeDocument/2006/relationships/image" Target="../media/image9.svg"/><Relationship Id="rId11" Type="http://schemas.openxmlformats.org/officeDocument/2006/relationships/image" Target="../media/image16.png"/><Relationship Id="rId5" Type="http://schemas.openxmlformats.org/officeDocument/2006/relationships/image" Target="../media/image8.png"/><Relationship Id="rId15" Type="http://schemas.openxmlformats.org/officeDocument/2006/relationships/image" Target="../media/image20.png"/><Relationship Id="rId10" Type="http://schemas.openxmlformats.org/officeDocument/2006/relationships/image" Target="../media/image15.svg"/><Relationship Id="rId19" Type="http://schemas.openxmlformats.org/officeDocument/2006/relationships/image" Target="../media/image10.png"/><Relationship Id="rId4" Type="http://schemas.openxmlformats.org/officeDocument/2006/relationships/image" Target="../media/image5.svg"/><Relationship Id="rId9" Type="http://schemas.openxmlformats.org/officeDocument/2006/relationships/image" Target="../media/image14.png"/><Relationship Id="rId14" Type="http://schemas.openxmlformats.org/officeDocument/2006/relationships/image" Target="../media/image19.svg"/><Relationship Id="rId22"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6E2492DA-C3F5-C211-0132-6A0D99EF0E45}"/>
              </a:ext>
            </a:extLst>
          </p:cNvPr>
          <p:cNvSpPr txBox="1"/>
          <p:nvPr/>
        </p:nvSpPr>
        <p:spPr>
          <a:xfrm>
            <a:off x="670560" y="2133600"/>
            <a:ext cx="5130800" cy="1631216"/>
          </a:xfrm>
          <a:prstGeom prst="rect">
            <a:avLst/>
          </a:prstGeom>
          <a:noFill/>
        </p:spPr>
        <p:txBody>
          <a:bodyPr wrap="square" lIns="91440" tIns="45720" rIns="91440" bIns="45720" rtlCol="0" anchor="t">
            <a:spAutoFit/>
          </a:bodyPr>
          <a:lstStyle/>
          <a:p>
            <a:r>
              <a:rPr lang="en-IE" sz="10000" dirty="0">
                <a:solidFill>
                  <a:srgbClr val="7F50C8"/>
                </a:solidFill>
                <a:latin typeface="Poppins ExtraBold" panose="00000900000000000000" pitchFamily="2" charset="0"/>
                <a:cs typeface="Poppins ExtraBold" panose="00000900000000000000" pitchFamily="2" charset="0"/>
              </a:rPr>
              <a:t>and</a:t>
            </a:r>
          </a:p>
        </p:txBody>
      </p:sp>
      <p:sp>
        <p:nvSpPr>
          <p:cNvPr id="25" name="TextBox 24">
            <a:extLst>
              <a:ext uri="{FF2B5EF4-FFF2-40B4-BE49-F238E27FC236}">
                <a16:creationId xmlns:a16="http://schemas.microsoft.com/office/drawing/2014/main" id="{2ECBA800-8818-D03A-5906-2B9D6060A2E8}"/>
              </a:ext>
            </a:extLst>
          </p:cNvPr>
          <p:cNvSpPr txBox="1"/>
          <p:nvPr/>
        </p:nvSpPr>
        <p:spPr>
          <a:xfrm>
            <a:off x="670560" y="792480"/>
            <a:ext cx="5130800" cy="1631216"/>
          </a:xfrm>
          <a:prstGeom prst="rect">
            <a:avLst/>
          </a:prstGeom>
          <a:noFill/>
        </p:spPr>
        <p:txBody>
          <a:bodyPr wrap="square" lIns="91440" tIns="45720" rIns="91440" bIns="45720" rtlCol="0" anchor="t">
            <a:spAutoFit/>
          </a:bodyPr>
          <a:lstStyle/>
          <a:p>
            <a:r>
              <a:rPr lang="en-IE" sz="10000" dirty="0">
                <a:solidFill>
                  <a:srgbClr val="7F50C8"/>
                </a:solidFill>
                <a:latin typeface="Poppins ExtraBold"/>
                <a:cs typeface="Poppins ExtraBold"/>
              </a:rPr>
              <a:t>Lap</a:t>
            </a:r>
            <a:endParaRPr lang="en-IE" sz="10000" dirty="0">
              <a:solidFill>
                <a:srgbClr val="7F50C8"/>
              </a:solidFill>
              <a:latin typeface="Poppins ExtraBold" panose="00000900000000000000" pitchFamily="2" charset="0"/>
              <a:cs typeface="Poppins ExtraBold" panose="00000900000000000000" pitchFamily="2" charset="0"/>
            </a:endParaRPr>
          </a:p>
        </p:txBody>
      </p:sp>
      <p:sp>
        <p:nvSpPr>
          <p:cNvPr id="26" name="TextBox 25">
            <a:extLst>
              <a:ext uri="{FF2B5EF4-FFF2-40B4-BE49-F238E27FC236}">
                <a16:creationId xmlns:a16="http://schemas.microsoft.com/office/drawing/2014/main" id="{AF3B024A-4B91-A32E-964B-319474C605E9}"/>
              </a:ext>
            </a:extLst>
          </p:cNvPr>
          <p:cNvSpPr txBox="1"/>
          <p:nvPr/>
        </p:nvSpPr>
        <p:spPr>
          <a:xfrm>
            <a:off x="670560" y="3474720"/>
            <a:ext cx="5130800" cy="1631216"/>
          </a:xfrm>
          <a:prstGeom prst="rect">
            <a:avLst/>
          </a:prstGeom>
          <a:noFill/>
        </p:spPr>
        <p:txBody>
          <a:bodyPr wrap="square" lIns="91440" tIns="45720" rIns="91440" bIns="45720" rtlCol="0" anchor="t">
            <a:spAutoFit/>
          </a:bodyPr>
          <a:lstStyle/>
          <a:p>
            <a:r>
              <a:rPr lang="en-IE" sz="10000" dirty="0">
                <a:solidFill>
                  <a:srgbClr val="7F50C8"/>
                </a:solidFill>
                <a:latin typeface="Poppins ExtraBold"/>
                <a:cs typeface="Poppins ExtraBold"/>
              </a:rPr>
              <a:t>Chat</a:t>
            </a:r>
            <a:endParaRPr lang="en-IE" sz="10000" dirty="0">
              <a:solidFill>
                <a:srgbClr val="7F50C8"/>
              </a:solidFill>
              <a:latin typeface="Poppins ExtraBold" panose="00000900000000000000" pitchFamily="2" charset="0"/>
              <a:cs typeface="Poppins ExtraBold" panose="00000900000000000000" pitchFamily="2" charset="0"/>
            </a:endParaRPr>
          </a:p>
        </p:txBody>
      </p:sp>
      <p:pic>
        <p:nvPicPr>
          <p:cNvPr id="29" name="Picture 28" descr="A picture containing text, vector graphics&#10;&#10;Description automatically generated">
            <a:extLst>
              <a:ext uri="{FF2B5EF4-FFF2-40B4-BE49-F238E27FC236}">
                <a16:creationId xmlns:a16="http://schemas.microsoft.com/office/drawing/2014/main" id="{319CA301-C12E-8C75-FC58-F64719C05E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8405798">
            <a:off x="4666459" y="-9324756"/>
            <a:ext cx="13738660" cy="13738660"/>
          </a:xfrm>
          <a:prstGeom prst="rect">
            <a:avLst/>
          </a:prstGeom>
        </p:spPr>
      </p:pic>
      <p:sp>
        <p:nvSpPr>
          <p:cNvPr id="30" name="TextBox 29">
            <a:extLst>
              <a:ext uri="{FF2B5EF4-FFF2-40B4-BE49-F238E27FC236}">
                <a16:creationId xmlns:a16="http://schemas.microsoft.com/office/drawing/2014/main" id="{CC9CDE58-49B6-3920-4743-BC3EF875FD09}"/>
              </a:ext>
            </a:extLst>
          </p:cNvPr>
          <p:cNvSpPr txBox="1"/>
          <p:nvPr/>
        </p:nvSpPr>
        <p:spPr>
          <a:xfrm>
            <a:off x="9687830" y="-3785652"/>
            <a:ext cx="12471400" cy="3785652"/>
          </a:xfrm>
          <a:prstGeom prst="rect">
            <a:avLst/>
          </a:prstGeom>
          <a:noFill/>
        </p:spPr>
        <p:txBody>
          <a:bodyPr wrap="square" rtlCol="0">
            <a:spAutoFit/>
          </a:bodyPr>
          <a:lstStyle/>
          <a:p>
            <a:r>
              <a:rPr lang="en-GB" sz="8000">
                <a:solidFill>
                  <a:srgbClr val="7F50C8"/>
                </a:solidFill>
                <a:latin typeface="Poppins" panose="00000500000000000000" pitchFamily="2" charset="0"/>
                <a:cs typeface="Poppins" panose="00000500000000000000" pitchFamily="2" charset="0"/>
              </a:rPr>
              <a:t>What do you think when you hear the word Childline?</a:t>
            </a:r>
          </a:p>
        </p:txBody>
      </p:sp>
      <p:pic>
        <p:nvPicPr>
          <p:cNvPr id="32" name="Picture 31" descr="A picture containing text, transport, wheel, disk brake&#10;&#10;Description automatically generated">
            <a:extLst>
              <a:ext uri="{FF2B5EF4-FFF2-40B4-BE49-F238E27FC236}">
                <a16:creationId xmlns:a16="http://schemas.microsoft.com/office/drawing/2014/main" id="{810169EE-DE97-E41C-56E8-05F858B537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799751">
            <a:off x="4245368" y="6205465"/>
            <a:ext cx="5316708" cy="5316708"/>
          </a:xfrm>
          <a:prstGeom prst="rect">
            <a:avLst/>
          </a:prstGeom>
        </p:spPr>
      </p:pic>
    </p:spTree>
    <p:extLst>
      <p:ext uri="{BB962C8B-B14F-4D97-AF65-F5344CB8AC3E}">
        <p14:creationId xmlns:p14="http://schemas.microsoft.com/office/powerpoint/2010/main" val="782603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26" name="Flowchart: Connector 25">
            <a:extLst>
              <a:ext uri="{FF2B5EF4-FFF2-40B4-BE49-F238E27FC236}">
                <a16:creationId xmlns:a16="http://schemas.microsoft.com/office/drawing/2014/main" id="{C4282830-A209-18CE-D0CD-006AA02A35C2}"/>
              </a:ext>
            </a:extLst>
          </p:cNvPr>
          <p:cNvSpPr/>
          <p:nvPr/>
        </p:nvSpPr>
        <p:spPr>
          <a:xfrm>
            <a:off x="5878805" y="3676903"/>
            <a:ext cx="457200" cy="457200"/>
          </a:xfrm>
          <a:prstGeom prst="flowChartConnector">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Flowchart: Connector 5">
            <a:extLst>
              <a:ext uri="{FF2B5EF4-FFF2-40B4-BE49-F238E27FC236}">
                <a16:creationId xmlns:a16="http://schemas.microsoft.com/office/drawing/2014/main" id="{67BDA77E-990C-837D-5CDC-EF8869D978FA}"/>
              </a:ext>
            </a:extLst>
          </p:cNvPr>
          <p:cNvSpPr/>
          <p:nvPr/>
        </p:nvSpPr>
        <p:spPr>
          <a:xfrm>
            <a:off x="16937019" y="-21736884"/>
            <a:ext cx="16175825" cy="16703444"/>
          </a:xfrm>
          <a:prstGeom prst="flowChartConnector">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Flowchart: Connector 1">
            <a:extLst>
              <a:ext uri="{FF2B5EF4-FFF2-40B4-BE49-F238E27FC236}">
                <a16:creationId xmlns:a16="http://schemas.microsoft.com/office/drawing/2014/main" id="{0EABBBE7-29A3-E574-1E2D-7164F2085195}"/>
              </a:ext>
            </a:extLst>
          </p:cNvPr>
          <p:cNvSpPr/>
          <p:nvPr/>
        </p:nvSpPr>
        <p:spPr>
          <a:xfrm>
            <a:off x="-19807268" y="8400184"/>
            <a:ext cx="21410873" cy="21410873"/>
          </a:xfrm>
          <a:prstGeom prst="flowChartConnector">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Oval 2">
            <a:extLst>
              <a:ext uri="{FF2B5EF4-FFF2-40B4-BE49-F238E27FC236}">
                <a16:creationId xmlns:a16="http://schemas.microsoft.com/office/drawing/2014/main" id="{3E8140B6-C28B-6E36-3AF3-C210FCE337B7}"/>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extBox 13">
            <a:extLst>
              <a:ext uri="{FF2B5EF4-FFF2-40B4-BE49-F238E27FC236}">
                <a16:creationId xmlns:a16="http://schemas.microsoft.com/office/drawing/2014/main" id="{B570FD37-8CF1-2C30-DD69-0CB7071DD8DA}"/>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3810111A-9143-608A-8F5E-0CE5A1E60C08}"/>
              </a:ext>
            </a:extLst>
          </p:cNvPr>
          <p:cNvSpPr/>
          <p:nvPr/>
        </p:nvSpPr>
        <p:spPr>
          <a:xfrm>
            <a:off x="-14266885" y="1624"/>
            <a:ext cx="12356343"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8" name="TextBox 17">
            <a:extLst>
              <a:ext uri="{FF2B5EF4-FFF2-40B4-BE49-F238E27FC236}">
                <a16:creationId xmlns:a16="http://schemas.microsoft.com/office/drawing/2014/main" id="{F8816547-53A2-4423-02D1-EEF35B51ED68}"/>
              </a:ext>
            </a:extLst>
          </p:cNvPr>
          <p:cNvSpPr txBox="1"/>
          <p:nvPr/>
        </p:nvSpPr>
        <p:spPr>
          <a:xfrm>
            <a:off x="19369228" y="7505982"/>
            <a:ext cx="6471489" cy="4708981"/>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Childline is a listening service for children and young people up to the age of 18 years.</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completely confidential service, no phone numbers or details are kept. It is up to you what details/information you want to share.</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non judgemental service where we wont tell you what to do, instead we will explore options it with you.</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available via phone 24hrs a day by calling 1800 66 66 66 and is completely free of charge. </a:t>
            </a:r>
          </a:p>
          <a:p>
            <a:r>
              <a:rPr lang="en-GB" sz="2000">
                <a:solidFill>
                  <a:schemeClr val="bg1"/>
                </a:solidFill>
                <a:latin typeface="Poppins" panose="00000500000000000000" pitchFamily="2" charset="0"/>
                <a:cs typeface="Poppins" panose="00000500000000000000" pitchFamily="2" charset="0"/>
              </a:rPr>
              <a:t>You also have the option of using our live web chat on www.childline.ie</a:t>
            </a:r>
          </a:p>
        </p:txBody>
      </p:sp>
      <p:pic>
        <p:nvPicPr>
          <p:cNvPr id="20" name="Picture 19" descr="A picture containing text&#10;&#10;Description automatically generated">
            <a:extLst>
              <a:ext uri="{FF2B5EF4-FFF2-40B4-BE49-F238E27FC236}">
                <a16:creationId xmlns:a16="http://schemas.microsoft.com/office/drawing/2014/main" id="{33DEB90A-5234-C617-866F-157B984841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3413992">
            <a:off x="9520863" y="5934150"/>
            <a:ext cx="7641681" cy="7641681"/>
          </a:xfrm>
          <a:prstGeom prst="rect">
            <a:avLst/>
          </a:prstGeom>
        </p:spPr>
      </p:pic>
      <p:sp>
        <p:nvSpPr>
          <p:cNvPr id="4" name="TextBox 3">
            <a:extLst>
              <a:ext uri="{FF2B5EF4-FFF2-40B4-BE49-F238E27FC236}">
                <a16:creationId xmlns:a16="http://schemas.microsoft.com/office/drawing/2014/main" id="{623FB325-F313-A9B4-A7BD-A6606875F2BA}"/>
              </a:ext>
            </a:extLst>
          </p:cNvPr>
          <p:cNvSpPr txBox="1"/>
          <p:nvPr/>
        </p:nvSpPr>
        <p:spPr>
          <a:xfrm>
            <a:off x="-5556" y="-2407697"/>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Childline</a:t>
            </a:r>
          </a:p>
        </p:txBody>
      </p:sp>
      <p:sp>
        <p:nvSpPr>
          <p:cNvPr id="5" name="TextBox 4">
            <a:extLst>
              <a:ext uri="{FF2B5EF4-FFF2-40B4-BE49-F238E27FC236}">
                <a16:creationId xmlns:a16="http://schemas.microsoft.com/office/drawing/2014/main" id="{81909843-BA48-6CF0-93E3-C93A51718341}"/>
              </a:ext>
            </a:extLst>
          </p:cNvPr>
          <p:cNvSpPr txBox="1"/>
          <p:nvPr/>
        </p:nvSpPr>
        <p:spPr>
          <a:xfrm>
            <a:off x="258163" y="-4363828"/>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Shield</a:t>
            </a:r>
          </a:p>
        </p:txBody>
      </p:sp>
      <p:sp>
        <p:nvSpPr>
          <p:cNvPr id="7" name="TextBox 6">
            <a:extLst>
              <a:ext uri="{FF2B5EF4-FFF2-40B4-BE49-F238E27FC236}">
                <a16:creationId xmlns:a16="http://schemas.microsoft.com/office/drawing/2014/main" id="{36680E5E-275B-DCD9-3820-423062F7A90B}"/>
              </a:ext>
            </a:extLst>
          </p:cNvPr>
          <p:cNvSpPr txBox="1"/>
          <p:nvPr/>
        </p:nvSpPr>
        <p:spPr>
          <a:xfrm>
            <a:off x="14423922" y="-584860"/>
            <a:ext cx="8539775" cy="4154984"/>
          </a:xfrm>
          <a:prstGeom prst="rect">
            <a:avLst/>
          </a:prstGeom>
          <a:noFill/>
        </p:spPr>
        <p:txBody>
          <a:bodyPr wrap="square" rtlCol="0">
            <a:spAutoFit/>
          </a:bodyPr>
          <a:lstStyle/>
          <a:p>
            <a:r>
              <a:rPr lang="en-GB" sz="2400">
                <a:solidFill>
                  <a:schemeClr val="bg1"/>
                </a:solidFill>
                <a:latin typeface="Poppins" panose="00000500000000000000" pitchFamily="2" charset="0"/>
                <a:cs typeface="Poppins" panose="00000500000000000000" pitchFamily="2" charset="0"/>
              </a:rPr>
              <a:t>The Shield Anti-Bullying Programme is a pro-active management to bullying. </a:t>
            </a:r>
          </a:p>
          <a:p>
            <a:r>
              <a:rPr lang="en-GB" sz="2400">
                <a:solidFill>
                  <a:schemeClr val="bg1"/>
                </a:solidFill>
                <a:latin typeface="Poppins" panose="00000500000000000000" pitchFamily="2" charset="0"/>
                <a:cs typeface="Poppins" panose="00000500000000000000" pitchFamily="2" charset="0"/>
              </a:rPr>
              <a:t>Shield Programme is there for schools, clubs, youth centres, any organisation that wants to prevent bullying from happening. </a:t>
            </a:r>
          </a:p>
          <a:p>
            <a:r>
              <a:rPr lang="en-GB" sz="2400">
                <a:solidFill>
                  <a:schemeClr val="bg1"/>
                </a:solidFill>
                <a:latin typeface="Poppins" panose="00000500000000000000" pitchFamily="2" charset="0"/>
                <a:cs typeface="Poppins" panose="00000500000000000000" pitchFamily="2" charset="0"/>
              </a:rPr>
              <a:t>It contains a Self-Evaluation Tool that organisations can fill out to reflect on their strengths and what supports they need when it comes to tackling bullying. </a:t>
            </a:r>
          </a:p>
          <a:p>
            <a:r>
              <a:rPr lang="en-GB" sz="2400">
                <a:solidFill>
                  <a:schemeClr val="bg1"/>
                </a:solidFill>
                <a:latin typeface="Poppins" panose="00000500000000000000" pitchFamily="2" charset="0"/>
                <a:cs typeface="Poppins" panose="00000500000000000000" pitchFamily="2" charset="0"/>
              </a:rPr>
              <a:t>To sign up, visit the Shield Website on ispcc.ie or email shield@ispcc.ie </a:t>
            </a:r>
          </a:p>
        </p:txBody>
      </p:sp>
      <p:grpSp>
        <p:nvGrpSpPr>
          <p:cNvPr id="25" name="Group 24">
            <a:extLst>
              <a:ext uri="{FF2B5EF4-FFF2-40B4-BE49-F238E27FC236}">
                <a16:creationId xmlns:a16="http://schemas.microsoft.com/office/drawing/2014/main" id="{47A09D14-292B-D55D-9ACF-0DF20EBD72A4}"/>
              </a:ext>
            </a:extLst>
          </p:cNvPr>
          <p:cNvGrpSpPr/>
          <p:nvPr/>
        </p:nvGrpSpPr>
        <p:grpSpPr>
          <a:xfrm>
            <a:off x="4387850" y="788416"/>
            <a:ext cx="3416300" cy="5562600"/>
            <a:chOff x="4387850" y="788416"/>
            <a:chExt cx="3416300" cy="5562600"/>
          </a:xfrm>
        </p:grpSpPr>
        <p:grpSp>
          <p:nvGrpSpPr>
            <p:cNvPr id="80" name="Group 79">
              <a:extLst>
                <a:ext uri="{FF2B5EF4-FFF2-40B4-BE49-F238E27FC236}">
                  <a16:creationId xmlns:a16="http://schemas.microsoft.com/office/drawing/2014/main" id="{A1DB4265-C855-DF5A-FADE-C35959EEAF11}"/>
                </a:ext>
              </a:extLst>
            </p:cNvPr>
            <p:cNvGrpSpPr/>
            <p:nvPr/>
          </p:nvGrpSpPr>
          <p:grpSpPr>
            <a:xfrm>
              <a:off x="5763169" y="2840392"/>
              <a:ext cx="688472" cy="688472"/>
              <a:chOff x="5480050" y="2641600"/>
              <a:chExt cx="812800" cy="812800"/>
            </a:xfrm>
          </p:grpSpPr>
          <p:sp>
            <p:nvSpPr>
              <p:cNvPr id="81" name="Rectangle: Rounded Corners 80">
                <a:extLst>
                  <a:ext uri="{FF2B5EF4-FFF2-40B4-BE49-F238E27FC236}">
                    <a16:creationId xmlns:a16="http://schemas.microsoft.com/office/drawing/2014/main" id="{C5EA4F5B-2049-FA0A-B968-60758E1A204C}"/>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82" name="Graphic 81" descr="Headphones with solid fill">
                <a:extLst>
                  <a:ext uri="{FF2B5EF4-FFF2-40B4-BE49-F238E27FC236}">
                    <a16:creationId xmlns:a16="http://schemas.microsoft.com/office/drawing/2014/main" id="{EE53E010-75F8-DA5B-2902-60AE4943BF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sp>
          <p:nvSpPr>
            <p:cNvPr id="12" name="Flowchart: Connector 11">
              <a:extLst>
                <a:ext uri="{FF2B5EF4-FFF2-40B4-BE49-F238E27FC236}">
                  <a16:creationId xmlns:a16="http://schemas.microsoft.com/office/drawing/2014/main" id="{AE8513EE-BA2A-6FA1-3039-C6C26FD03A84}"/>
                </a:ext>
              </a:extLst>
            </p:cNvPr>
            <p:cNvSpPr/>
            <p:nvPr/>
          </p:nvSpPr>
          <p:spPr>
            <a:xfrm>
              <a:off x="5350755" y="2579569"/>
              <a:ext cx="1514371" cy="1514371"/>
            </a:xfrm>
            <a:prstGeom prst="flowChartConnector">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IE"/>
            </a:p>
          </p:txBody>
        </p:sp>
        <p:sp>
          <p:nvSpPr>
            <p:cNvPr id="17" name="Oval 16">
              <a:extLst>
                <a:ext uri="{FF2B5EF4-FFF2-40B4-BE49-F238E27FC236}">
                  <a16:creationId xmlns:a16="http://schemas.microsoft.com/office/drawing/2014/main" id="{F344A59C-B8CC-D5F5-6749-4D9F8B7B021F}"/>
                </a:ext>
              </a:extLst>
            </p:cNvPr>
            <p:cNvSpPr/>
            <p:nvPr/>
          </p:nvSpPr>
          <p:spPr>
            <a:xfrm>
              <a:off x="5776961" y="3228270"/>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Rectangle: Rounded Corners 18">
              <a:extLst>
                <a:ext uri="{FF2B5EF4-FFF2-40B4-BE49-F238E27FC236}">
                  <a16:creationId xmlns:a16="http://schemas.microsoft.com/office/drawing/2014/main" id="{6E22A88E-7ACC-FC89-4366-CFA82DEE55A4}"/>
                </a:ext>
              </a:extLst>
            </p:cNvPr>
            <p:cNvSpPr/>
            <p:nvPr/>
          </p:nvSpPr>
          <p:spPr>
            <a:xfrm>
              <a:off x="4387850" y="788416"/>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7" name="Rectangle: Rounded Corners 26">
              <a:extLst>
                <a:ext uri="{FF2B5EF4-FFF2-40B4-BE49-F238E27FC236}">
                  <a16:creationId xmlns:a16="http://schemas.microsoft.com/office/drawing/2014/main" id="{55D714B7-9D5E-5306-6248-CB12E7092A5D}"/>
                </a:ext>
              </a:extLst>
            </p:cNvPr>
            <p:cNvSpPr/>
            <p:nvPr/>
          </p:nvSpPr>
          <p:spPr>
            <a:xfrm>
              <a:off x="4502150" y="877316"/>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Rectangle: Rounded Corners 27">
              <a:extLst>
                <a:ext uri="{FF2B5EF4-FFF2-40B4-BE49-F238E27FC236}">
                  <a16:creationId xmlns:a16="http://schemas.microsoft.com/office/drawing/2014/main" id="{204F421F-7853-B915-903F-F8C2E8E64140}"/>
                </a:ext>
              </a:extLst>
            </p:cNvPr>
            <p:cNvSpPr/>
            <p:nvPr/>
          </p:nvSpPr>
          <p:spPr>
            <a:xfrm>
              <a:off x="5562600" y="813816"/>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Rectangle: Rounded Corners 28">
              <a:extLst>
                <a:ext uri="{FF2B5EF4-FFF2-40B4-BE49-F238E27FC236}">
                  <a16:creationId xmlns:a16="http://schemas.microsoft.com/office/drawing/2014/main" id="{A87166BB-2957-3E69-DAEB-0154B35F86E4}"/>
                </a:ext>
              </a:extLst>
            </p:cNvPr>
            <p:cNvSpPr/>
            <p:nvPr/>
          </p:nvSpPr>
          <p:spPr>
            <a:xfrm>
              <a:off x="4705350" y="1194816"/>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Rectangle: Rounded Corners 29">
              <a:extLst>
                <a:ext uri="{FF2B5EF4-FFF2-40B4-BE49-F238E27FC236}">
                  <a16:creationId xmlns:a16="http://schemas.microsoft.com/office/drawing/2014/main" id="{6FA14091-2562-C296-5FA5-B71A5A3052D8}"/>
                </a:ext>
              </a:extLst>
            </p:cNvPr>
            <p:cNvSpPr/>
            <p:nvPr/>
          </p:nvSpPr>
          <p:spPr>
            <a:xfrm>
              <a:off x="4705350" y="5004816"/>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Rectangle: Rounded Corners 38">
              <a:extLst>
                <a:ext uri="{FF2B5EF4-FFF2-40B4-BE49-F238E27FC236}">
                  <a16:creationId xmlns:a16="http://schemas.microsoft.com/office/drawing/2014/main" id="{71D4C73A-7CF0-80E0-2859-BD4202AB4EE6}"/>
                </a:ext>
              </a:extLst>
            </p:cNvPr>
            <p:cNvSpPr/>
            <p:nvPr/>
          </p:nvSpPr>
          <p:spPr>
            <a:xfrm>
              <a:off x="6572250" y="2782316"/>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Rounded Corners 44">
              <a:extLst>
                <a:ext uri="{FF2B5EF4-FFF2-40B4-BE49-F238E27FC236}">
                  <a16:creationId xmlns:a16="http://schemas.microsoft.com/office/drawing/2014/main" id="{39B5AD6B-0DF7-9C48-6075-C94CB861BA74}"/>
                </a:ext>
              </a:extLst>
            </p:cNvPr>
            <p:cNvSpPr/>
            <p:nvPr/>
          </p:nvSpPr>
          <p:spPr>
            <a:xfrm>
              <a:off x="6597650" y="3912617"/>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Rectangle: Rounded Corners 46">
              <a:extLst>
                <a:ext uri="{FF2B5EF4-FFF2-40B4-BE49-F238E27FC236}">
                  <a16:creationId xmlns:a16="http://schemas.microsoft.com/office/drawing/2014/main" id="{00C0E24F-6FB9-AF46-96A2-5A714302F5B7}"/>
                </a:ext>
              </a:extLst>
            </p:cNvPr>
            <p:cNvSpPr/>
            <p:nvPr/>
          </p:nvSpPr>
          <p:spPr>
            <a:xfrm>
              <a:off x="4806950" y="5068316"/>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Rectangle: Rounded Corners 47">
              <a:extLst>
                <a:ext uri="{FF2B5EF4-FFF2-40B4-BE49-F238E27FC236}">
                  <a16:creationId xmlns:a16="http://schemas.microsoft.com/office/drawing/2014/main" id="{8070D854-DFAB-DB23-AC3A-AD8C1FAC26D2}"/>
                </a:ext>
              </a:extLst>
            </p:cNvPr>
            <p:cNvSpPr/>
            <p:nvPr/>
          </p:nvSpPr>
          <p:spPr>
            <a:xfrm>
              <a:off x="5689600" y="5068316"/>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Rectangle: Rounded Corners 48">
              <a:extLst>
                <a:ext uri="{FF2B5EF4-FFF2-40B4-BE49-F238E27FC236}">
                  <a16:creationId xmlns:a16="http://schemas.microsoft.com/office/drawing/2014/main" id="{A46DD880-E77C-6C6D-EF65-DE40A73CFCEA}"/>
                </a:ext>
              </a:extLst>
            </p:cNvPr>
            <p:cNvSpPr/>
            <p:nvPr/>
          </p:nvSpPr>
          <p:spPr>
            <a:xfrm>
              <a:off x="6584950" y="5068316"/>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TextBox 49">
              <a:extLst>
                <a:ext uri="{FF2B5EF4-FFF2-40B4-BE49-F238E27FC236}">
                  <a16:creationId xmlns:a16="http://schemas.microsoft.com/office/drawing/2014/main" id="{1CF7A168-2C34-859A-05A3-F8C9391D741E}"/>
                </a:ext>
              </a:extLst>
            </p:cNvPr>
            <p:cNvSpPr txBox="1"/>
            <p:nvPr/>
          </p:nvSpPr>
          <p:spPr>
            <a:xfrm>
              <a:off x="5759450" y="3569308"/>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51" name="TextBox 50">
              <a:extLst>
                <a:ext uri="{FF2B5EF4-FFF2-40B4-BE49-F238E27FC236}">
                  <a16:creationId xmlns:a16="http://schemas.microsoft.com/office/drawing/2014/main" id="{AC5D0718-BEB9-EF32-6425-6E777CC3AEDE}"/>
                </a:ext>
              </a:extLst>
            </p:cNvPr>
            <p:cNvSpPr txBox="1"/>
            <p:nvPr/>
          </p:nvSpPr>
          <p:spPr>
            <a:xfrm>
              <a:off x="4746093" y="3569308"/>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53" name="TextBox 52">
              <a:extLst>
                <a:ext uri="{FF2B5EF4-FFF2-40B4-BE49-F238E27FC236}">
                  <a16:creationId xmlns:a16="http://schemas.microsoft.com/office/drawing/2014/main" id="{26B5860D-A86E-3571-CA77-9F3B392D48A2}"/>
                </a:ext>
              </a:extLst>
            </p:cNvPr>
            <p:cNvSpPr txBox="1"/>
            <p:nvPr/>
          </p:nvSpPr>
          <p:spPr>
            <a:xfrm>
              <a:off x="6535737" y="3595116"/>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55" name="TextBox 54">
              <a:extLst>
                <a:ext uri="{FF2B5EF4-FFF2-40B4-BE49-F238E27FC236}">
                  <a16:creationId xmlns:a16="http://schemas.microsoft.com/office/drawing/2014/main" id="{9C5C9DA0-AE45-ECCC-9918-0EF8E59C9EBB}"/>
                </a:ext>
              </a:extLst>
            </p:cNvPr>
            <p:cNvSpPr txBox="1"/>
            <p:nvPr/>
          </p:nvSpPr>
          <p:spPr>
            <a:xfrm>
              <a:off x="4746093" y="4717751"/>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57" name="TextBox 56">
              <a:extLst>
                <a:ext uri="{FF2B5EF4-FFF2-40B4-BE49-F238E27FC236}">
                  <a16:creationId xmlns:a16="http://schemas.microsoft.com/office/drawing/2014/main" id="{8D96011F-07B8-A0BA-838F-CA59F956D95A}"/>
                </a:ext>
              </a:extLst>
            </p:cNvPr>
            <p:cNvSpPr txBox="1"/>
            <p:nvPr/>
          </p:nvSpPr>
          <p:spPr>
            <a:xfrm>
              <a:off x="5627687" y="4717751"/>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60" name="TextBox 59">
              <a:extLst>
                <a:ext uri="{FF2B5EF4-FFF2-40B4-BE49-F238E27FC236}">
                  <a16:creationId xmlns:a16="http://schemas.microsoft.com/office/drawing/2014/main" id="{84AD7FB1-B61A-800B-D0B4-51A734BFD589}"/>
                </a:ext>
              </a:extLst>
            </p:cNvPr>
            <p:cNvSpPr txBox="1"/>
            <p:nvPr/>
          </p:nvSpPr>
          <p:spPr>
            <a:xfrm>
              <a:off x="6510337" y="4710484"/>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2" name="Group 61">
              <a:extLst>
                <a:ext uri="{FF2B5EF4-FFF2-40B4-BE49-F238E27FC236}">
                  <a16:creationId xmlns:a16="http://schemas.microsoft.com/office/drawing/2014/main" id="{3D6CB22F-B978-D4A0-C702-79AD9025F997}"/>
                </a:ext>
              </a:extLst>
            </p:cNvPr>
            <p:cNvGrpSpPr/>
            <p:nvPr/>
          </p:nvGrpSpPr>
          <p:grpSpPr>
            <a:xfrm>
              <a:off x="5702300" y="2782316"/>
              <a:ext cx="812800" cy="812800"/>
              <a:chOff x="5480050" y="2641600"/>
              <a:chExt cx="812800" cy="812800"/>
            </a:xfrm>
          </p:grpSpPr>
          <p:sp>
            <p:nvSpPr>
              <p:cNvPr id="64" name="Rectangle: Rounded Corners 63">
                <a:extLst>
                  <a:ext uri="{FF2B5EF4-FFF2-40B4-BE49-F238E27FC236}">
                    <a16:creationId xmlns:a16="http://schemas.microsoft.com/office/drawing/2014/main" id="{B4FF4821-B6D0-F780-6DCA-C2795114DCE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6" name="Graphic 65" descr="Headphones with solid fill">
                <a:extLst>
                  <a:ext uri="{FF2B5EF4-FFF2-40B4-BE49-F238E27FC236}">
                    <a16:creationId xmlns:a16="http://schemas.microsoft.com/office/drawing/2014/main" id="{E67B8564-1550-D18A-EA2C-01B9F14402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pic>
          <p:nvPicPr>
            <p:cNvPr id="69" name="Graphic 68" descr="Cycle with people with solid fill">
              <a:extLst>
                <a:ext uri="{FF2B5EF4-FFF2-40B4-BE49-F238E27FC236}">
                  <a16:creationId xmlns:a16="http://schemas.microsoft.com/office/drawing/2014/main" id="{81457EF0-D7F4-43CA-B948-C6A692C6B4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23040" y="2714724"/>
              <a:ext cx="898525" cy="898525"/>
            </a:xfrm>
            <a:prstGeom prst="rect">
              <a:avLst/>
            </a:prstGeom>
          </p:spPr>
        </p:pic>
        <p:pic>
          <p:nvPicPr>
            <p:cNvPr id="72" name="Graphic 71" descr="Receiver with solid fill">
              <a:extLst>
                <a:ext uri="{FF2B5EF4-FFF2-40B4-BE49-F238E27FC236}">
                  <a16:creationId xmlns:a16="http://schemas.microsoft.com/office/drawing/2014/main" id="{153C7C49-95D9-0949-28AE-5750F9EBC4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86550" y="3991048"/>
              <a:ext cx="698500" cy="698500"/>
            </a:xfrm>
            <a:prstGeom prst="rect">
              <a:avLst/>
            </a:prstGeom>
          </p:spPr>
        </p:pic>
        <p:pic>
          <p:nvPicPr>
            <p:cNvPr id="73" name="Graphic 72" descr="Chat with solid fill">
              <a:extLst>
                <a:ext uri="{FF2B5EF4-FFF2-40B4-BE49-F238E27FC236}">
                  <a16:creationId xmlns:a16="http://schemas.microsoft.com/office/drawing/2014/main" id="{48B2D258-06BE-B50A-20B3-385229ACAFF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806950" y="5094002"/>
              <a:ext cx="812800" cy="812800"/>
            </a:xfrm>
            <a:prstGeom prst="rect">
              <a:avLst/>
            </a:prstGeom>
          </p:spPr>
        </p:pic>
        <p:pic>
          <p:nvPicPr>
            <p:cNvPr id="74" name="Graphic 73" descr="Envelope with solid fill">
              <a:extLst>
                <a:ext uri="{FF2B5EF4-FFF2-40B4-BE49-F238E27FC236}">
                  <a16:creationId xmlns:a16="http://schemas.microsoft.com/office/drawing/2014/main" id="{E1C4350D-0AAC-729A-484C-EA77377E45C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713481" y="5080206"/>
              <a:ext cx="788919" cy="788919"/>
            </a:xfrm>
            <a:prstGeom prst="rect">
              <a:avLst/>
            </a:prstGeom>
          </p:spPr>
        </p:pic>
        <p:pic>
          <p:nvPicPr>
            <p:cNvPr id="75" name="Graphic 74" descr="Camera with solid fill">
              <a:extLst>
                <a:ext uri="{FF2B5EF4-FFF2-40B4-BE49-F238E27FC236}">
                  <a16:creationId xmlns:a16="http://schemas.microsoft.com/office/drawing/2014/main" id="{781C5BA2-54EA-9A7B-7632-9170BBBFBEE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572250" y="5035191"/>
              <a:ext cx="839117" cy="839117"/>
            </a:xfrm>
            <a:prstGeom prst="rect">
              <a:avLst/>
            </a:prstGeom>
          </p:spPr>
        </p:pic>
        <p:sp>
          <p:nvSpPr>
            <p:cNvPr id="76" name="TextBox 75">
              <a:extLst>
                <a:ext uri="{FF2B5EF4-FFF2-40B4-BE49-F238E27FC236}">
                  <a16:creationId xmlns:a16="http://schemas.microsoft.com/office/drawing/2014/main" id="{FB18817D-DFE0-84E8-7FCA-C1769DF4A8CD}"/>
                </a:ext>
              </a:extLst>
            </p:cNvPr>
            <p:cNvSpPr txBox="1"/>
            <p:nvPr/>
          </p:nvSpPr>
          <p:spPr>
            <a:xfrm>
              <a:off x="4800710" y="1332750"/>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77" name="Straight Connector 76">
              <a:extLst>
                <a:ext uri="{FF2B5EF4-FFF2-40B4-BE49-F238E27FC236}">
                  <a16:creationId xmlns:a16="http://schemas.microsoft.com/office/drawing/2014/main" id="{5136B4E3-C28E-3894-B9DB-6676EFEF044B}"/>
                </a:ext>
              </a:extLst>
            </p:cNvPr>
            <p:cNvCxnSpPr>
              <a:cxnSpLocks/>
            </p:cNvCxnSpPr>
            <p:nvPr/>
          </p:nvCxnSpPr>
          <p:spPr>
            <a:xfrm>
              <a:off x="5975350" y="1332750"/>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78" name="TextBox 77">
              <a:extLst>
                <a:ext uri="{FF2B5EF4-FFF2-40B4-BE49-F238E27FC236}">
                  <a16:creationId xmlns:a16="http://schemas.microsoft.com/office/drawing/2014/main" id="{BA810DE9-1415-DD65-3F85-143D014186FE}"/>
                </a:ext>
              </a:extLst>
            </p:cNvPr>
            <p:cNvSpPr txBox="1"/>
            <p:nvPr/>
          </p:nvSpPr>
          <p:spPr>
            <a:xfrm>
              <a:off x="6140451" y="1867425"/>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79" name="Graphic 78" descr="Sun with solid fill">
              <a:extLst>
                <a:ext uri="{FF2B5EF4-FFF2-40B4-BE49-F238E27FC236}">
                  <a16:creationId xmlns:a16="http://schemas.microsoft.com/office/drawing/2014/main" id="{FA98D8B8-A66B-0312-C3F5-EDAFD90C132F}"/>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226404" y="1239662"/>
              <a:ext cx="717092" cy="717092"/>
            </a:xfrm>
            <a:prstGeom prst="rect">
              <a:avLst/>
            </a:prstGeom>
          </p:spPr>
        </p:pic>
        <p:sp>
          <p:nvSpPr>
            <p:cNvPr id="41" name="Rectangle: Rounded Corners 40">
              <a:extLst>
                <a:ext uri="{FF2B5EF4-FFF2-40B4-BE49-F238E27FC236}">
                  <a16:creationId xmlns:a16="http://schemas.microsoft.com/office/drawing/2014/main" id="{82F712BF-817B-0C85-14B2-8D92FA4194AF}"/>
                </a:ext>
              </a:extLst>
            </p:cNvPr>
            <p:cNvSpPr/>
            <p:nvPr/>
          </p:nvSpPr>
          <p:spPr>
            <a:xfrm>
              <a:off x="4804136" y="3912616"/>
              <a:ext cx="798151"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0" name="Graphic 69" descr="Shield with solid fill">
              <a:extLst>
                <a:ext uri="{FF2B5EF4-FFF2-40B4-BE49-F238E27FC236}">
                  <a16:creationId xmlns:a16="http://schemas.microsoft.com/office/drawing/2014/main" id="{5CAF347F-FB45-AAC3-B8E5-FB3160731988}"/>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4800710" y="3889434"/>
              <a:ext cx="802088" cy="860247"/>
            </a:xfrm>
            <a:prstGeom prst="rect">
              <a:avLst/>
            </a:prstGeom>
          </p:spPr>
        </p:pic>
        <p:sp>
          <p:nvSpPr>
            <p:cNvPr id="37" name="Rectangle: Rounded Corners 36">
              <a:extLst>
                <a:ext uri="{FF2B5EF4-FFF2-40B4-BE49-F238E27FC236}">
                  <a16:creationId xmlns:a16="http://schemas.microsoft.com/office/drawing/2014/main" id="{3D57BB16-E9E6-1CF8-C078-994F893AE87C}"/>
                </a:ext>
              </a:extLst>
            </p:cNvPr>
            <p:cNvSpPr/>
            <p:nvPr/>
          </p:nvSpPr>
          <p:spPr>
            <a:xfrm>
              <a:off x="4773650" y="2780958"/>
              <a:ext cx="865191" cy="788758"/>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8" name="Graphic 67" descr="Internet with solid fill">
              <a:extLst>
                <a:ext uri="{FF2B5EF4-FFF2-40B4-BE49-F238E27FC236}">
                  <a16:creationId xmlns:a16="http://schemas.microsoft.com/office/drawing/2014/main" id="{549A6957-B4B6-C3E5-4EB8-54503DA5986F}"/>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4833419" y="2805192"/>
              <a:ext cx="758107" cy="691134"/>
            </a:xfrm>
            <a:prstGeom prst="rect">
              <a:avLst/>
            </a:prstGeom>
          </p:spPr>
        </p:pic>
      </p:grpSp>
      <p:sp>
        <p:nvSpPr>
          <p:cNvPr id="11" name="TextBox 10">
            <a:extLst>
              <a:ext uri="{FF2B5EF4-FFF2-40B4-BE49-F238E27FC236}">
                <a16:creationId xmlns:a16="http://schemas.microsoft.com/office/drawing/2014/main" id="{F2FFB6D8-285F-EF05-95AC-4B095273D567}"/>
              </a:ext>
            </a:extLst>
          </p:cNvPr>
          <p:cNvSpPr txBox="1"/>
          <p:nvPr/>
        </p:nvSpPr>
        <p:spPr>
          <a:xfrm>
            <a:off x="-13638084" y="-1622867"/>
            <a:ext cx="11727542" cy="1323439"/>
          </a:xfrm>
          <a:prstGeom prst="rect">
            <a:avLst/>
          </a:prstGeom>
          <a:noFill/>
        </p:spPr>
        <p:txBody>
          <a:bodyPr wrap="square" rtlCol="0">
            <a:spAutoFit/>
          </a:bodyPr>
          <a:lstStyle/>
          <a:p>
            <a:r>
              <a:rPr lang="en-IE" sz="4000">
                <a:solidFill>
                  <a:srgbClr val="7F50C8"/>
                </a:solidFill>
                <a:latin typeface="Poppins ExtraBold" panose="00000900000000000000" pitchFamily="2" charset="0"/>
                <a:cs typeface="Poppins ExtraBold" panose="00000900000000000000" pitchFamily="2" charset="0"/>
              </a:rPr>
              <a:t>Digital Mental Health and Wellbeing Programmes</a:t>
            </a:r>
          </a:p>
        </p:txBody>
      </p:sp>
      <p:sp>
        <p:nvSpPr>
          <p:cNvPr id="16" name="TextBox 15">
            <a:extLst>
              <a:ext uri="{FF2B5EF4-FFF2-40B4-BE49-F238E27FC236}">
                <a16:creationId xmlns:a16="http://schemas.microsoft.com/office/drawing/2014/main" id="{C8170D6F-30EC-4703-7A8E-ABAD493A58E9}"/>
              </a:ext>
            </a:extLst>
          </p:cNvPr>
          <p:cNvSpPr txBox="1"/>
          <p:nvPr/>
        </p:nvSpPr>
        <p:spPr>
          <a:xfrm>
            <a:off x="11907044" y="-5091925"/>
            <a:ext cx="8539776" cy="3970318"/>
          </a:xfrm>
          <a:prstGeom prst="rect">
            <a:avLst/>
          </a:prstGeom>
          <a:noFill/>
        </p:spPr>
        <p:txBody>
          <a:bodyPr wrap="square">
            <a:spAutoFit/>
          </a:bodyPr>
          <a:lstStyle/>
          <a:p>
            <a:r>
              <a:rPr lang="en-GB" sz="2400">
                <a:solidFill>
                  <a:srgbClr val="FFA0D2"/>
                </a:solidFill>
                <a:latin typeface="Poppins" panose="00000500000000000000" pitchFamily="2" charset="0"/>
                <a:cs typeface="Poppins" panose="00000500000000000000" pitchFamily="2" charset="0"/>
              </a:rPr>
              <a:t>Space from Anxiety - Young People aged 14 - 18</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Children and young people who experience low to moderate anxiety.</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The programme is designed to assist young people in reducing the distress associated with anxiety.</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Space From Anxiety teaches young people techniques they can use every day to help them cope with whatever might come their way.</a:t>
            </a:r>
          </a:p>
          <a:p>
            <a:r>
              <a:rPr lang="en-GB" sz="2400">
                <a:solidFill>
                  <a:srgbClr val="FFC600"/>
                </a:solidFill>
                <a:latin typeface="Poppins" panose="00000500000000000000" pitchFamily="2" charset="0"/>
                <a:cs typeface="Poppins" panose="00000500000000000000" pitchFamily="2" charset="0"/>
              </a:rPr>
              <a:t>Supporting an Anxious Child</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 For parents or carers to help them explore anxiety and support your child or young person. parent/carer looking to support your 5-11 year old child who experiences low to moderate anxiety</a:t>
            </a:r>
          </a:p>
          <a:p>
            <a:r>
              <a:rPr lang="en-GB" sz="2400">
                <a:solidFill>
                  <a:srgbClr val="B4DDFF"/>
                </a:solidFill>
                <a:latin typeface="Poppins" panose="00000500000000000000" pitchFamily="2" charset="0"/>
                <a:cs typeface="Poppins" panose="00000500000000000000" pitchFamily="2" charset="0"/>
              </a:rPr>
              <a:t>Supporting an Anxious Teen</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If you are a parent/carer looking to support your 12-18 year old teenager who experiences low to moderate anxiety, our         </a:t>
            </a:r>
          </a:p>
        </p:txBody>
      </p:sp>
      <p:grpSp>
        <p:nvGrpSpPr>
          <p:cNvPr id="24" name="Group 23">
            <a:extLst>
              <a:ext uri="{FF2B5EF4-FFF2-40B4-BE49-F238E27FC236}">
                <a16:creationId xmlns:a16="http://schemas.microsoft.com/office/drawing/2014/main" id="{3F60B36B-3631-6252-F9C4-D10147CD39A7}"/>
              </a:ext>
            </a:extLst>
          </p:cNvPr>
          <p:cNvGrpSpPr/>
          <p:nvPr/>
        </p:nvGrpSpPr>
        <p:grpSpPr>
          <a:xfrm>
            <a:off x="5690134" y="3898509"/>
            <a:ext cx="819150" cy="812800"/>
            <a:chOff x="5702300" y="3912616"/>
            <a:chExt cx="819150" cy="812800"/>
          </a:xfrm>
        </p:grpSpPr>
        <p:sp>
          <p:nvSpPr>
            <p:cNvPr id="43" name="Rectangle: Rounded Corners 42">
              <a:extLst>
                <a:ext uri="{FF2B5EF4-FFF2-40B4-BE49-F238E27FC236}">
                  <a16:creationId xmlns:a16="http://schemas.microsoft.com/office/drawing/2014/main" id="{96148A2C-D073-688C-66EA-7D42BC4575BB}"/>
                </a:ext>
              </a:extLst>
            </p:cNvPr>
            <p:cNvSpPr/>
            <p:nvPr/>
          </p:nvSpPr>
          <p:spPr>
            <a:xfrm>
              <a:off x="5702300" y="3912616"/>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1" name="Graphic 70" descr="Head with gears with solid fill">
              <a:extLst>
                <a:ext uri="{FF2B5EF4-FFF2-40B4-BE49-F238E27FC236}">
                  <a16:creationId xmlns:a16="http://schemas.microsoft.com/office/drawing/2014/main" id="{328ACDD2-05E2-77F3-4BDE-F5B88BBA6744}"/>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5759450" y="3950000"/>
              <a:ext cx="762000" cy="762000"/>
            </a:xfrm>
            <a:prstGeom prst="rect">
              <a:avLst/>
            </a:prstGeom>
          </p:spPr>
        </p:pic>
      </p:grpSp>
    </p:spTree>
    <p:extLst>
      <p:ext uri="{BB962C8B-B14F-4D97-AF65-F5344CB8AC3E}">
        <p14:creationId xmlns:p14="http://schemas.microsoft.com/office/powerpoint/2010/main" val="22587024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8" name="Flowchart: Connector 7">
            <a:extLst>
              <a:ext uri="{FF2B5EF4-FFF2-40B4-BE49-F238E27FC236}">
                <a16:creationId xmlns:a16="http://schemas.microsoft.com/office/drawing/2014/main" id="{37E7149B-A8E4-4EF0-3A50-F643E4B7E29F}"/>
              </a:ext>
            </a:extLst>
          </p:cNvPr>
          <p:cNvSpPr/>
          <p:nvPr/>
        </p:nvSpPr>
        <p:spPr>
          <a:xfrm>
            <a:off x="-2628900" y="-4892134"/>
            <a:ext cx="17052822" cy="16188784"/>
          </a:xfrm>
          <a:prstGeom prst="flowChartConnector">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Flowchart: Connector 5">
            <a:extLst>
              <a:ext uri="{FF2B5EF4-FFF2-40B4-BE49-F238E27FC236}">
                <a16:creationId xmlns:a16="http://schemas.microsoft.com/office/drawing/2014/main" id="{67BDA77E-990C-837D-5CDC-EF8869D978FA}"/>
              </a:ext>
            </a:extLst>
          </p:cNvPr>
          <p:cNvSpPr/>
          <p:nvPr/>
        </p:nvSpPr>
        <p:spPr>
          <a:xfrm>
            <a:off x="16937019" y="-21736884"/>
            <a:ext cx="16175825" cy="16703444"/>
          </a:xfrm>
          <a:prstGeom prst="flowChartConnector">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Flowchart: Connector 1">
            <a:extLst>
              <a:ext uri="{FF2B5EF4-FFF2-40B4-BE49-F238E27FC236}">
                <a16:creationId xmlns:a16="http://schemas.microsoft.com/office/drawing/2014/main" id="{0EABBBE7-29A3-E574-1E2D-7164F2085195}"/>
              </a:ext>
            </a:extLst>
          </p:cNvPr>
          <p:cNvSpPr/>
          <p:nvPr/>
        </p:nvSpPr>
        <p:spPr>
          <a:xfrm>
            <a:off x="-19807268" y="8400184"/>
            <a:ext cx="21410873" cy="21410873"/>
          </a:xfrm>
          <a:prstGeom prst="flowChartConnector">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Oval 2">
            <a:extLst>
              <a:ext uri="{FF2B5EF4-FFF2-40B4-BE49-F238E27FC236}">
                <a16:creationId xmlns:a16="http://schemas.microsoft.com/office/drawing/2014/main" id="{3E8140B6-C28B-6E36-3AF3-C210FCE337B7}"/>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extBox 13">
            <a:extLst>
              <a:ext uri="{FF2B5EF4-FFF2-40B4-BE49-F238E27FC236}">
                <a16:creationId xmlns:a16="http://schemas.microsoft.com/office/drawing/2014/main" id="{B570FD37-8CF1-2C30-DD69-0CB7071DD8DA}"/>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3810111A-9143-608A-8F5E-0CE5A1E60C08}"/>
              </a:ext>
            </a:extLst>
          </p:cNvPr>
          <p:cNvSpPr/>
          <p:nvPr/>
        </p:nvSpPr>
        <p:spPr>
          <a:xfrm>
            <a:off x="-14266885" y="1624"/>
            <a:ext cx="12356343"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8" name="TextBox 17">
            <a:extLst>
              <a:ext uri="{FF2B5EF4-FFF2-40B4-BE49-F238E27FC236}">
                <a16:creationId xmlns:a16="http://schemas.microsoft.com/office/drawing/2014/main" id="{F8816547-53A2-4423-02D1-EEF35B51ED68}"/>
              </a:ext>
            </a:extLst>
          </p:cNvPr>
          <p:cNvSpPr txBox="1"/>
          <p:nvPr/>
        </p:nvSpPr>
        <p:spPr>
          <a:xfrm>
            <a:off x="19369228" y="7505982"/>
            <a:ext cx="6471489" cy="4708981"/>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Childline is a listening service for children and young people up to the age of 18 years.</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completely confidential service, no phone numbers or details are kept. It is up to you what details/information you want to share.</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non judgemental service where we wont tell you what to do, instead we will explore options it with you.</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available via phone 24hrs a day by calling 1800 66 66 66 and is completely free of charge. </a:t>
            </a:r>
          </a:p>
          <a:p>
            <a:r>
              <a:rPr lang="en-GB" sz="2000">
                <a:solidFill>
                  <a:schemeClr val="bg1"/>
                </a:solidFill>
                <a:latin typeface="Poppins" panose="00000500000000000000" pitchFamily="2" charset="0"/>
                <a:cs typeface="Poppins" panose="00000500000000000000" pitchFamily="2" charset="0"/>
              </a:rPr>
              <a:t>You also have the option of using our live web chat on www.childline.ie</a:t>
            </a:r>
          </a:p>
        </p:txBody>
      </p:sp>
      <p:pic>
        <p:nvPicPr>
          <p:cNvPr id="20" name="Picture 19" descr="A picture containing text&#10;&#10;Description automatically generated">
            <a:extLst>
              <a:ext uri="{FF2B5EF4-FFF2-40B4-BE49-F238E27FC236}">
                <a16:creationId xmlns:a16="http://schemas.microsoft.com/office/drawing/2014/main" id="{33DEB90A-5234-C617-866F-157B984841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3413992">
            <a:off x="9520863" y="5934150"/>
            <a:ext cx="7641681" cy="7641681"/>
          </a:xfrm>
          <a:prstGeom prst="rect">
            <a:avLst/>
          </a:prstGeom>
        </p:spPr>
      </p:pic>
      <p:sp>
        <p:nvSpPr>
          <p:cNvPr id="4" name="TextBox 3">
            <a:extLst>
              <a:ext uri="{FF2B5EF4-FFF2-40B4-BE49-F238E27FC236}">
                <a16:creationId xmlns:a16="http://schemas.microsoft.com/office/drawing/2014/main" id="{623FB325-F313-A9B4-A7BD-A6606875F2BA}"/>
              </a:ext>
            </a:extLst>
          </p:cNvPr>
          <p:cNvSpPr txBox="1"/>
          <p:nvPr/>
        </p:nvSpPr>
        <p:spPr>
          <a:xfrm>
            <a:off x="-5556" y="-2407697"/>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Childline</a:t>
            </a:r>
          </a:p>
        </p:txBody>
      </p:sp>
      <p:sp>
        <p:nvSpPr>
          <p:cNvPr id="5" name="TextBox 4">
            <a:extLst>
              <a:ext uri="{FF2B5EF4-FFF2-40B4-BE49-F238E27FC236}">
                <a16:creationId xmlns:a16="http://schemas.microsoft.com/office/drawing/2014/main" id="{81909843-BA48-6CF0-93E3-C93A51718341}"/>
              </a:ext>
            </a:extLst>
          </p:cNvPr>
          <p:cNvSpPr txBox="1"/>
          <p:nvPr/>
        </p:nvSpPr>
        <p:spPr>
          <a:xfrm>
            <a:off x="279400" y="-4306514"/>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Shield</a:t>
            </a:r>
          </a:p>
        </p:txBody>
      </p:sp>
      <p:sp>
        <p:nvSpPr>
          <p:cNvPr id="7" name="TextBox 6">
            <a:extLst>
              <a:ext uri="{FF2B5EF4-FFF2-40B4-BE49-F238E27FC236}">
                <a16:creationId xmlns:a16="http://schemas.microsoft.com/office/drawing/2014/main" id="{36680E5E-275B-DCD9-3820-423062F7A90B}"/>
              </a:ext>
            </a:extLst>
          </p:cNvPr>
          <p:cNvSpPr txBox="1"/>
          <p:nvPr/>
        </p:nvSpPr>
        <p:spPr>
          <a:xfrm>
            <a:off x="14423922" y="-584860"/>
            <a:ext cx="8539775" cy="4154984"/>
          </a:xfrm>
          <a:prstGeom prst="rect">
            <a:avLst/>
          </a:prstGeom>
          <a:noFill/>
        </p:spPr>
        <p:txBody>
          <a:bodyPr wrap="square" rtlCol="0">
            <a:spAutoFit/>
          </a:bodyPr>
          <a:lstStyle/>
          <a:p>
            <a:r>
              <a:rPr lang="en-GB" sz="2400">
                <a:solidFill>
                  <a:schemeClr val="bg1"/>
                </a:solidFill>
                <a:latin typeface="Poppins" panose="00000500000000000000" pitchFamily="2" charset="0"/>
                <a:cs typeface="Poppins" panose="00000500000000000000" pitchFamily="2" charset="0"/>
              </a:rPr>
              <a:t>The Shield Anti-Bullying Programme is a pro-active management to bullying. </a:t>
            </a:r>
          </a:p>
          <a:p>
            <a:r>
              <a:rPr lang="en-GB" sz="2400">
                <a:solidFill>
                  <a:schemeClr val="bg1"/>
                </a:solidFill>
                <a:latin typeface="Poppins" panose="00000500000000000000" pitchFamily="2" charset="0"/>
                <a:cs typeface="Poppins" panose="00000500000000000000" pitchFamily="2" charset="0"/>
              </a:rPr>
              <a:t>Shield Programme is there for schools, clubs, youth centres, any organisation that wants to prevent bullying from happening. </a:t>
            </a:r>
          </a:p>
          <a:p>
            <a:r>
              <a:rPr lang="en-GB" sz="2400">
                <a:solidFill>
                  <a:schemeClr val="bg1"/>
                </a:solidFill>
                <a:latin typeface="Poppins" panose="00000500000000000000" pitchFamily="2" charset="0"/>
                <a:cs typeface="Poppins" panose="00000500000000000000" pitchFamily="2" charset="0"/>
              </a:rPr>
              <a:t>It contains a Self-Evaluation Tool that organisations can fill out to reflect on their strengths and what supports they need when it comes to tackling bullying. </a:t>
            </a:r>
          </a:p>
          <a:p>
            <a:r>
              <a:rPr lang="en-GB" sz="2400">
                <a:solidFill>
                  <a:schemeClr val="bg1"/>
                </a:solidFill>
                <a:latin typeface="Poppins" panose="00000500000000000000" pitchFamily="2" charset="0"/>
                <a:cs typeface="Poppins" panose="00000500000000000000" pitchFamily="2" charset="0"/>
              </a:rPr>
              <a:t>To sign up, visit the Shield Website on ispcc.ie or email shield@ispcc.ie </a:t>
            </a:r>
          </a:p>
        </p:txBody>
      </p:sp>
      <p:grpSp>
        <p:nvGrpSpPr>
          <p:cNvPr id="25" name="Group 24">
            <a:extLst>
              <a:ext uri="{FF2B5EF4-FFF2-40B4-BE49-F238E27FC236}">
                <a16:creationId xmlns:a16="http://schemas.microsoft.com/office/drawing/2014/main" id="{47A09D14-292B-D55D-9ACF-0DF20EBD72A4}"/>
              </a:ext>
            </a:extLst>
          </p:cNvPr>
          <p:cNvGrpSpPr/>
          <p:nvPr/>
        </p:nvGrpSpPr>
        <p:grpSpPr>
          <a:xfrm>
            <a:off x="4387850" y="788416"/>
            <a:ext cx="3416300" cy="5562600"/>
            <a:chOff x="4387850" y="788416"/>
            <a:chExt cx="3416300" cy="5562600"/>
          </a:xfrm>
        </p:grpSpPr>
        <p:grpSp>
          <p:nvGrpSpPr>
            <p:cNvPr id="80" name="Group 79">
              <a:extLst>
                <a:ext uri="{FF2B5EF4-FFF2-40B4-BE49-F238E27FC236}">
                  <a16:creationId xmlns:a16="http://schemas.microsoft.com/office/drawing/2014/main" id="{A1DB4265-C855-DF5A-FADE-C35959EEAF11}"/>
                </a:ext>
              </a:extLst>
            </p:cNvPr>
            <p:cNvGrpSpPr/>
            <p:nvPr/>
          </p:nvGrpSpPr>
          <p:grpSpPr>
            <a:xfrm>
              <a:off x="5763169" y="2840392"/>
              <a:ext cx="688472" cy="688472"/>
              <a:chOff x="5480050" y="2641600"/>
              <a:chExt cx="812800" cy="812800"/>
            </a:xfrm>
          </p:grpSpPr>
          <p:sp>
            <p:nvSpPr>
              <p:cNvPr id="81" name="Rectangle: Rounded Corners 80">
                <a:extLst>
                  <a:ext uri="{FF2B5EF4-FFF2-40B4-BE49-F238E27FC236}">
                    <a16:creationId xmlns:a16="http://schemas.microsoft.com/office/drawing/2014/main" id="{C5EA4F5B-2049-FA0A-B968-60758E1A204C}"/>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82" name="Graphic 81" descr="Headphones with solid fill">
                <a:extLst>
                  <a:ext uri="{FF2B5EF4-FFF2-40B4-BE49-F238E27FC236}">
                    <a16:creationId xmlns:a16="http://schemas.microsoft.com/office/drawing/2014/main" id="{EE53E010-75F8-DA5B-2902-60AE4943BF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sp>
          <p:nvSpPr>
            <p:cNvPr id="12" name="Flowchart: Connector 11">
              <a:extLst>
                <a:ext uri="{FF2B5EF4-FFF2-40B4-BE49-F238E27FC236}">
                  <a16:creationId xmlns:a16="http://schemas.microsoft.com/office/drawing/2014/main" id="{AE8513EE-BA2A-6FA1-3039-C6C26FD03A84}"/>
                </a:ext>
              </a:extLst>
            </p:cNvPr>
            <p:cNvSpPr/>
            <p:nvPr/>
          </p:nvSpPr>
          <p:spPr>
            <a:xfrm>
              <a:off x="5350755" y="2579569"/>
              <a:ext cx="1514371" cy="1514371"/>
            </a:xfrm>
            <a:prstGeom prst="flowChartConnector">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IE"/>
            </a:p>
          </p:txBody>
        </p:sp>
        <p:sp>
          <p:nvSpPr>
            <p:cNvPr id="17" name="Oval 16">
              <a:extLst>
                <a:ext uri="{FF2B5EF4-FFF2-40B4-BE49-F238E27FC236}">
                  <a16:creationId xmlns:a16="http://schemas.microsoft.com/office/drawing/2014/main" id="{F344A59C-B8CC-D5F5-6749-4D9F8B7B021F}"/>
                </a:ext>
              </a:extLst>
            </p:cNvPr>
            <p:cNvSpPr/>
            <p:nvPr/>
          </p:nvSpPr>
          <p:spPr>
            <a:xfrm>
              <a:off x="5776961" y="3228270"/>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Rectangle: Rounded Corners 18">
              <a:extLst>
                <a:ext uri="{FF2B5EF4-FFF2-40B4-BE49-F238E27FC236}">
                  <a16:creationId xmlns:a16="http://schemas.microsoft.com/office/drawing/2014/main" id="{6E22A88E-7ACC-FC89-4366-CFA82DEE55A4}"/>
                </a:ext>
              </a:extLst>
            </p:cNvPr>
            <p:cNvSpPr/>
            <p:nvPr/>
          </p:nvSpPr>
          <p:spPr>
            <a:xfrm>
              <a:off x="4387850" y="788416"/>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7" name="Rectangle: Rounded Corners 26">
              <a:extLst>
                <a:ext uri="{FF2B5EF4-FFF2-40B4-BE49-F238E27FC236}">
                  <a16:creationId xmlns:a16="http://schemas.microsoft.com/office/drawing/2014/main" id="{55D714B7-9D5E-5306-6248-CB12E7092A5D}"/>
                </a:ext>
              </a:extLst>
            </p:cNvPr>
            <p:cNvSpPr/>
            <p:nvPr/>
          </p:nvSpPr>
          <p:spPr>
            <a:xfrm>
              <a:off x="4502150" y="877316"/>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Rectangle: Rounded Corners 27">
              <a:extLst>
                <a:ext uri="{FF2B5EF4-FFF2-40B4-BE49-F238E27FC236}">
                  <a16:creationId xmlns:a16="http://schemas.microsoft.com/office/drawing/2014/main" id="{204F421F-7853-B915-903F-F8C2E8E64140}"/>
                </a:ext>
              </a:extLst>
            </p:cNvPr>
            <p:cNvSpPr/>
            <p:nvPr/>
          </p:nvSpPr>
          <p:spPr>
            <a:xfrm>
              <a:off x="5562600" y="813816"/>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Rectangle: Rounded Corners 28">
              <a:extLst>
                <a:ext uri="{FF2B5EF4-FFF2-40B4-BE49-F238E27FC236}">
                  <a16:creationId xmlns:a16="http://schemas.microsoft.com/office/drawing/2014/main" id="{A87166BB-2957-3E69-DAEB-0154B35F86E4}"/>
                </a:ext>
              </a:extLst>
            </p:cNvPr>
            <p:cNvSpPr/>
            <p:nvPr/>
          </p:nvSpPr>
          <p:spPr>
            <a:xfrm>
              <a:off x="4705350" y="1194816"/>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Rectangle: Rounded Corners 29">
              <a:extLst>
                <a:ext uri="{FF2B5EF4-FFF2-40B4-BE49-F238E27FC236}">
                  <a16:creationId xmlns:a16="http://schemas.microsoft.com/office/drawing/2014/main" id="{6FA14091-2562-C296-5FA5-B71A5A3052D8}"/>
                </a:ext>
              </a:extLst>
            </p:cNvPr>
            <p:cNvSpPr/>
            <p:nvPr/>
          </p:nvSpPr>
          <p:spPr>
            <a:xfrm>
              <a:off x="4705350" y="5004816"/>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Rectangle: Rounded Corners 38">
              <a:extLst>
                <a:ext uri="{FF2B5EF4-FFF2-40B4-BE49-F238E27FC236}">
                  <a16:creationId xmlns:a16="http://schemas.microsoft.com/office/drawing/2014/main" id="{71D4C73A-7CF0-80E0-2859-BD4202AB4EE6}"/>
                </a:ext>
              </a:extLst>
            </p:cNvPr>
            <p:cNvSpPr/>
            <p:nvPr/>
          </p:nvSpPr>
          <p:spPr>
            <a:xfrm>
              <a:off x="6572250" y="2782316"/>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Rounded Corners 44">
              <a:extLst>
                <a:ext uri="{FF2B5EF4-FFF2-40B4-BE49-F238E27FC236}">
                  <a16:creationId xmlns:a16="http://schemas.microsoft.com/office/drawing/2014/main" id="{39B5AD6B-0DF7-9C48-6075-C94CB861BA74}"/>
                </a:ext>
              </a:extLst>
            </p:cNvPr>
            <p:cNvSpPr/>
            <p:nvPr/>
          </p:nvSpPr>
          <p:spPr>
            <a:xfrm>
              <a:off x="6597650" y="3912617"/>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Rectangle: Rounded Corners 46">
              <a:extLst>
                <a:ext uri="{FF2B5EF4-FFF2-40B4-BE49-F238E27FC236}">
                  <a16:creationId xmlns:a16="http://schemas.microsoft.com/office/drawing/2014/main" id="{00C0E24F-6FB9-AF46-96A2-5A714302F5B7}"/>
                </a:ext>
              </a:extLst>
            </p:cNvPr>
            <p:cNvSpPr/>
            <p:nvPr/>
          </p:nvSpPr>
          <p:spPr>
            <a:xfrm>
              <a:off x="4806950" y="5068316"/>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Rectangle: Rounded Corners 47">
              <a:extLst>
                <a:ext uri="{FF2B5EF4-FFF2-40B4-BE49-F238E27FC236}">
                  <a16:creationId xmlns:a16="http://schemas.microsoft.com/office/drawing/2014/main" id="{8070D854-DFAB-DB23-AC3A-AD8C1FAC26D2}"/>
                </a:ext>
              </a:extLst>
            </p:cNvPr>
            <p:cNvSpPr/>
            <p:nvPr/>
          </p:nvSpPr>
          <p:spPr>
            <a:xfrm>
              <a:off x="5689600" y="5068316"/>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Rectangle: Rounded Corners 48">
              <a:extLst>
                <a:ext uri="{FF2B5EF4-FFF2-40B4-BE49-F238E27FC236}">
                  <a16:creationId xmlns:a16="http://schemas.microsoft.com/office/drawing/2014/main" id="{A46DD880-E77C-6C6D-EF65-DE40A73CFCEA}"/>
                </a:ext>
              </a:extLst>
            </p:cNvPr>
            <p:cNvSpPr/>
            <p:nvPr/>
          </p:nvSpPr>
          <p:spPr>
            <a:xfrm>
              <a:off x="6584950" y="5068316"/>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TextBox 49">
              <a:extLst>
                <a:ext uri="{FF2B5EF4-FFF2-40B4-BE49-F238E27FC236}">
                  <a16:creationId xmlns:a16="http://schemas.microsoft.com/office/drawing/2014/main" id="{1CF7A168-2C34-859A-05A3-F8C9391D741E}"/>
                </a:ext>
              </a:extLst>
            </p:cNvPr>
            <p:cNvSpPr txBox="1"/>
            <p:nvPr/>
          </p:nvSpPr>
          <p:spPr>
            <a:xfrm>
              <a:off x="5759450" y="3569308"/>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51" name="TextBox 50">
              <a:extLst>
                <a:ext uri="{FF2B5EF4-FFF2-40B4-BE49-F238E27FC236}">
                  <a16:creationId xmlns:a16="http://schemas.microsoft.com/office/drawing/2014/main" id="{AC5D0718-BEB9-EF32-6425-6E777CC3AEDE}"/>
                </a:ext>
              </a:extLst>
            </p:cNvPr>
            <p:cNvSpPr txBox="1"/>
            <p:nvPr/>
          </p:nvSpPr>
          <p:spPr>
            <a:xfrm>
              <a:off x="4746093" y="3569308"/>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53" name="TextBox 52">
              <a:extLst>
                <a:ext uri="{FF2B5EF4-FFF2-40B4-BE49-F238E27FC236}">
                  <a16:creationId xmlns:a16="http://schemas.microsoft.com/office/drawing/2014/main" id="{26B5860D-A86E-3571-CA77-9F3B392D48A2}"/>
                </a:ext>
              </a:extLst>
            </p:cNvPr>
            <p:cNvSpPr txBox="1"/>
            <p:nvPr/>
          </p:nvSpPr>
          <p:spPr>
            <a:xfrm>
              <a:off x="6535737" y="3595116"/>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55" name="TextBox 54">
              <a:extLst>
                <a:ext uri="{FF2B5EF4-FFF2-40B4-BE49-F238E27FC236}">
                  <a16:creationId xmlns:a16="http://schemas.microsoft.com/office/drawing/2014/main" id="{9C5C9DA0-AE45-ECCC-9918-0EF8E59C9EBB}"/>
                </a:ext>
              </a:extLst>
            </p:cNvPr>
            <p:cNvSpPr txBox="1"/>
            <p:nvPr/>
          </p:nvSpPr>
          <p:spPr>
            <a:xfrm>
              <a:off x="4746093" y="4717751"/>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57" name="TextBox 56">
              <a:extLst>
                <a:ext uri="{FF2B5EF4-FFF2-40B4-BE49-F238E27FC236}">
                  <a16:creationId xmlns:a16="http://schemas.microsoft.com/office/drawing/2014/main" id="{8D96011F-07B8-A0BA-838F-CA59F956D95A}"/>
                </a:ext>
              </a:extLst>
            </p:cNvPr>
            <p:cNvSpPr txBox="1"/>
            <p:nvPr/>
          </p:nvSpPr>
          <p:spPr>
            <a:xfrm>
              <a:off x="5627687" y="4717751"/>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60" name="TextBox 59">
              <a:extLst>
                <a:ext uri="{FF2B5EF4-FFF2-40B4-BE49-F238E27FC236}">
                  <a16:creationId xmlns:a16="http://schemas.microsoft.com/office/drawing/2014/main" id="{84AD7FB1-B61A-800B-D0B4-51A734BFD589}"/>
                </a:ext>
              </a:extLst>
            </p:cNvPr>
            <p:cNvSpPr txBox="1"/>
            <p:nvPr/>
          </p:nvSpPr>
          <p:spPr>
            <a:xfrm>
              <a:off x="6510337" y="4710484"/>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2" name="Group 61">
              <a:extLst>
                <a:ext uri="{FF2B5EF4-FFF2-40B4-BE49-F238E27FC236}">
                  <a16:creationId xmlns:a16="http://schemas.microsoft.com/office/drawing/2014/main" id="{3D6CB22F-B978-D4A0-C702-79AD9025F997}"/>
                </a:ext>
              </a:extLst>
            </p:cNvPr>
            <p:cNvGrpSpPr/>
            <p:nvPr/>
          </p:nvGrpSpPr>
          <p:grpSpPr>
            <a:xfrm>
              <a:off x="5702300" y="2782316"/>
              <a:ext cx="812800" cy="812800"/>
              <a:chOff x="5480050" y="2641600"/>
              <a:chExt cx="812800" cy="812800"/>
            </a:xfrm>
          </p:grpSpPr>
          <p:sp>
            <p:nvSpPr>
              <p:cNvPr id="64" name="Rectangle: Rounded Corners 63">
                <a:extLst>
                  <a:ext uri="{FF2B5EF4-FFF2-40B4-BE49-F238E27FC236}">
                    <a16:creationId xmlns:a16="http://schemas.microsoft.com/office/drawing/2014/main" id="{B4FF4821-B6D0-F780-6DCA-C2795114DCE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6" name="Graphic 65" descr="Headphones with solid fill">
                <a:extLst>
                  <a:ext uri="{FF2B5EF4-FFF2-40B4-BE49-F238E27FC236}">
                    <a16:creationId xmlns:a16="http://schemas.microsoft.com/office/drawing/2014/main" id="{E67B8564-1550-D18A-EA2C-01B9F14402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pic>
          <p:nvPicPr>
            <p:cNvPr id="69" name="Graphic 68" descr="Cycle with people with solid fill">
              <a:extLst>
                <a:ext uri="{FF2B5EF4-FFF2-40B4-BE49-F238E27FC236}">
                  <a16:creationId xmlns:a16="http://schemas.microsoft.com/office/drawing/2014/main" id="{81457EF0-D7F4-43CA-B948-C6A692C6B4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23040" y="2714724"/>
              <a:ext cx="898525" cy="898525"/>
            </a:xfrm>
            <a:prstGeom prst="rect">
              <a:avLst/>
            </a:prstGeom>
          </p:spPr>
        </p:pic>
        <p:pic>
          <p:nvPicPr>
            <p:cNvPr id="72" name="Graphic 71" descr="Receiver with solid fill">
              <a:extLst>
                <a:ext uri="{FF2B5EF4-FFF2-40B4-BE49-F238E27FC236}">
                  <a16:creationId xmlns:a16="http://schemas.microsoft.com/office/drawing/2014/main" id="{153C7C49-95D9-0949-28AE-5750F9EBC4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86550" y="3991048"/>
              <a:ext cx="698500" cy="698500"/>
            </a:xfrm>
            <a:prstGeom prst="rect">
              <a:avLst/>
            </a:prstGeom>
          </p:spPr>
        </p:pic>
        <p:pic>
          <p:nvPicPr>
            <p:cNvPr id="73" name="Graphic 72" descr="Chat with solid fill">
              <a:extLst>
                <a:ext uri="{FF2B5EF4-FFF2-40B4-BE49-F238E27FC236}">
                  <a16:creationId xmlns:a16="http://schemas.microsoft.com/office/drawing/2014/main" id="{48B2D258-06BE-B50A-20B3-385229ACAFF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806950" y="5094002"/>
              <a:ext cx="812800" cy="812800"/>
            </a:xfrm>
            <a:prstGeom prst="rect">
              <a:avLst/>
            </a:prstGeom>
          </p:spPr>
        </p:pic>
        <p:pic>
          <p:nvPicPr>
            <p:cNvPr id="74" name="Graphic 73" descr="Envelope with solid fill">
              <a:extLst>
                <a:ext uri="{FF2B5EF4-FFF2-40B4-BE49-F238E27FC236}">
                  <a16:creationId xmlns:a16="http://schemas.microsoft.com/office/drawing/2014/main" id="{E1C4350D-0AAC-729A-484C-EA77377E45C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713481" y="5080206"/>
              <a:ext cx="788919" cy="788919"/>
            </a:xfrm>
            <a:prstGeom prst="rect">
              <a:avLst/>
            </a:prstGeom>
          </p:spPr>
        </p:pic>
        <p:pic>
          <p:nvPicPr>
            <p:cNvPr id="75" name="Graphic 74" descr="Camera with solid fill">
              <a:extLst>
                <a:ext uri="{FF2B5EF4-FFF2-40B4-BE49-F238E27FC236}">
                  <a16:creationId xmlns:a16="http://schemas.microsoft.com/office/drawing/2014/main" id="{781C5BA2-54EA-9A7B-7632-9170BBBFBEE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572250" y="5035191"/>
              <a:ext cx="839117" cy="839117"/>
            </a:xfrm>
            <a:prstGeom prst="rect">
              <a:avLst/>
            </a:prstGeom>
          </p:spPr>
        </p:pic>
        <p:sp>
          <p:nvSpPr>
            <p:cNvPr id="76" name="TextBox 75">
              <a:extLst>
                <a:ext uri="{FF2B5EF4-FFF2-40B4-BE49-F238E27FC236}">
                  <a16:creationId xmlns:a16="http://schemas.microsoft.com/office/drawing/2014/main" id="{FB18817D-DFE0-84E8-7FCA-C1769DF4A8CD}"/>
                </a:ext>
              </a:extLst>
            </p:cNvPr>
            <p:cNvSpPr txBox="1"/>
            <p:nvPr/>
          </p:nvSpPr>
          <p:spPr>
            <a:xfrm>
              <a:off x="4800710" y="1332750"/>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77" name="Straight Connector 76">
              <a:extLst>
                <a:ext uri="{FF2B5EF4-FFF2-40B4-BE49-F238E27FC236}">
                  <a16:creationId xmlns:a16="http://schemas.microsoft.com/office/drawing/2014/main" id="{5136B4E3-C28E-3894-B9DB-6676EFEF044B}"/>
                </a:ext>
              </a:extLst>
            </p:cNvPr>
            <p:cNvCxnSpPr>
              <a:cxnSpLocks/>
            </p:cNvCxnSpPr>
            <p:nvPr/>
          </p:nvCxnSpPr>
          <p:spPr>
            <a:xfrm>
              <a:off x="5975350" y="1332750"/>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78" name="TextBox 77">
              <a:extLst>
                <a:ext uri="{FF2B5EF4-FFF2-40B4-BE49-F238E27FC236}">
                  <a16:creationId xmlns:a16="http://schemas.microsoft.com/office/drawing/2014/main" id="{BA810DE9-1415-DD65-3F85-143D014186FE}"/>
                </a:ext>
              </a:extLst>
            </p:cNvPr>
            <p:cNvSpPr txBox="1"/>
            <p:nvPr/>
          </p:nvSpPr>
          <p:spPr>
            <a:xfrm>
              <a:off x="6140451" y="1867425"/>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79" name="Graphic 78" descr="Sun with solid fill">
              <a:extLst>
                <a:ext uri="{FF2B5EF4-FFF2-40B4-BE49-F238E27FC236}">
                  <a16:creationId xmlns:a16="http://schemas.microsoft.com/office/drawing/2014/main" id="{FA98D8B8-A66B-0312-C3F5-EDAFD90C132F}"/>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226404" y="1239662"/>
              <a:ext cx="717092" cy="717092"/>
            </a:xfrm>
            <a:prstGeom prst="rect">
              <a:avLst/>
            </a:prstGeom>
          </p:spPr>
        </p:pic>
        <p:sp>
          <p:nvSpPr>
            <p:cNvPr id="41" name="Rectangle: Rounded Corners 40">
              <a:extLst>
                <a:ext uri="{FF2B5EF4-FFF2-40B4-BE49-F238E27FC236}">
                  <a16:creationId xmlns:a16="http://schemas.microsoft.com/office/drawing/2014/main" id="{82F712BF-817B-0C85-14B2-8D92FA4194AF}"/>
                </a:ext>
              </a:extLst>
            </p:cNvPr>
            <p:cNvSpPr/>
            <p:nvPr/>
          </p:nvSpPr>
          <p:spPr>
            <a:xfrm>
              <a:off x="4804136" y="3912616"/>
              <a:ext cx="798151"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0" name="Graphic 69" descr="Shield with solid fill">
              <a:extLst>
                <a:ext uri="{FF2B5EF4-FFF2-40B4-BE49-F238E27FC236}">
                  <a16:creationId xmlns:a16="http://schemas.microsoft.com/office/drawing/2014/main" id="{5CAF347F-FB45-AAC3-B8E5-FB3160731988}"/>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4800710" y="3889434"/>
              <a:ext cx="802088" cy="860247"/>
            </a:xfrm>
            <a:prstGeom prst="rect">
              <a:avLst/>
            </a:prstGeom>
          </p:spPr>
        </p:pic>
        <p:sp>
          <p:nvSpPr>
            <p:cNvPr id="37" name="Rectangle: Rounded Corners 36">
              <a:extLst>
                <a:ext uri="{FF2B5EF4-FFF2-40B4-BE49-F238E27FC236}">
                  <a16:creationId xmlns:a16="http://schemas.microsoft.com/office/drawing/2014/main" id="{3D57BB16-E9E6-1CF8-C078-994F893AE87C}"/>
                </a:ext>
              </a:extLst>
            </p:cNvPr>
            <p:cNvSpPr/>
            <p:nvPr/>
          </p:nvSpPr>
          <p:spPr>
            <a:xfrm>
              <a:off x="4773650" y="2780958"/>
              <a:ext cx="865191" cy="788758"/>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8" name="Graphic 67" descr="Internet with solid fill">
              <a:extLst>
                <a:ext uri="{FF2B5EF4-FFF2-40B4-BE49-F238E27FC236}">
                  <a16:creationId xmlns:a16="http://schemas.microsoft.com/office/drawing/2014/main" id="{549A6957-B4B6-C3E5-4EB8-54503DA5986F}"/>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4833419" y="2805192"/>
              <a:ext cx="758107" cy="691134"/>
            </a:xfrm>
            <a:prstGeom prst="rect">
              <a:avLst/>
            </a:prstGeom>
          </p:spPr>
        </p:pic>
      </p:grpSp>
      <p:sp>
        <p:nvSpPr>
          <p:cNvPr id="11" name="TextBox 10">
            <a:extLst>
              <a:ext uri="{FF2B5EF4-FFF2-40B4-BE49-F238E27FC236}">
                <a16:creationId xmlns:a16="http://schemas.microsoft.com/office/drawing/2014/main" id="{F2FFB6D8-285F-EF05-95AC-4B095273D567}"/>
              </a:ext>
            </a:extLst>
          </p:cNvPr>
          <p:cNvSpPr txBox="1"/>
          <p:nvPr/>
        </p:nvSpPr>
        <p:spPr>
          <a:xfrm>
            <a:off x="-13638084" y="-1622867"/>
            <a:ext cx="11727542" cy="1323439"/>
          </a:xfrm>
          <a:prstGeom prst="rect">
            <a:avLst/>
          </a:prstGeom>
          <a:noFill/>
        </p:spPr>
        <p:txBody>
          <a:bodyPr wrap="square" rtlCol="0">
            <a:spAutoFit/>
          </a:bodyPr>
          <a:lstStyle/>
          <a:p>
            <a:r>
              <a:rPr lang="en-IE" sz="4000">
                <a:solidFill>
                  <a:srgbClr val="7F50C8"/>
                </a:solidFill>
                <a:latin typeface="Poppins ExtraBold" panose="00000900000000000000" pitchFamily="2" charset="0"/>
                <a:cs typeface="Poppins ExtraBold" panose="00000900000000000000" pitchFamily="2" charset="0"/>
              </a:rPr>
              <a:t>Digital Mental Health and Wellbeing Programmes</a:t>
            </a:r>
          </a:p>
        </p:txBody>
      </p:sp>
      <p:sp>
        <p:nvSpPr>
          <p:cNvPr id="16" name="TextBox 15">
            <a:extLst>
              <a:ext uri="{FF2B5EF4-FFF2-40B4-BE49-F238E27FC236}">
                <a16:creationId xmlns:a16="http://schemas.microsoft.com/office/drawing/2014/main" id="{C8170D6F-30EC-4703-7A8E-ABAD493A58E9}"/>
              </a:ext>
            </a:extLst>
          </p:cNvPr>
          <p:cNvSpPr txBox="1"/>
          <p:nvPr/>
        </p:nvSpPr>
        <p:spPr>
          <a:xfrm>
            <a:off x="11907044" y="-5091925"/>
            <a:ext cx="8539776" cy="3970318"/>
          </a:xfrm>
          <a:prstGeom prst="rect">
            <a:avLst/>
          </a:prstGeom>
          <a:noFill/>
        </p:spPr>
        <p:txBody>
          <a:bodyPr wrap="square">
            <a:spAutoFit/>
          </a:bodyPr>
          <a:lstStyle/>
          <a:p>
            <a:r>
              <a:rPr lang="en-GB" sz="2400">
                <a:solidFill>
                  <a:srgbClr val="FFA0D2"/>
                </a:solidFill>
                <a:latin typeface="Poppins" panose="00000500000000000000" pitchFamily="2" charset="0"/>
                <a:cs typeface="Poppins" panose="00000500000000000000" pitchFamily="2" charset="0"/>
              </a:rPr>
              <a:t>Space from Anxiety - Young People aged 14 - 18</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Children and young people who experience low to moderate anxiety.</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The programme is designed to assist young people in reducing the distress associated with anxiety.</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Space From Anxiety teaches young people techniques they can use every day to help them cope with whatever might come their way.</a:t>
            </a:r>
          </a:p>
          <a:p>
            <a:r>
              <a:rPr lang="en-GB" sz="2400">
                <a:solidFill>
                  <a:srgbClr val="FFC600"/>
                </a:solidFill>
                <a:latin typeface="Poppins" panose="00000500000000000000" pitchFamily="2" charset="0"/>
                <a:cs typeface="Poppins" panose="00000500000000000000" pitchFamily="2" charset="0"/>
              </a:rPr>
              <a:t>Supporting an Anxious Child</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 For parents or carers to help them explore anxiety and support your child or young person. parent/carer looking to support your 5-11 year old child who experiences low to moderate anxiety</a:t>
            </a:r>
          </a:p>
          <a:p>
            <a:r>
              <a:rPr lang="en-GB" sz="2400">
                <a:solidFill>
                  <a:srgbClr val="B4DDFF"/>
                </a:solidFill>
                <a:latin typeface="Poppins" panose="00000500000000000000" pitchFamily="2" charset="0"/>
                <a:cs typeface="Poppins" panose="00000500000000000000" pitchFamily="2" charset="0"/>
              </a:rPr>
              <a:t>Supporting an Anxious Teen</a:t>
            </a:r>
          </a:p>
          <a:p>
            <a:pPr marL="285750" indent="-285750">
              <a:buFont typeface="Arial" panose="020B0604020202020204" pitchFamily="34" charset="0"/>
              <a:buChar char="•"/>
            </a:pPr>
            <a:r>
              <a:rPr lang="en-GB">
                <a:solidFill>
                  <a:schemeClr val="bg1"/>
                </a:solidFill>
                <a:latin typeface="Poppins" panose="00000500000000000000" pitchFamily="2" charset="0"/>
                <a:cs typeface="Poppins" panose="00000500000000000000" pitchFamily="2" charset="0"/>
              </a:rPr>
              <a:t>If you are a parent/carer looking to support your 12-18 year old teenager who experiences low to moderate anxiety, our         </a:t>
            </a:r>
          </a:p>
        </p:txBody>
      </p:sp>
      <p:grpSp>
        <p:nvGrpSpPr>
          <p:cNvPr id="24" name="Group 23">
            <a:extLst>
              <a:ext uri="{FF2B5EF4-FFF2-40B4-BE49-F238E27FC236}">
                <a16:creationId xmlns:a16="http://schemas.microsoft.com/office/drawing/2014/main" id="{3F60B36B-3631-6252-F9C4-D10147CD39A7}"/>
              </a:ext>
            </a:extLst>
          </p:cNvPr>
          <p:cNvGrpSpPr/>
          <p:nvPr/>
        </p:nvGrpSpPr>
        <p:grpSpPr>
          <a:xfrm>
            <a:off x="4526031" y="2584517"/>
            <a:ext cx="3187700" cy="2894176"/>
            <a:chOff x="5702300" y="3912616"/>
            <a:chExt cx="819150" cy="812800"/>
          </a:xfrm>
        </p:grpSpPr>
        <p:sp>
          <p:nvSpPr>
            <p:cNvPr id="43" name="Rectangle: Rounded Corners 42">
              <a:extLst>
                <a:ext uri="{FF2B5EF4-FFF2-40B4-BE49-F238E27FC236}">
                  <a16:creationId xmlns:a16="http://schemas.microsoft.com/office/drawing/2014/main" id="{96148A2C-D073-688C-66EA-7D42BC4575BB}"/>
                </a:ext>
              </a:extLst>
            </p:cNvPr>
            <p:cNvSpPr/>
            <p:nvPr/>
          </p:nvSpPr>
          <p:spPr>
            <a:xfrm>
              <a:off x="5702300" y="3912616"/>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1" name="Graphic 70" descr="Head with gears with solid fill">
              <a:extLst>
                <a:ext uri="{FF2B5EF4-FFF2-40B4-BE49-F238E27FC236}">
                  <a16:creationId xmlns:a16="http://schemas.microsoft.com/office/drawing/2014/main" id="{328ACDD2-05E2-77F3-4BDE-F5B88BBA6744}"/>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5759450" y="3950000"/>
              <a:ext cx="762000" cy="762000"/>
            </a:xfrm>
            <a:prstGeom prst="rect">
              <a:avLst/>
            </a:prstGeom>
          </p:spPr>
        </p:pic>
      </p:grpSp>
      <p:sp>
        <p:nvSpPr>
          <p:cNvPr id="9" name="TextBox 8">
            <a:extLst>
              <a:ext uri="{FF2B5EF4-FFF2-40B4-BE49-F238E27FC236}">
                <a16:creationId xmlns:a16="http://schemas.microsoft.com/office/drawing/2014/main" id="{BECCCFEE-38C6-DC29-5821-0F1C49CCC950}"/>
              </a:ext>
            </a:extLst>
          </p:cNvPr>
          <p:cNvSpPr txBox="1"/>
          <p:nvPr/>
        </p:nvSpPr>
        <p:spPr>
          <a:xfrm>
            <a:off x="270104" y="-5806829"/>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Smart Moves</a:t>
            </a:r>
          </a:p>
        </p:txBody>
      </p:sp>
      <p:sp>
        <p:nvSpPr>
          <p:cNvPr id="10" name="TextBox 9">
            <a:extLst>
              <a:ext uri="{FF2B5EF4-FFF2-40B4-BE49-F238E27FC236}">
                <a16:creationId xmlns:a16="http://schemas.microsoft.com/office/drawing/2014/main" id="{AAC0F0F6-FB73-D6CD-1ED8-3DF8EE41F671}"/>
              </a:ext>
            </a:extLst>
          </p:cNvPr>
          <p:cNvSpPr txBox="1"/>
          <p:nvPr/>
        </p:nvSpPr>
        <p:spPr>
          <a:xfrm>
            <a:off x="3174692" y="11873244"/>
            <a:ext cx="7188818" cy="2862322"/>
          </a:xfrm>
          <a:prstGeom prst="rect">
            <a:avLst/>
          </a:prstGeom>
          <a:noFill/>
        </p:spPr>
        <p:txBody>
          <a:bodyPr wrap="square">
            <a:spAutoFit/>
          </a:bodyPr>
          <a:lstStyle/>
          <a:p>
            <a:pPr marL="342900" indent="-3429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Smart Moves is a suite of evidence-based short sessions, led by teachers to give young people small, learnable skills that increase resilience.</a:t>
            </a:r>
          </a:p>
          <a:p>
            <a:pPr marL="342900" indent="-3429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It aims to support the emotional resilience of children as they prepare to transition from primary to secondary school.</a:t>
            </a:r>
          </a:p>
          <a:p>
            <a:pPr marL="342900" indent="-3429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Can be completed by both 5</a:t>
            </a:r>
            <a:r>
              <a:rPr lang="en-GB" sz="2000" baseline="30000">
                <a:solidFill>
                  <a:schemeClr val="bg1"/>
                </a:solidFill>
                <a:latin typeface="Poppins" panose="00000500000000000000" pitchFamily="2" charset="0"/>
                <a:cs typeface="Poppins" panose="00000500000000000000" pitchFamily="2" charset="0"/>
              </a:rPr>
              <a:t>th</a:t>
            </a:r>
            <a:r>
              <a:rPr lang="en-GB" sz="2000">
                <a:solidFill>
                  <a:schemeClr val="bg1"/>
                </a:solidFill>
                <a:latin typeface="Poppins" panose="00000500000000000000" pitchFamily="2" charset="0"/>
                <a:cs typeface="Poppins" panose="00000500000000000000" pitchFamily="2" charset="0"/>
              </a:rPr>
              <a:t> and 6</a:t>
            </a:r>
            <a:r>
              <a:rPr lang="en-GB" sz="2000" baseline="30000">
                <a:solidFill>
                  <a:schemeClr val="bg1"/>
                </a:solidFill>
                <a:latin typeface="Poppins" panose="00000500000000000000" pitchFamily="2" charset="0"/>
                <a:cs typeface="Poppins" panose="00000500000000000000" pitchFamily="2" charset="0"/>
              </a:rPr>
              <a:t>th</a:t>
            </a:r>
            <a:r>
              <a:rPr lang="en-GB" sz="2000">
                <a:solidFill>
                  <a:schemeClr val="bg1"/>
                </a:solidFill>
                <a:latin typeface="Poppins" panose="00000500000000000000" pitchFamily="2" charset="0"/>
                <a:cs typeface="Poppins" panose="00000500000000000000" pitchFamily="2" charset="0"/>
              </a:rPr>
              <a:t> class students as well as first year students.</a:t>
            </a:r>
          </a:p>
          <a:p>
            <a:pPr marL="342900" indent="-3429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Available to schools within the republic of Ireland.</a:t>
            </a:r>
          </a:p>
        </p:txBody>
      </p:sp>
    </p:spTree>
    <p:extLst>
      <p:ext uri="{BB962C8B-B14F-4D97-AF65-F5344CB8AC3E}">
        <p14:creationId xmlns:p14="http://schemas.microsoft.com/office/powerpoint/2010/main" val="20284940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200">
        <p159:morph option="byObject"/>
      </p:transition>
    </mc:Choice>
    <mc:Fallback xmlns="">
      <p:transition spd="slow" advTm="2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a:extLst>
            <a:ext uri="{FF2B5EF4-FFF2-40B4-BE49-F238E27FC236}">
              <a16:creationId xmlns:a16="http://schemas.microsoft.com/office/drawing/2014/main" id="{899B1175-E842-EB7C-7E0D-9752909C0180}"/>
            </a:ext>
          </a:extLst>
        </p:cNvPr>
        <p:cNvGrpSpPr/>
        <p:nvPr/>
      </p:nvGrpSpPr>
      <p:grpSpPr>
        <a:xfrm>
          <a:off x="0" y="0"/>
          <a:ext cx="0" cy="0"/>
          <a:chOff x="0" y="0"/>
          <a:chExt cx="0" cy="0"/>
        </a:xfrm>
      </p:grpSpPr>
      <p:sp>
        <p:nvSpPr>
          <p:cNvPr id="8" name="Flowchart: Connector 7">
            <a:extLst>
              <a:ext uri="{FF2B5EF4-FFF2-40B4-BE49-F238E27FC236}">
                <a16:creationId xmlns:a16="http://schemas.microsoft.com/office/drawing/2014/main" id="{5EA4D6DD-E073-F06C-A846-DCEA755258F0}"/>
              </a:ext>
            </a:extLst>
          </p:cNvPr>
          <p:cNvSpPr/>
          <p:nvPr/>
        </p:nvSpPr>
        <p:spPr>
          <a:xfrm>
            <a:off x="17314306" y="13622273"/>
            <a:ext cx="17052822" cy="16188784"/>
          </a:xfrm>
          <a:prstGeom prst="flowChartConnector">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Flowchart: Connector 5">
            <a:extLst>
              <a:ext uri="{FF2B5EF4-FFF2-40B4-BE49-F238E27FC236}">
                <a16:creationId xmlns:a16="http://schemas.microsoft.com/office/drawing/2014/main" id="{DC13BE86-85B8-58AD-B78B-ACA5502BE74A}"/>
              </a:ext>
            </a:extLst>
          </p:cNvPr>
          <p:cNvSpPr/>
          <p:nvPr/>
        </p:nvSpPr>
        <p:spPr>
          <a:xfrm>
            <a:off x="16937019" y="-21736884"/>
            <a:ext cx="16175825" cy="16703444"/>
          </a:xfrm>
          <a:prstGeom prst="flowChartConnector">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Flowchart: Connector 1">
            <a:extLst>
              <a:ext uri="{FF2B5EF4-FFF2-40B4-BE49-F238E27FC236}">
                <a16:creationId xmlns:a16="http://schemas.microsoft.com/office/drawing/2014/main" id="{899732C4-834C-0A01-232B-A00E6FD4D9DA}"/>
              </a:ext>
            </a:extLst>
          </p:cNvPr>
          <p:cNvSpPr/>
          <p:nvPr/>
        </p:nvSpPr>
        <p:spPr>
          <a:xfrm>
            <a:off x="-19807268" y="8400184"/>
            <a:ext cx="21410873" cy="21410873"/>
          </a:xfrm>
          <a:prstGeom prst="flowChartConnector">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Oval 2">
            <a:extLst>
              <a:ext uri="{FF2B5EF4-FFF2-40B4-BE49-F238E27FC236}">
                <a16:creationId xmlns:a16="http://schemas.microsoft.com/office/drawing/2014/main" id="{22DC2165-A16E-2566-7829-33E0E8FA1720}"/>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extBox 13">
            <a:extLst>
              <a:ext uri="{FF2B5EF4-FFF2-40B4-BE49-F238E27FC236}">
                <a16:creationId xmlns:a16="http://schemas.microsoft.com/office/drawing/2014/main" id="{F430C0DC-2009-0F6C-599C-D6211CA33460}"/>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B73065C7-7341-0FFE-45CC-8FBBB6E0F39F}"/>
              </a:ext>
            </a:extLst>
          </p:cNvPr>
          <p:cNvSpPr/>
          <p:nvPr/>
        </p:nvSpPr>
        <p:spPr>
          <a:xfrm>
            <a:off x="-70548" y="-19345"/>
            <a:ext cx="12356343"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8" name="TextBox 17">
            <a:extLst>
              <a:ext uri="{FF2B5EF4-FFF2-40B4-BE49-F238E27FC236}">
                <a16:creationId xmlns:a16="http://schemas.microsoft.com/office/drawing/2014/main" id="{22B91958-D86F-CA2B-04E2-3B24A4B875E5}"/>
              </a:ext>
            </a:extLst>
          </p:cNvPr>
          <p:cNvSpPr txBox="1"/>
          <p:nvPr/>
        </p:nvSpPr>
        <p:spPr>
          <a:xfrm>
            <a:off x="19369228" y="7505982"/>
            <a:ext cx="6471489" cy="4708981"/>
          </a:xfrm>
          <a:prstGeom prst="rect">
            <a:avLst/>
          </a:prstGeom>
          <a:noFill/>
        </p:spPr>
        <p:txBody>
          <a:bodyPr wrap="square">
            <a:spAutoFit/>
          </a:bodyPr>
          <a:lstStyle/>
          <a:p>
            <a:r>
              <a:rPr lang="en-GB" sz="2000" dirty="0">
                <a:solidFill>
                  <a:schemeClr val="bg1"/>
                </a:solidFill>
                <a:latin typeface="Poppins" panose="00000500000000000000" pitchFamily="2" charset="0"/>
                <a:cs typeface="Poppins" panose="00000500000000000000" pitchFamily="2" charset="0"/>
              </a:rPr>
              <a:t>Childline is a listening service for children and young people up to the age of 18 years.</a:t>
            </a:r>
          </a:p>
          <a:p>
            <a:endParaRPr lang="en-GB" sz="2000" dirty="0">
              <a:solidFill>
                <a:schemeClr val="bg1"/>
              </a:solidFill>
              <a:latin typeface="Poppins" panose="00000500000000000000" pitchFamily="2" charset="0"/>
              <a:cs typeface="Poppins" panose="00000500000000000000" pitchFamily="2" charset="0"/>
            </a:endParaRPr>
          </a:p>
          <a:p>
            <a:r>
              <a:rPr lang="en-GB" sz="2000" dirty="0">
                <a:solidFill>
                  <a:schemeClr val="bg1"/>
                </a:solidFill>
                <a:latin typeface="Poppins" panose="00000500000000000000" pitchFamily="2" charset="0"/>
                <a:cs typeface="Poppins" panose="00000500000000000000" pitchFamily="2" charset="0"/>
              </a:rPr>
              <a:t>It is a completely confidential service, no phone numbers or details are kept. It is up to you what details/information you want to share.</a:t>
            </a:r>
          </a:p>
          <a:p>
            <a:endParaRPr lang="en-GB" sz="2000" dirty="0">
              <a:solidFill>
                <a:schemeClr val="bg1"/>
              </a:solidFill>
              <a:latin typeface="Poppins" panose="00000500000000000000" pitchFamily="2" charset="0"/>
              <a:cs typeface="Poppins" panose="00000500000000000000" pitchFamily="2" charset="0"/>
            </a:endParaRPr>
          </a:p>
          <a:p>
            <a:r>
              <a:rPr lang="en-GB" sz="2000" dirty="0">
                <a:solidFill>
                  <a:schemeClr val="bg1"/>
                </a:solidFill>
                <a:latin typeface="Poppins" panose="00000500000000000000" pitchFamily="2" charset="0"/>
                <a:cs typeface="Poppins" panose="00000500000000000000" pitchFamily="2" charset="0"/>
              </a:rPr>
              <a:t>It is a non judgemental service where we wont tell you what to do, instead we will explore options it with you.</a:t>
            </a:r>
          </a:p>
          <a:p>
            <a:endParaRPr lang="en-GB" sz="2000" dirty="0">
              <a:solidFill>
                <a:schemeClr val="bg1"/>
              </a:solidFill>
              <a:latin typeface="Poppins" panose="00000500000000000000" pitchFamily="2" charset="0"/>
              <a:cs typeface="Poppins" panose="00000500000000000000" pitchFamily="2" charset="0"/>
            </a:endParaRPr>
          </a:p>
          <a:p>
            <a:r>
              <a:rPr lang="en-GB" sz="2000" dirty="0">
                <a:solidFill>
                  <a:schemeClr val="bg1"/>
                </a:solidFill>
                <a:latin typeface="Poppins" panose="00000500000000000000" pitchFamily="2" charset="0"/>
                <a:cs typeface="Poppins" panose="00000500000000000000" pitchFamily="2" charset="0"/>
              </a:rPr>
              <a:t>It is available via phone 24hrs a day by calling 1800 66 66 66 and is completely free of charge. </a:t>
            </a:r>
          </a:p>
          <a:p>
            <a:r>
              <a:rPr lang="en-GB" sz="2000" dirty="0">
                <a:solidFill>
                  <a:schemeClr val="bg1"/>
                </a:solidFill>
                <a:latin typeface="Poppins" panose="00000500000000000000" pitchFamily="2" charset="0"/>
                <a:cs typeface="Poppins" panose="00000500000000000000" pitchFamily="2" charset="0"/>
              </a:rPr>
              <a:t>You also have the option of using our live web chat on www.childline.ie</a:t>
            </a:r>
          </a:p>
        </p:txBody>
      </p:sp>
      <p:pic>
        <p:nvPicPr>
          <p:cNvPr id="20" name="Picture 19" descr="A picture containing text&#10;&#10;Description automatically generated">
            <a:extLst>
              <a:ext uri="{FF2B5EF4-FFF2-40B4-BE49-F238E27FC236}">
                <a16:creationId xmlns:a16="http://schemas.microsoft.com/office/drawing/2014/main" id="{2DEB68C2-3FDB-BE15-4417-51F5009E09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3413992">
            <a:off x="7765704" y="3296620"/>
            <a:ext cx="7641681" cy="7641681"/>
          </a:xfrm>
          <a:prstGeom prst="rect">
            <a:avLst/>
          </a:prstGeom>
        </p:spPr>
      </p:pic>
      <p:sp>
        <p:nvSpPr>
          <p:cNvPr id="4" name="TextBox 3">
            <a:extLst>
              <a:ext uri="{FF2B5EF4-FFF2-40B4-BE49-F238E27FC236}">
                <a16:creationId xmlns:a16="http://schemas.microsoft.com/office/drawing/2014/main" id="{1920693D-316D-7DB2-92A5-118778828AB8}"/>
              </a:ext>
            </a:extLst>
          </p:cNvPr>
          <p:cNvSpPr txBox="1"/>
          <p:nvPr/>
        </p:nvSpPr>
        <p:spPr>
          <a:xfrm>
            <a:off x="-5556" y="-2407697"/>
            <a:ext cx="11912600" cy="1446550"/>
          </a:xfrm>
          <a:prstGeom prst="rect">
            <a:avLst/>
          </a:prstGeom>
          <a:noFill/>
        </p:spPr>
        <p:txBody>
          <a:bodyPr wrap="square" rtlCol="0">
            <a:spAutoFit/>
          </a:bodyPr>
          <a:lstStyle/>
          <a:p>
            <a:r>
              <a:rPr lang="en-IE" sz="8800" dirty="0">
                <a:solidFill>
                  <a:srgbClr val="7F50C8"/>
                </a:solidFill>
                <a:latin typeface="Poppins ExtraBold" panose="00000900000000000000" pitchFamily="2" charset="0"/>
                <a:cs typeface="Poppins ExtraBold" panose="00000900000000000000" pitchFamily="2" charset="0"/>
              </a:rPr>
              <a:t>Childline</a:t>
            </a:r>
          </a:p>
        </p:txBody>
      </p:sp>
      <p:sp>
        <p:nvSpPr>
          <p:cNvPr id="5" name="TextBox 4">
            <a:extLst>
              <a:ext uri="{FF2B5EF4-FFF2-40B4-BE49-F238E27FC236}">
                <a16:creationId xmlns:a16="http://schemas.microsoft.com/office/drawing/2014/main" id="{27A5832E-99EE-1881-3B85-6CBAB71DAF7B}"/>
              </a:ext>
            </a:extLst>
          </p:cNvPr>
          <p:cNvSpPr txBox="1"/>
          <p:nvPr/>
        </p:nvSpPr>
        <p:spPr>
          <a:xfrm>
            <a:off x="258163" y="-4363828"/>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Shield</a:t>
            </a:r>
          </a:p>
        </p:txBody>
      </p:sp>
      <p:grpSp>
        <p:nvGrpSpPr>
          <p:cNvPr id="25" name="Group 24">
            <a:extLst>
              <a:ext uri="{FF2B5EF4-FFF2-40B4-BE49-F238E27FC236}">
                <a16:creationId xmlns:a16="http://schemas.microsoft.com/office/drawing/2014/main" id="{8250710C-A11D-F1BE-9906-15B5C7CCF91C}"/>
              </a:ext>
            </a:extLst>
          </p:cNvPr>
          <p:cNvGrpSpPr/>
          <p:nvPr/>
        </p:nvGrpSpPr>
        <p:grpSpPr>
          <a:xfrm>
            <a:off x="3923224" y="7475656"/>
            <a:ext cx="3416300" cy="5562600"/>
            <a:chOff x="4387850" y="788416"/>
            <a:chExt cx="3416300" cy="5562600"/>
          </a:xfrm>
        </p:grpSpPr>
        <p:grpSp>
          <p:nvGrpSpPr>
            <p:cNvPr id="80" name="Group 79">
              <a:extLst>
                <a:ext uri="{FF2B5EF4-FFF2-40B4-BE49-F238E27FC236}">
                  <a16:creationId xmlns:a16="http://schemas.microsoft.com/office/drawing/2014/main" id="{8A05180B-6BE5-FE0E-A05B-66ECA005DBBD}"/>
                </a:ext>
              </a:extLst>
            </p:cNvPr>
            <p:cNvGrpSpPr/>
            <p:nvPr/>
          </p:nvGrpSpPr>
          <p:grpSpPr>
            <a:xfrm>
              <a:off x="5763169" y="2840392"/>
              <a:ext cx="688472" cy="688472"/>
              <a:chOff x="5480050" y="2641600"/>
              <a:chExt cx="812800" cy="812800"/>
            </a:xfrm>
          </p:grpSpPr>
          <p:sp>
            <p:nvSpPr>
              <p:cNvPr id="81" name="Rectangle: Rounded Corners 80">
                <a:extLst>
                  <a:ext uri="{FF2B5EF4-FFF2-40B4-BE49-F238E27FC236}">
                    <a16:creationId xmlns:a16="http://schemas.microsoft.com/office/drawing/2014/main" id="{AC873436-D750-B7B6-AAFF-009A24C59232}"/>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82" name="Graphic 81" descr="Headphones with solid fill">
                <a:extLst>
                  <a:ext uri="{FF2B5EF4-FFF2-40B4-BE49-F238E27FC236}">
                    <a16:creationId xmlns:a16="http://schemas.microsoft.com/office/drawing/2014/main" id="{BA562273-BE00-9F7A-6756-7F96F21612D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sp>
          <p:nvSpPr>
            <p:cNvPr id="12" name="Flowchart: Connector 11">
              <a:extLst>
                <a:ext uri="{FF2B5EF4-FFF2-40B4-BE49-F238E27FC236}">
                  <a16:creationId xmlns:a16="http://schemas.microsoft.com/office/drawing/2014/main" id="{0276B91E-C438-ECCF-2DA6-CDFECEA1901D}"/>
                </a:ext>
              </a:extLst>
            </p:cNvPr>
            <p:cNvSpPr/>
            <p:nvPr/>
          </p:nvSpPr>
          <p:spPr>
            <a:xfrm>
              <a:off x="5350755" y="2579569"/>
              <a:ext cx="1514371" cy="1514371"/>
            </a:xfrm>
            <a:prstGeom prst="flowChartConnector">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IE"/>
            </a:p>
          </p:txBody>
        </p:sp>
        <p:sp>
          <p:nvSpPr>
            <p:cNvPr id="17" name="Oval 16">
              <a:extLst>
                <a:ext uri="{FF2B5EF4-FFF2-40B4-BE49-F238E27FC236}">
                  <a16:creationId xmlns:a16="http://schemas.microsoft.com/office/drawing/2014/main" id="{E7B5D2B6-7BC0-BAAD-D80A-F935099A7420}"/>
                </a:ext>
              </a:extLst>
            </p:cNvPr>
            <p:cNvSpPr/>
            <p:nvPr/>
          </p:nvSpPr>
          <p:spPr>
            <a:xfrm>
              <a:off x="5776961" y="3228270"/>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Rectangle: Rounded Corners 18">
              <a:extLst>
                <a:ext uri="{FF2B5EF4-FFF2-40B4-BE49-F238E27FC236}">
                  <a16:creationId xmlns:a16="http://schemas.microsoft.com/office/drawing/2014/main" id="{BBF5AD33-961C-4E79-7A93-C178EADC5ED8}"/>
                </a:ext>
              </a:extLst>
            </p:cNvPr>
            <p:cNvSpPr/>
            <p:nvPr/>
          </p:nvSpPr>
          <p:spPr>
            <a:xfrm>
              <a:off x="4387850" y="788416"/>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7" name="Rectangle: Rounded Corners 26">
              <a:extLst>
                <a:ext uri="{FF2B5EF4-FFF2-40B4-BE49-F238E27FC236}">
                  <a16:creationId xmlns:a16="http://schemas.microsoft.com/office/drawing/2014/main" id="{B6886B40-ADD5-C10D-6CEB-067F1337ACA9}"/>
                </a:ext>
              </a:extLst>
            </p:cNvPr>
            <p:cNvSpPr/>
            <p:nvPr/>
          </p:nvSpPr>
          <p:spPr>
            <a:xfrm>
              <a:off x="4502150" y="877316"/>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Rectangle: Rounded Corners 27">
              <a:extLst>
                <a:ext uri="{FF2B5EF4-FFF2-40B4-BE49-F238E27FC236}">
                  <a16:creationId xmlns:a16="http://schemas.microsoft.com/office/drawing/2014/main" id="{53503F4F-B70F-5846-7DB6-6DA48FB92F27}"/>
                </a:ext>
              </a:extLst>
            </p:cNvPr>
            <p:cNvSpPr/>
            <p:nvPr/>
          </p:nvSpPr>
          <p:spPr>
            <a:xfrm>
              <a:off x="5562600" y="813816"/>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Rectangle: Rounded Corners 28">
              <a:extLst>
                <a:ext uri="{FF2B5EF4-FFF2-40B4-BE49-F238E27FC236}">
                  <a16:creationId xmlns:a16="http://schemas.microsoft.com/office/drawing/2014/main" id="{262C6D04-975E-F16E-D3A0-30F97B8EDBF1}"/>
                </a:ext>
              </a:extLst>
            </p:cNvPr>
            <p:cNvSpPr/>
            <p:nvPr/>
          </p:nvSpPr>
          <p:spPr>
            <a:xfrm>
              <a:off x="4705350" y="1194816"/>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Rectangle: Rounded Corners 29">
              <a:extLst>
                <a:ext uri="{FF2B5EF4-FFF2-40B4-BE49-F238E27FC236}">
                  <a16:creationId xmlns:a16="http://schemas.microsoft.com/office/drawing/2014/main" id="{2799D114-0D22-DE89-35E8-9BC06D615775}"/>
                </a:ext>
              </a:extLst>
            </p:cNvPr>
            <p:cNvSpPr/>
            <p:nvPr/>
          </p:nvSpPr>
          <p:spPr>
            <a:xfrm>
              <a:off x="4705350" y="5004816"/>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Rectangle: Rounded Corners 38">
              <a:extLst>
                <a:ext uri="{FF2B5EF4-FFF2-40B4-BE49-F238E27FC236}">
                  <a16:creationId xmlns:a16="http://schemas.microsoft.com/office/drawing/2014/main" id="{35202C0B-063E-D4E8-0B62-24DCB87BDDB2}"/>
                </a:ext>
              </a:extLst>
            </p:cNvPr>
            <p:cNvSpPr/>
            <p:nvPr/>
          </p:nvSpPr>
          <p:spPr>
            <a:xfrm>
              <a:off x="6572250" y="2782316"/>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Rounded Corners 44">
              <a:extLst>
                <a:ext uri="{FF2B5EF4-FFF2-40B4-BE49-F238E27FC236}">
                  <a16:creationId xmlns:a16="http://schemas.microsoft.com/office/drawing/2014/main" id="{43E32DC6-1F39-4755-285F-815E68BF8894}"/>
                </a:ext>
              </a:extLst>
            </p:cNvPr>
            <p:cNvSpPr/>
            <p:nvPr/>
          </p:nvSpPr>
          <p:spPr>
            <a:xfrm>
              <a:off x="6597650" y="3912617"/>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Rectangle: Rounded Corners 46">
              <a:extLst>
                <a:ext uri="{FF2B5EF4-FFF2-40B4-BE49-F238E27FC236}">
                  <a16:creationId xmlns:a16="http://schemas.microsoft.com/office/drawing/2014/main" id="{8D85E4D3-6E05-3391-97EF-AD596167A28F}"/>
                </a:ext>
              </a:extLst>
            </p:cNvPr>
            <p:cNvSpPr/>
            <p:nvPr/>
          </p:nvSpPr>
          <p:spPr>
            <a:xfrm>
              <a:off x="4806950" y="5068316"/>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Rectangle: Rounded Corners 47">
              <a:extLst>
                <a:ext uri="{FF2B5EF4-FFF2-40B4-BE49-F238E27FC236}">
                  <a16:creationId xmlns:a16="http://schemas.microsoft.com/office/drawing/2014/main" id="{1FE697B5-E40A-318B-B9A7-7D9F9F5B63CA}"/>
                </a:ext>
              </a:extLst>
            </p:cNvPr>
            <p:cNvSpPr/>
            <p:nvPr/>
          </p:nvSpPr>
          <p:spPr>
            <a:xfrm>
              <a:off x="5689600" y="5068316"/>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Rectangle: Rounded Corners 48">
              <a:extLst>
                <a:ext uri="{FF2B5EF4-FFF2-40B4-BE49-F238E27FC236}">
                  <a16:creationId xmlns:a16="http://schemas.microsoft.com/office/drawing/2014/main" id="{4727E648-7C8A-E307-FE9F-E3431BAE3F66}"/>
                </a:ext>
              </a:extLst>
            </p:cNvPr>
            <p:cNvSpPr/>
            <p:nvPr/>
          </p:nvSpPr>
          <p:spPr>
            <a:xfrm>
              <a:off x="6584950" y="5068316"/>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TextBox 49">
              <a:extLst>
                <a:ext uri="{FF2B5EF4-FFF2-40B4-BE49-F238E27FC236}">
                  <a16:creationId xmlns:a16="http://schemas.microsoft.com/office/drawing/2014/main" id="{5C98BD44-F998-CD10-A6F5-24E6EBADA7FC}"/>
                </a:ext>
              </a:extLst>
            </p:cNvPr>
            <p:cNvSpPr txBox="1"/>
            <p:nvPr/>
          </p:nvSpPr>
          <p:spPr>
            <a:xfrm>
              <a:off x="5759450" y="3569308"/>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51" name="TextBox 50">
              <a:extLst>
                <a:ext uri="{FF2B5EF4-FFF2-40B4-BE49-F238E27FC236}">
                  <a16:creationId xmlns:a16="http://schemas.microsoft.com/office/drawing/2014/main" id="{001941D9-EB29-A323-6D37-775D7B98E501}"/>
                </a:ext>
              </a:extLst>
            </p:cNvPr>
            <p:cNvSpPr txBox="1"/>
            <p:nvPr/>
          </p:nvSpPr>
          <p:spPr>
            <a:xfrm>
              <a:off x="4746093" y="3569308"/>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53" name="TextBox 52">
              <a:extLst>
                <a:ext uri="{FF2B5EF4-FFF2-40B4-BE49-F238E27FC236}">
                  <a16:creationId xmlns:a16="http://schemas.microsoft.com/office/drawing/2014/main" id="{DAF6326C-E6DF-37BD-B35A-E262A21F373A}"/>
                </a:ext>
              </a:extLst>
            </p:cNvPr>
            <p:cNvSpPr txBox="1"/>
            <p:nvPr/>
          </p:nvSpPr>
          <p:spPr>
            <a:xfrm>
              <a:off x="6535737" y="3595116"/>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55" name="TextBox 54">
              <a:extLst>
                <a:ext uri="{FF2B5EF4-FFF2-40B4-BE49-F238E27FC236}">
                  <a16:creationId xmlns:a16="http://schemas.microsoft.com/office/drawing/2014/main" id="{7A7F37C3-139D-3BF3-16F4-C77B9DA758DF}"/>
                </a:ext>
              </a:extLst>
            </p:cNvPr>
            <p:cNvSpPr txBox="1"/>
            <p:nvPr/>
          </p:nvSpPr>
          <p:spPr>
            <a:xfrm>
              <a:off x="4746093" y="4717751"/>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57" name="TextBox 56">
              <a:extLst>
                <a:ext uri="{FF2B5EF4-FFF2-40B4-BE49-F238E27FC236}">
                  <a16:creationId xmlns:a16="http://schemas.microsoft.com/office/drawing/2014/main" id="{39A2E1BB-EA79-F958-C2B4-AAC48DB36B66}"/>
                </a:ext>
              </a:extLst>
            </p:cNvPr>
            <p:cNvSpPr txBox="1"/>
            <p:nvPr/>
          </p:nvSpPr>
          <p:spPr>
            <a:xfrm>
              <a:off x="5627687" y="4717751"/>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60" name="TextBox 59">
              <a:extLst>
                <a:ext uri="{FF2B5EF4-FFF2-40B4-BE49-F238E27FC236}">
                  <a16:creationId xmlns:a16="http://schemas.microsoft.com/office/drawing/2014/main" id="{C5895DA5-851A-F544-2D0C-197D748708D3}"/>
                </a:ext>
              </a:extLst>
            </p:cNvPr>
            <p:cNvSpPr txBox="1"/>
            <p:nvPr/>
          </p:nvSpPr>
          <p:spPr>
            <a:xfrm>
              <a:off x="6510337" y="4710484"/>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2" name="Group 61">
              <a:extLst>
                <a:ext uri="{FF2B5EF4-FFF2-40B4-BE49-F238E27FC236}">
                  <a16:creationId xmlns:a16="http://schemas.microsoft.com/office/drawing/2014/main" id="{89CE3CAB-A267-1302-F0EC-F85C70A0A503}"/>
                </a:ext>
              </a:extLst>
            </p:cNvPr>
            <p:cNvGrpSpPr/>
            <p:nvPr/>
          </p:nvGrpSpPr>
          <p:grpSpPr>
            <a:xfrm>
              <a:off x="5702300" y="2782316"/>
              <a:ext cx="812800" cy="812800"/>
              <a:chOff x="5480050" y="2641600"/>
              <a:chExt cx="812800" cy="812800"/>
            </a:xfrm>
          </p:grpSpPr>
          <p:sp>
            <p:nvSpPr>
              <p:cNvPr id="64" name="Rectangle: Rounded Corners 63">
                <a:extLst>
                  <a:ext uri="{FF2B5EF4-FFF2-40B4-BE49-F238E27FC236}">
                    <a16:creationId xmlns:a16="http://schemas.microsoft.com/office/drawing/2014/main" id="{48A557C1-9939-2FEC-CF6B-E93CE279FE6A}"/>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6" name="Graphic 65" descr="Headphones with solid fill">
                <a:extLst>
                  <a:ext uri="{FF2B5EF4-FFF2-40B4-BE49-F238E27FC236}">
                    <a16:creationId xmlns:a16="http://schemas.microsoft.com/office/drawing/2014/main" id="{85503CE8-EDB1-3130-BEA7-66FD560D85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pic>
          <p:nvPicPr>
            <p:cNvPr id="69" name="Graphic 68" descr="Cycle with people with solid fill">
              <a:extLst>
                <a:ext uri="{FF2B5EF4-FFF2-40B4-BE49-F238E27FC236}">
                  <a16:creationId xmlns:a16="http://schemas.microsoft.com/office/drawing/2014/main" id="{C1B945FF-4A61-F219-9A3D-F41CFBFFCEF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23040" y="2714724"/>
              <a:ext cx="898525" cy="898525"/>
            </a:xfrm>
            <a:prstGeom prst="rect">
              <a:avLst/>
            </a:prstGeom>
          </p:spPr>
        </p:pic>
        <p:pic>
          <p:nvPicPr>
            <p:cNvPr id="72" name="Graphic 71" descr="Receiver with solid fill">
              <a:extLst>
                <a:ext uri="{FF2B5EF4-FFF2-40B4-BE49-F238E27FC236}">
                  <a16:creationId xmlns:a16="http://schemas.microsoft.com/office/drawing/2014/main" id="{B5E6087F-FF67-84B1-7AE5-E4AD065F1E8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86550" y="3991048"/>
              <a:ext cx="698500" cy="698500"/>
            </a:xfrm>
            <a:prstGeom prst="rect">
              <a:avLst/>
            </a:prstGeom>
          </p:spPr>
        </p:pic>
        <p:pic>
          <p:nvPicPr>
            <p:cNvPr id="73" name="Graphic 72" descr="Chat with solid fill">
              <a:extLst>
                <a:ext uri="{FF2B5EF4-FFF2-40B4-BE49-F238E27FC236}">
                  <a16:creationId xmlns:a16="http://schemas.microsoft.com/office/drawing/2014/main" id="{9744AC6B-DDE4-82F8-8777-171668B18F9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806950" y="5094002"/>
              <a:ext cx="812800" cy="812800"/>
            </a:xfrm>
            <a:prstGeom prst="rect">
              <a:avLst/>
            </a:prstGeom>
          </p:spPr>
        </p:pic>
        <p:pic>
          <p:nvPicPr>
            <p:cNvPr id="74" name="Graphic 73" descr="Envelope with solid fill">
              <a:extLst>
                <a:ext uri="{FF2B5EF4-FFF2-40B4-BE49-F238E27FC236}">
                  <a16:creationId xmlns:a16="http://schemas.microsoft.com/office/drawing/2014/main" id="{EAE20240-59DA-166C-EB1C-10FDAB8222F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713481" y="5080206"/>
              <a:ext cx="788919" cy="788919"/>
            </a:xfrm>
            <a:prstGeom prst="rect">
              <a:avLst/>
            </a:prstGeom>
          </p:spPr>
        </p:pic>
        <p:pic>
          <p:nvPicPr>
            <p:cNvPr id="75" name="Graphic 74" descr="Camera with solid fill">
              <a:extLst>
                <a:ext uri="{FF2B5EF4-FFF2-40B4-BE49-F238E27FC236}">
                  <a16:creationId xmlns:a16="http://schemas.microsoft.com/office/drawing/2014/main" id="{69F472EC-4D5C-DAAE-ACB5-BB9A4B33AFE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572250" y="5035191"/>
              <a:ext cx="839117" cy="839117"/>
            </a:xfrm>
            <a:prstGeom prst="rect">
              <a:avLst/>
            </a:prstGeom>
          </p:spPr>
        </p:pic>
        <p:sp>
          <p:nvSpPr>
            <p:cNvPr id="76" name="TextBox 75">
              <a:extLst>
                <a:ext uri="{FF2B5EF4-FFF2-40B4-BE49-F238E27FC236}">
                  <a16:creationId xmlns:a16="http://schemas.microsoft.com/office/drawing/2014/main" id="{D4AD4FB7-AC7E-04D6-E4AF-9B45604328ED}"/>
                </a:ext>
              </a:extLst>
            </p:cNvPr>
            <p:cNvSpPr txBox="1"/>
            <p:nvPr/>
          </p:nvSpPr>
          <p:spPr>
            <a:xfrm>
              <a:off x="4800710" y="1332750"/>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77" name="Straight Connector 76">
              <a:extLst>
                <a:ext uri="{FF2B5EF4-FFF2-40B4-BE49-F238E27FC236}">
                  <a16:creationId xmlns:a16="http://schemas.microsoft.com/office/drawing/2014/main" id="{22D50ED0-9D40-E543-44C0-30887799A442}"/>
                </a:ext>
              </a:extLst>
            </p:cNvPr>
            <p:cNvCxnSpPr>
              <a:cxnSpLocks/>
            </p:cNvCxnSpPr>
            <p:nvPr/>
          </p:nvCxnSpPr>
          <p:spPr>
            <a:xfrm>
              <a:off x="5975350" y="1332750"/>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78" name="TextBox 77">
              <a:extLst>
                <a:ext uri="{FF2B5EF4-FFF2-40B4-BE49-F238E27FC236}">
                  <a16:creationId xmlns:a16="http://schemas.microsoft.com/office/drawing/2014/main" id="{2AE189ED-DFB3-67B6-711E-05A459E51C73}"/>
                </a:ext>
              </a:extLst>
            </p:cNvPr>
            <p:cNvSpPr txBox="1"/>
            <p:nvPr/>
          </p:nvSpPr>
          <p:spPr>
            <a:xfrm>
              <a:off x="6140451" y="1867425"/>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79" name="Graphic 78" descr="Sun with solid fill">
              <a:extLst>
                <a:ext uri="{FF2B5EF4-FFF2-40B4-BE49-F238E27FC236}">
                  <a16:creationId xmlns:a16="http://schemas.microsoft.com/office/drawing/2014/main" id="{2B3A0322-27F6-9828-2B55-0E31CDDA40F0}"/>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226404" y="1239662"/>
              <a:ext cx="717092" cy="717092"/>
            </a:xfrm>
            <a:prstGeom prst="rect">
              <a:avLst/>
            </a:prstGeom>
          </p:spPr>
        </p:pic>
        <p:sp>
          <p:nvSpPr>
            <p:cNvPr id="41" name="Rectangle: Rounded Corners 40">
              <a:extLst>
                <a:ext uri="{FF2B5EF4-FFF2-40B4-BE49-F238E27FC236}">
                  <a16:creationId xmlns:a16="http://schemas.microsoft.com/office/drawing/2014/main" id="{ABA82B76-4D67-D994-3BD4-5E9710658440}"/>
                </a:ext>
              </a:extLst>
            </p:cNvPr>
            <p:cNvSpPr/>
            <p:nvPr/>
          </p:nvSpPr>
          <p:spPr>
            <a:xfrm>
              <a:off x="4804136" y="3912616"/>
              <a:ext cx="798151"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0" name="Graphic 69" descr="Shield with solid fill">
              <a:extLst>
                <a:ext uri="{FF2B5EF4-FFF2-40B4-BE49-F238E27FC236}">
                  <a16:creationId xmlns:a16="http://schemas.microsoft.com/office/drawing/2014/main" id="{0200056E-72D5-533B-314C-C37CA1818E48}"/>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4800710" y="3889434"/>
              <a:ext cx="802088" cy="860247"/>
            </a:xfrm>
            <a:prstGeom prst="rect">
              <a:avLst/>
            </a:prstGeom>
          </p:spPr>
        </p:pic>
        <p:sp>
          <p:nvSpPr>
            <p:cNvPr id="37" name="Rectangle: Rounded Corners 36">
              <a:extLst>
                <a:ext uri="{FF2B5EF4-FFF2-40B4-BE49-F238E27FC236}">
                  <a16:creationId xmlns:a16="http://schemas.microsoft.com/office/drawing/2014/main" id="{1DFF3DEB-ABC4-31D0-228F-4E60383C4DDE}"/>
                </a:ext>
              </a:extLst>
            </p:cNvPr>
            <p:cNvSpPr/>
            <p:nvPr/>
          </p:nvSpPr>
          <p:spPr>
            <a:xfrm>
              <a:off x="4773650" y="2780958"/>
              <a:ext cx="865191" cy="788758"/>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8" name="Graphic 67" descr="Internet with solid fill">
              <a:extLst>
                <a:ext uri="{FF2B5EF4-FFF2-40B4-BE49-F238E27FC236}">
                  <a16:creationId xmlns:a16="http://schemas.microsoft.com/office/drawing/2014/main" id="{488EF4F3-07F6-681E-CC5E-B0EF1980DDE4}"/>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4833419" y="2805192"/>
              <a:ext cx="758107" cy="691134"/>
            </a:xfrm>
            <a:prstGeom prst="rect">
              <a:avLst/>
            </a:prstGeom>
          </p:spPr>
        </p:pic>
      </p:grpSp>
      <p:sp>
        <p:nvSpPr>
          <p:cNvPr id="9" name="TextBox 8">
            <a:extLst>
              <a:ext uri="{FF2B5EF4-FFF2-40B4-BE49-F238E27FC236}">
                <a16:creationId xmlns:a16="http://schemas.microsoft.com/office/drawing/2014/main" id="{E57DD724-1E39-D119-3BED-1D132963D9CF}"/>
              </a:ext>
            </a:extLst>
          </p:cNvPr>
          <p:cNvSpPr txBox="1"/>
          <p:nvPr/>
        </p:nvSpPr>
        <p:spPr>
          <a:xfrm>
            <a:off x="236926" y="297288"/>
            <a:ext cx="11912600" cy="707886"/>
          </a:xfrm>
          <a:prstGeom prst="rect">
            <a:avLst/>
          </a:prstGeom>
          <a:noFill/>
        </p:spPr>
        <p:txBody>
          <a:bodyPr wrap="square" rtlCol="0">
            <a:spAutoFit/>
          </a:bodyPr>
          <a:lstStyle/>
          <a:p>
            <a:r>
              <a:rPr lang="en-IE" sz="4000" dirty="0">
                <a:solidFill>
                  <a:srgbClr val="7F50C8"/>
                </a:solidFill>
                <a:latin typeface="Poppins ExtraBold" panose="00000900000000000000" pitchFamily="2" charset="0"/>
                <a:cs typeface="Poppins ExtraBold" panose="00000900000000000000" pitchFamily="2" charset="0"/>
              </a:rPr>
              <a:t>This is Angry Aidan</a:t>
            </a:r>
          </a:p>
        </p:txBody>
      </p:sp>
      <p:pic>
        <p:nvPicPr>
          <p:cNvPr id="13" name="Picture 12">
            <a:extLst>
              <a:ext uri="{FF2B5EF4-FFF2-40B4-BE49-F238E27FC236}">
                <a16:creationId xmlns:a16="http://schemas.microsoft.com/office/drawing/2014/main" id="{A99ED535-FCA9-E659-6FE4-B27120CC3A18}"/>
              </a:ext>
            </a:extLst>
          </p:cNvPr>
          <p:cNvPicPr>
            <a:picLocks noChangeAspect="1"/>
          </p:cNvPicPr>
          <p:nvPr/>
        </p:nvPicPr>
        <p:blipFill>
          <a:blip r:embed="rId21"/>
          <a:stretch>
            <a:fillRect/>
          </a:stretch>
        </p:blipFill>
        <p:spPr>
          <a:xfrm>
            <a:off x="9103376" y="75799"/>
            <a:ext cx="2318806" cy="1076312"/>
          </a:xfrm>
          <a:prstGeom prst="rect">
            <a:avLst/>
          </a:prstGeom>
        </p:spPr>
      </p:pic>
      <p:pic>
        <p:nvPicPr>
          <p:cNvPr id="11" name="Picture 10" descr="A screenshot of a video&#10;&#10;AI-generated content may be incorrect.">
            <a:hlinkClick r:id="rId22"/>
            <a:extLst>
              <a:ext uri="{FF2B5EF4-FFF2-40B4-BE49-F238E27FC236}">
                <a16:creationId xmlns:a16="http://schemas.microsoft.com/office/drawing/2014/main" id="{4E464951-6F0A-E0D3-60AC-E6364E5AAA84}"/>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70548" y="1208314"/>
            <a:ext cx="8251777" cy="5663865"/>
          </a:xfrm>
          <a:prstGeom prst="rect">
            <a:avLst/>
          </a:prstGeom>
        </p:spPr>
      </p:pic>
    </p:spTree>
    <p:extLst>
      <p:ext uri="{BB962C8B-B14F-4D97-AF65-F5344CB8AC3E}">
        <p14:creationId xmlns:p14="http://schemas.microsoft.com/office/powerpoint/2010/main" val="32074129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8" name="Flowchart: Connector 7">
            <a:extLst>
              <a:ext uri="{FF2B5EF4-FFF2-40B4-BE49-F238E27FC236}">
                <a16:creationId xmlns:a16="http://schemas.microsoft.com/office/drawing/2014/main" id="{37E7149B-A8E4-4EF0-3A50-F643E4B7E29F}"/>
              </a:ext>
            </a:extLst>
          </p:cNvPr>
          <p:cNvSpPr/>
          <p:nvPr/>
        </p:nvSpPr>
        <p:spPr>
          <a:xfrm>
            <a:off x="17314306" y="13622273"/>
            <a:ext cx="17052822" cy="16188784"/>
          </a:xfrm>
          <a:prstGeom prst="flowChartConnector">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Flowchart: Connector 5">
            <a:extLst>
              <a:ext uri="{FF2B5EF4-FFF2-40B4-BE49-F238E27FC236}">
                <a16:creationId xmlns:a16="http://schemas.microsoft.com/office/drawing/2014/main" id="{67BDA77E-990C-837D-5CDC-EF8869D978FA}"/>
              </a:ext>
            </a:extLst>
          </p:cNvPr>
          <p:cNvSpPr/>
          <p:nvPr/>
        </p:nvSpPr>
        <p:spPr>
          <a:xfrm>
            <a:off x="16937019" y="-21736884"/>
            <a:ext cx="16175825" cy="16703444"/>
          </a:xfrm>
          <a:prstGeom prst="flowChartConnector">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Flowchart: Connector 1">
            <a:extLst>
              <a:ext uri="{FF2B5EF4-FFF2-40B4-BE49-F238E27FC236}">
                <a16:creationId xmlns:a16="http://schemas.microsoft.com/office/drawing/2014/main" id="{0EABBBE7-29A3-E574-1E2D-7164F2085195}"/>
              </a:ext>
            </a:extLst>
          </p:cNvPr>
          <p:cNvSpPr/>
          <p:nvPr/>
        </p:nvSpPr>
        <p:spPr>
          <a:xfrm>
            <a:off x="-19807268" y="8400184"/>
            <a:ext cx="21410873" cy="21410873"/>
          </a:xfrm>
          <a:prstGeom prst="flowChartConnector">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Oval 2">
            <a:extLst>
              <a:ext uri="{FF2B5EF4-FFF2-40B4-BE49-F238E27FC236}">
                <a16:creationId xmlns:a16="http://schemas.microsoft.com/office/drawing/2014/main" id="{3E8140B6-C28B-6E36-3AF3-C210FCE337B7}"/>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extBox 13">
            <a:extLst>
              <a:ext uri="{FF2B5EF4-FFF2-40B4-BE49-F238E27FC236}">
                <a16:creationId xmlns:a16="http://schemas.microsoft.com/office/drawing/2014/main" id="{B570FD37-8CF1-2C30-DD69-0CB7071DD8DA}"/>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3810111A-9143-608A-8F5E-0CE5A1E60C08}"/>
              </a:ext>
            </a:extLst>
          </p:cNvPr>
          <p:cNvSpPr/>
          <p:nvPr/>
        </p:nvSpPr>
        <p:spPr>
          <a:xfrm>
            <a:off x="-70548" y="-19345"/>
            <a:ext cx="12356343"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8" name="TextBox 17">
            <a:extLst>
              <a:ext uri="{FF2B5EF4-FFF2-40B4-BE49-F238E27FC236}">
                <a16:creationId xmlns:a16="http://schemas.microsoft.com/office/drawing/2014/main" id="{F8816547-53A2-4423-02D1-EEF35B51ED68}"/>
              </a:ext>
            </a:extLst>
          </p:cNvPr>
          <p:cNvSpPr txBox="1"/>
          <p:nvPr/>
        </p:nvSpPr>
        <p:spPr>
          <a:xfrm>
            <a:off x="19369228" y="7505982"/>
            <a:ext cx="6471489" cy="4708981"/>
          </a:xfrm>
          <a:prstGeom prst="rect">
            <a:avLst/>
          </a:prstGeom>
          <a:noFill/>
        </p:spPr>
        <p:txBody>
          <a:bodyPr wrap="square">
            <a:spAutoFit/>
          </a:bodyPr>
          <a:lstStyle/>
          <a:p>
            <a:r>
              <a:rPr lang="en-GB" sz="2000" dirty="0">
                <a:solidFill>
                  <a:schemeClr val="bg1"/>
                </a:solidFill>
                <a:latin typeface="Poppins" panose="00000500000000000000" pitchFamily="2" charset="0"/>
                <a:cs typeface="Poppins" panose="00000500000000000000" pitchFamily="2" charset="0"/>
              </a:rPr>
              <a:t>Childline is a listening service for children and young people up to the age of 18 years.</a:t>
            </a:r>
          </a:p>
          <a:p>
            <a:endParaRPr lang="en-GB" sz="2000" dirty="0">
              <a:solidFill>
                <a:schemeClr val="bg1"/>
              </a:solidFill>
              <a:latin typeface="Poppins" panose="00000500000000000000" pitchFamily="2" charset="0"/>
              <a:cs typeface="Poppins" panose="00000500000000000000" pitchFamily="2" charset="0"/>
            </a:endParaRPr>
          </a:p>
          <a:p>
            <a:r>
              <a:rPr lang="en-GB" sz="2000" dirty="0">
                <a:solidFill>
                  <a:schemeClr val="bg1"/>
                </a:solidFill>
                <a:latin typeface="Poppins" panose="00000500000000000000" pitchFamily="2" charset="0"/>
                <a:cs typeface="Poppins" panose="00000500000000000000" pitchFamily="2" charset="0"/>
              </a:rPr>
              <a:t>It is a completely confidential service, no phone numbers or details are kept. It is up to you what details/information you want to share.</a:t>
            </a:r>
          </a:p>
          <a:p>
            <a:endParaRPr lang="en-GB" sz="2000" dirty="0">
              <a:solidFill>
                <a:schemeClr val="bg1"/>
              </a:solidFill>
              <a:latin typeface="Poppins" panose="00000500000000000000" pitchFamily="2" charset="0"/>
              <a:cs typeface="Poppins" panose="00000500000000000000" pitchFamily="2" charset="0"/>
            </a:endParaRPr>
          </a:p>
          <a:p>
            <a:r>
              <a:rPr lang="en-GB" sz="2000" dirty="0">
                <a:solidFill>
                  <a:schemeClr val="bg1"/>
                </a:solidFill>
                <a:latin typeface="Poppins" panose="00000500000000000000" pitchFamily="2" charset="0"/>
                <a:cs typeface="Poppins" panose="00000500000000000000" pitchFamily="2" charset="0"/>
              </a:rPr>
              <a:t>It is a non judgemental service where we wont tell you what to do, instead we will explore options it with you.</a:t>
            </a:r>
          </a:p>
          <a:p>
            <a:endParaRPr lang="en-GB" sz="2000" dirty="0">
              <a:solidFill>
                <a:schemeClr val="bg1"/>
              </a:solidFill>
              <a:latin typeface="Poppins" panose="00000500000000000000" pitchFamily="2" charset="0"/>
              <a:cs typeface="Poppins" panose="00000500000000000000" pitchFamily="2" charset="0"/>
            </a:endParaRPr>
          </a:p>
          <a:p>
            <a:r>
              <a:rPr lang="en-GB" sz="2000" dirty="0">
                <a:solidFill>
                  <a:schemeClr val="bg1"/>
                </a:solidFill>
                <a:latin typeface="Poppins" panose="00000500000000000000" pitchFamily="2" charset="0"/>
                <a:cs typeface="Poppins" panose="00000500000000000000" pitchFamily="2" charset="0"/>
              </a:rPr>
              <a:t>It is available via phone 24hrs a day by calling 1800 66 66 66 and is completely free of charge. </a:t>
            </a:r>
          </a:p>
          <a:p>
            <a:r>
              <a:rPr lang="en-GB" sz="2000" dirty="0">
                <a:solidFill>
                  <a:schemeClr val="bg1"/>
                </a:solidFill>
                <a:latin typeface="Poppins" panose="00000500000000000000" pitchFamily="2" charset="0"/>
                <a:cs typeface="Poppins" panose="00000500000000000000" pitchFamily="2" charset="0"/>
              </a:rPr>
              <a:t>You also have the option of using our live web chat on www.childline.ie</a:t>
            </a:r>
          </a:p>
        </p:txBody>
      </p:sp>
      <p:pic>
        <p:nvPicPr>
          <p:cNvPr id="20" name="Picture 19" descr="A picture containing text&#10;&#10;Description automatically generated">
            <a:extLst>
              <a:ext uri="{FF2B5EF4-FFF2-40B4-BE49-F238E27FC236}">
                <a16:creationId xmlns:a16="http://schemas.microsoft.com/office/drawing/2014/main" id="{33DEB90A-5234-C617-866F-157B984841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3413992">
            <a:off x="7765704" y="3296620"/>
            <a:ext cx="7641681" cy="7641681"/>
          </a:xfrm>
          <a:prstGeom prst="rect">
            <a:avLst/>
          </a:prstGeom>
        </p:spPr>
      </p:pic>
      <p:sp>
        <p:nvSpPr>
          <p:cNvPr id="4" name="TextBox 3">
            <a:extLst>
              <a:ext uri="{FF2B5EF4-FFF2-40B4-BE49-F238E27FC236}">
                <a16:creationId xmlns:a16="http://schemas.microsoft.com/office/drawing/2014/main" id="{623FB325-F313-A9B4-A7BD-A6606875F2BA}"/>
              </a:ext>
            </a:extLst>
          </p:cNvPr>
          <p:cNvSpPr txBox="1"/>
          <p:nvPr/>
        </p:nvSpPr>
        <p:spPr>
          <a:xfrm>
            <a:off x="-5556" y="-2407697"/>
            <a:ext cx="11912600" cy="1446550"/>
          </a:xfrm>
          <a:prstGeom prst="rect">
            <a:avLst/>
          </a:prstGeom>
          <a:noFill/>
        </p:spPr>
        <p:txBody>
          <a:bodyPr wrap="square" rtlCol="0">
            <a:spAutoFit/>
          </a:bodyPr>
          <a:lstStyle/>
          <a:p>
            <a:r>
              <a:rPr lang="en-IE" sz="8800" dirty="0">
                <a:solidFill>
                  <a:srgbClr val="7F50C8"/>
                </a:solidFill>
                <a:latin typeface="Poppins ExtraBold" panose="00000900000000000000" pitchFamily="2" charset="0"/>
                <a:cs typeface="Poppins ExtraBold" panose="00000900000000000000" pitchFamily="2" charset="0"/>
              </a:rPr>
              <a:t>Childline</a:t>
            </a:r>
          </a:p>
        </p:txBody>
      </p:sp>
      <p:sp>
        <p:nvSpPr>
          <p:cNvPr id="5" name="TextBox 4">
            <a:extLst>
              <a:ext uri="{FF2B5EF4-FFF2-40B4-BE49-F238E27FC236}">
                <a16:creationId xmlns:a16="http://schemas.microsoft.com/office/drawing/2014/main" id="{81909843-BA48-6CF0-93E3-C93A51718341}"/>
              </a:ext>
            </a:extLst>
          </p:cNvPr>
          <p:cNvSpPr txBox="1"/>
          <p:nvPr/>
        </p:nvSpPr>
        <p:spPr>
          <a:xfrm>
            <a:off x="258163" y="-4363828"/>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Shield</a:t>
            </a:r>
          </a:p>
        </p:txBody>
      </p:sp>
      <p:grpSp>
        <p:nvGrpSpPr>
          <p:cNvPr id="25" name="Group 24">
            <a:extLst>
              <a:ext uri="{FF2B5EF4-FFF2-40B4-BE49-F238E27FC236}">
                <a16:creationId xmlns:a16="http://schemas.microsoft.com/office/drawing/2014/main" id="{47A09D14-292B-D55D-9ACF-0DF20EBD72A4}"/>
              </a:ext>
            </a:extLst>
          </p:cNvPr>
          <p:cNvGrpSpPr/>
          <p:nvPr/>
        </p:nvGrpSpPr>
        <p:grpSpPr>
          <a:xfrm>
            <a:off x="3923224" y="7475656"/>
            <a:ext cx="3416300" cy="5562600"/>
            <a:chOff x="4387850" y="788416"/>
            <a:chExt cx="3416300" cy="5562600"/>
          </a:xfrm>
        </p:grpSpPr>
        <p:grpSp>
          <p:nvGrpSpPr>
            <p:cNvPr id="80" name="Group 79">
              <a:extLst>
                <a:ext uri="{FF2B5EF4-FFF2-40B4-BE49-F238E27FC236}">
                  <a16:creationId xmlns:a16="http://schemas.microsoft.com/office/drawing/2014/main" id="{A1DB4265-C855-DF5A-FADE-C35959EEAF11}"/>
                </a:ext>
              </a:extLst>
            </p:cNvPr>
            <p:cNvGrpSpPr/>
            <p:nvPr/>
          </p:nvGrpSpPr>
          <p:grpSpPr>
            <a:xfrm>
              <a:off x="5763169" y="2840392"/>
              <a:ext cx="688472" cy="688472"/>
              <a:chOff x="5480050" y="2641600"/>
              <a:chExt cx="812800" cy="812800"/>
            </a:xfrm>
          </p:grpSpPr>
          <p:sp>
            <p:nvSpPr>
              <p:cNvPr id="81" name="Rectangle: Rounded Corners 80">
                <a:extLst>
                  <a:ext uri="{FF2B5EF4-FFF2-40B4-BE49-F238E27FC236}">
                    <a16:creationId xmlns:a16="http://schemas.microsoft.com/office/drawing/2014/main" id="{C5EA4F5B-2049-FA0A-B968-60758E1A204C}"/>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82" name="Graphic 81" descr="Headphones with solid fill">
                <a:extLst>
                  <a:ext uri="{FF2B5EF4-FFF2-40B4-BE49-F238E27FC236}">
                    <a16:creationId xmlns:a16="http://schemas.microsoft.com/office/drawing/2014/main" id="{EE53E010-75F8-DA5B-2902-60AE4943BF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sp>
          <p:nvSpPr>
            <p:cNvPr id="12" name="Flowchart: Connector 11">
              <a:extLst>
                <a:ext uri="{FF2B5EF4-FFF2-40B4-BE49-F238E27FC236}">
                  <a16:creationId xmlns:a16="http://schemas.microsoft.com/office/drawing/2014/main" id="{AE8513EE-BA2A-6FA1-3039-C6C26FD03A84}"/>
                </a:ext>
              </a:extLst>
            </p:cNvPr>
            <p:cNvSpPr/>
            <p:nvPr/>
          </p:nvSpPr>
          <p:spPr>
            <a:xfrm>
              <a:off x="5350755" y="2579569"/>
              <a:ext cx="1514371" cy="1514371"/>
            </a:xfrm>
            <a:prstGeom prst="flowChartConnector">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IE"/>
            </a:p>
          </p:txBody>
        </p:sp>
        <p:sp>
          <p:nvSpPr>
            <p:cNvPr id="17" name="Oval 16">
              <a:extLst>
                <a:ext uri="{FF2B5EF4-FFF2-40B4-BE49-F238E27FC236}">
                  <a16:creationId xmlns:a16="http://schemas.microsoft.com/office/drawing/2014/main" id="{F344A59C-B8CC-D5F5-6749-4D9F8B7B021F}"/>
                </a:ext>
              </a:extLst>
            </p:cNvPr>
            <p:cNvSpPr/>
            <p:nvPr/>
          </p:nvSpPr>
          <p:spPr>
            <a:xfrm>
              <a:off x="5776961" y="3228270"/>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Rectangle: Rounded Corners 18">
              <a:extLst>
                <a:ext uri="{FF2B5EF4-FFF2-40B4-BE49-F238E27FC236}">
                  <a16:creationId xmlns:a16="http://schemas.microsoft.com/office/drawing/2014/main" id="{6E22A88E-7ACC-FC89-4366-CFA82DEE55A4}"/>
                </a:ext>
              </a:extLst>
            </p:cNvPr>
            <p:cNvSpPr/>
            <p:nvPr/>
          </p:nvSpPr>
          <p:spPr>
            <a:xfrm>
              <a:off x="4387850" y="788416"/>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7" name="Rectangle: Rounded Corners 26">
              <a:extLst>
                <a:ext uri="{FF2B5EF4-FFF2-40B4-BE49-F238E27FC236}">
                  <a16:creationId xmlns:a16="http://schemas.microsoft.com/office/drawing/2014/main" id="{55D714B7-9D5E-5306-6248-CB12E7092A5D}"/>
                </a:ext>
              </a:extLst>
            </p:cNvPr>
            <p:cNvSpPr/>
            <p:nvPr/>
          </p:nvSpPr>
          <p:spPr>
            <a:xfrm>
              <a:off x="4502150" y="877316"/>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Rectangle: Rounded Corners 27">
              <a:extLst>
                <a:ext uri="{FF2B5EF4-FFF2-40B4-BE49-F238E27FC236}">
                  <a16:creationId xmlns:a16="http://schemas.microsoft.com/office/drawing/2014/main" id="{204F421F-7853-B915-903F-F8C2E8E64140}"/>
                </a:ext>
              </a:extLst>
            </p:cNvPr>
            <p:cNvSpPr/>
            <p:nvPr/>
          </p:nvSpPr>
          <p:spPr>
            <a:xfrm>
              <a:off x="5562600" y="813816"/>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Rectangle: Rounded Corners 28">
              <a:extLst>
                <a:ext uri="{FF2B5EF4-FFF2-40B4-BE49-F238E27FC236}">
                  <a16:creationId xmlns:a16="http://schemas.microsoft.com/office/drawing/2014/main" id="{A87166BB-2957-3E69-DAEB-0154B35F86E4}"/>
                </a:ext>
              </a:extLst>
            </p:cNvPr>
            <p:cNvSpPr/>
            <p:nvPr/>
          </p:nvSpPr>
          <p:spPr>
            <a:xfrm>
              <a:off x="4705350" y="1194816"/>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Rectangle: Rounded Corners 29">
              <a:extLst>
                <a:ext uri="{FF2B5EF4-FFF2-40B4-BE49-F238E27FC236}">
                  <a16:creationId xmlns:a16="http://schemas.microsoft.com/office/drawing/2014/main" id="{6FA14091-2562-C296-5FA5-B71A5A3052D8}"/>
                </a:ext>
              </a:extLst>
            </p:cNvPr>
            <p:cNvSpPr/>
            <p:nvPr/>
          </p:nvSpPr>
          <p:spPr>
            <a:xfrm>
              <a:off x="4705350" y="5004816"/>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Rectangle: Rounded Corners 38">
              <a:extLst>
                <a:ext uri="{FF2B5EF4-FFF2-40B4-BE49-F238E27FC236}">
                  <a16:creationId xmlns:a16="http://schemas.microsoft.com/office/drawing/2014/main" id="{71D4C73A-7CF0-80E0-2859-BD4202AB4EE6}"/>
                </a:ext>
              </a:extLst>
            </p:cNvPr>
            <p:cNvSpPr/>
            <p:nvPr/>
          </p:nvSpPr>
          <p:spPr>
            <a:xfrm>
              <a:off x="6572250" y="2782316"/>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Rounded Corners 44">
              <a:extLst>
                <a:ext uri="{FF2B5EF4-FFF2-40B4-BE49-F238E27FC236}">
                  <a16:creationId xmlns:a16="http://schemas.microsoft.com/office/drawing/2014/main" id="{39B5AD6B-0DF7-9C48-6075-C94CB861BA74}"/>
                </a:ext>
              </a:extLst>
            </p:cNvPr>
            <p:cNvSpPr/>
            <p:nvPr/>
          </p:nvSpPr>
          <p:spPr>
            <a:xfrm>
              <a:off x="6597650" y="3912617"/>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Rectangle: Rounded Corners 46">
              <a:extLst>
                <a:ext uri="{FF2B5EF4-FFF2-40B4-BE49-F238E27FC236}">
                  <a16:creationId xmlns:a16="http://schemas.microsoft.com/office/drawing/2014/main" id="{00C0E24F-6FB9-AF46-96A2-5A714302F5B7}"/>
                </a:ext>
              </a:extLst>
            </p:cNvPr>
            <p:cNvSpPr/>
            <p:nvPr/>
          </p:nvSpPr>
          <p:spPr>
            <a:xfrm>
              <a:off x="4806950" y="5068316"/>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Rectangle: Rounded Corners 47">
              <a:extLst>
                <a:ext uri="{FF2B5EF4-FFF2-40B4-BE49-F238E27FC236}">
                  <a16:creationId xmlns:a16="http://schemas.microsoft.com/office/drawing/2014/main" id="{8070D854-DFAB-DB23-AC3A-AD8C1FAC26D2}"/>
                </a:ext>
              </a:extLst>
            </p:cNvPr>
            <p:cNvSpPr/>
            <p:nvPr/>
          </p:nvSpPr>
          <p:spPr>
            <a:xfrm>
              <a:off x="5689600" y="5068316"/>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Rectangle: Rounded Corners 48">
              <a:extLst>
                <a:ext uri="{FF2B5EF4-FFF2-40B4-BE49-F238E27FC236}">
                  <a16:creationId xmlns:a16="http://schemas.microsoft.com/office/drawing/2014/main" id="{A46DD880-E77C-6C6D-EF65-DE40A73CFCEA}"/>
                </a:ext>
              </a:extLst>
            </p:cNvPr>
            <p:cNvSpPr/>
            <p:nvPr/>
          </p:nvSpPr>
          <p:spPr>
            <a:xfrm>
              <a:off x="6584950" y="5068316"/>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TextBox 49">
              <a:extLst>
                <a:ext uri="{FF2B5EF4-FFF2-40B4-BE49-F238E27FC236}">
                  <a16:creationId xmlns:a16="http://schemas.microsoft.com/office/drawing/2014/main" id="{1CF7A168-2C34-859A-05A3-F8C9391D741E}"/>
                </a:ext>
              </a:extLst>
            </p:cNvPr>
            <p:cNvSpPr txBox="1"/>
            <p:nvPr/>
          </p:nvSpPr>
          <p:spPr>
            <a:xfrm>
              <a:off x="5759450" y="3569308"/>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51" name="TextBox 50">
              <a:extLst>
                <a:ext uri="{FF2B5EF4-FFF2-40B4-BE49-F238E27FC236}">
                  <a16:creationId xmlns:a16="http://schemas.microsoft.com/office/drawing/2014/main" id="{AC5D0718-BEB9-EF32-6425-6E777CC3AEDE}"/>
                </a:ext>
              </a:extLst>
            </p:cNvPr>
            <p:cNvSpPr txBox="1"/>
            <p:nvPr/>
          </p:nvSpPr>
          <p:spPr>
            <a:xfrm>
              <a:off x="4746093" y="3569308"/>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53" name="TextBox 52">
              <a:extLst>
                <a:ext uri="{FF2B5EF4-FFF2-40B4-BE49-F238E27FC236}">
                  <a16:creationId xmlns:a16="http://schemas.microsoft.com/office/drawing/2014/main" id="{26B5860D-A86E-3571-CA77-9F3B392D48A2}"/>
                </a:ext>
              </a:extLst>
            </p:cNvPr>
            <p:cNvSpPr txBox="1"/>
            <p:nvPr/>
          </p:nvSpPr>
          <p:spPr>
            <a:xfrm>
              <a:off x="6535737" y="3595116"/>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55" name="TextBox 54">
              <a:extLst>
                <a:ext uri="{FF2B5EF4-FFF2-40B4-BE49-F238E27FC236}">
                  <a16:creationId xmlns:a16="http://schemas.microsoft.com/office/drawing/2014/main" id="{9C5C9DA0-AE45-ECCC-9918-0EF8E59C9EBB}"/>
                </a:ext>
              </a:extLst>
            </p:cNvPr>
            <p:cNvSpPr txBox="1"/>
            <p:nvPr/>
          </p:nvSpPr>
          <p:spPr>
            <a:xfrm>
              <a:off x="4746093" y="4717751"/>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57" name="TextBox 56">
              <a:extLst>
                <a:ext uri="{FF2B5EF4-FFF2-40B4-BE49-F238E27FC236}">
                  <a16:creationId xmlns:a16="http://schemas.microsoft.com/office/drawing/2014/main" id="{8D96011F-07B8-A0BA-838F-CA59F956D95A}"/>
                </a:ext>
              </a:extLst>
            </p:cNvPr>
            <p:cNvSpPr txBox="1"/>
            <p:nvPr/>
          </p:nvSpPr>
          <p:spPr>
            <a:xfrm>
              <a:off x="5627687" y="4717751"/>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60" name="TextBox 59">
              <a:extLst>
                <a:ext uri="{FF2B5EF4-FFF2-40B4-BE49-F238E27FC236}">
                  <a16:creationId xmlns:a16="http://schemas.microsoft.com/office/drawing/2014/main" id="{84AD7FB1-B61A-800B-D0B4-51A734BFD589}"/>
                </a:ext>
              </a:extLst>
            </p:cNvPr>
            <p:cNvSpPr txBox="1"/>
            <p:nvPr/>
          </p:nvSpPr>
          <p:spPr>
            <a:xfrm>
              <a:off x="6510337" y="4710484"/>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2" name="Group 61">
              <a:extLst>
                <a:ext uri="{FF2B5EF4-FFF2-40B4-BE49-F238E27FC236}">
                  <a16:creationId xmlns:a16="http://schemas.microsoft.com/office/drawing/2014/main" id="{3D6CB22F-B978-D4A0-C702-79AD9025F997}"/>
                </a:ext>
              </a:extLst>
            </p:cNvPr>
            <p:cNvGrpSpPr/>
            <p:nvPr/>
          </p:nvGrpSpPr>
          <p:grpSpPr>
            <a:xfrm>
              <a:off x="5702300" y="2782316"/>
              <a:ext cx="812800" cy="812800"/>
              <a:chOff x="5480050" y="2641600"/>
              <a:chExt cx="812800" cy="812800"/>
            </a:xfrm>
          </p:grpSpPr>
          <p:sp>
            <p:nvSpPr>
              <p:cNvPr id="64" name="Rectangle: Rounded Corners 63">
                <a:extLst>
                  <a:ext uri="{FF2B5EF4-FFF2-40B4-BE49-F238E27FC236}">
                    <a16:creationId xmlns:a16="http://schemas.microsoft.com/office/drawing/2014/main" id="{B4FF4821-B6D0-F780-6DCA-C2795114DCE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6" name="Graphic 65" descr="Headphones with solid fill">
                <a:extLst>
                  <a:ext uri="{FF2B5EF4-FFF2-40B4-BE49-F238E27FC236}">
                    <a16:creationId xmlns:a16="http://schemas.microsoft.com/office/drawing/2014/main" id="{E67B8564-1550-D18A-EA2C-01B9F14402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pic>
          <p:nvPicPr>
            <p:cNvPr id="69" name="Graphic 68" descr="Cycle with people with solid fill">
              <a:extLst>
                <a:ext uri="{FF2B5EF4-FFF2-40B4-BE49-F238E27FC236}">
                  <a16:creationId xmlns:a16="http://schemas.microsoft.com/office/drawing/2014/main" id="{81457EF0-D7F4-43CA-B948-C6A692C6B4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23040" y="2714724"/>
              <a:ext cx="898525" cy="898525"/>
            </a:xfrm>
            <a:prstGeom prst="rect">
              <a:avLst/>
            </a:prstGeom>
          </p:spPr>
        </p:pic>
        <p:pic>
          <p:nvPicPr>
            <p:cNvPr id="72" name="Graphic 71" descr="Receiver with solid fill">
              <a:extLst>
                <a:ext uri="{FF2B5EF4-FFF2-40B4-BE49-F238E27FC236}">
                  <a16:creationId xmlns:a16="http://schemas.microsoft.com/office/drawing/2014/main" id="{153C7C49-95D9-0949-28AE-5750F9EBC4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86550" y="3991048"/>
              <a:ext cx="698500" cy="698500"/>
            </a:xfrm>
            <a:prstGeom prst="rect">
              <a:avLst/>
            </a:prstGeom>
          </p:spPr>
        </p:pic>
        <p:pic>
          <p:nvPicPr>
            <p:cNvPr id="73" name="Graphic 72" descr="Chat with solid fill">
              <a:extLst>
                <a:ext uri="{FF2B5EF4-FFF2-40B4-BE49-F238E27FC236}">
                  <a16:creationId xmlns:a16="http://schemas.microsoft.com/office/drawing/2014/main" id="{48B2D258-06BE-B50A-20B3-385229ACAFF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806950" y="5094002"/>
              <a:ext cx="812800" cy="812800"/>
            </a:xfrm>
            <a:prstGeom prst="rect">
              <a:avLst/>
            </a:prstGeom>
          </p:spPr>
        </p:pic>
        <p:pic>
          <p:nvPicPr>
            <p:cNvPr id="74" name="Graphic 73" descr="Envelope with solid fill">
              <a:extLst>
                <a:ext uri="{FF2B5EF4-FFF2-40B4-BE49-F238E27FC236}">
                  <a16:creationId xmlns:a16="http://schemas.microsoft.com/office/drawing/2014/main" id="{E1C4350D-0AAC-729A-484C-EA77377E45C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713481" y="5080206"/>
              <a:ext cx="788919" cy="788919"/>
            </a:xfrm>
            <a:prstGeom prst="rect">
              <a:avLst/>
            </a:prstGeom>
          </p:spPr>
        </p:pic>
        <p:pic>
          <p:nvPicPr>
            <p:cNvPr id="75" name="Graphic 74" descr="Camera with solid fill">
              <a:extLst>
                <a:ext uri="{FF2B5EF4-FFF2-40B4-BE49-F238E27FC236}">
                  <a16:creationId xmlns:a16="http://schemas.microsoft.com/office/drawing/2014/main" id="{781C5BA2-54EA-9A7B-7632-9170BBBFBEE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572250" y="5035191"/>
              <a:ext cx="839117" cy="839117"/>
            </a:xfrm>
            <a:prstGeom prst="rect">
              <a:avLst/>
            </a:prstGeom>
          </p:spPr>
        </p:pic>
        <p:sp>
          <p:nvSpPr>
            <p:cNvPr id="76" name="TextBox 75">
              <a:extLst>
                <a:ext uri="{FF2B5EF4-FFF2-40B4-BE49-F238E27FC236}">
                  <a16:creationId xmlns:a16="http://schemas.microsoft.com/office/drawing/2014/main" id="{FB18817D-DFE0-84E8-7FCA-C1769DF4A8CD}"/>
                </a:ext>
              </a:extLst>
            </p:cNvPr>
            <p:cNvSpPr txBox="1"/>
            <p:nvPr/>
          </p:nvSpPr>
          <p:spPr>
            <a:xfrm>
              <a:off x="4800710" y="1332750"/>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77" name="Straight Connector 76">
              <a:extLst>
                <a:ext uri="{FF2B5EF4-FFF2-40B4-BE49-F238E27FC236}">
                  <a16:creationId xmlns:a16="http://schemas.microsoft.com/office/drawing/2014/main" id="{5136B4E3-C28E-3894-B9DB-6676EFEF044B}"/>
                </a:ext>
              </a:extLst>
            </p:cNvPr>
            <p:cNvCxnSpPr>
              <a:cxnSpLocks/>
            </p:cNvCxnSpPr>
            <p:nvPr/>
          </p:nvCxnSpPr>
          <p:spPr>
            <a:xfrm>
              <a:off x="5975350" y="1332750"/>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78" name="TextBox 77">
              <a:extLst>
                <a:ext uri="{FF2B5EF4-FFF2-40B4-BE49-F238E27FC236}">
                  <a16:creationId xmlns:a16="http://schemas.microsoft.com/office/drawing/2014/main" id="{BA810DE9-1415-DD65-3F85-143D014186FE}"/>
                </a:ext>
              </a:extLst>
            </p:cNvPr>
            <p:cNvSpPr txBox="1"/>
            <p:nvPr/>
          </p:nvSpPr>
          <p:spPr>
            <a:xfrm>
              <a:off x="6140451" y="1867425"/>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79" name="Graphic 78" descr="Sun with solid fill">
              <a:extLst>
                <a:ext uri="{FF2B5EF4-FFF2-40B4-BE49-F238E27FC236}">
                  <a16:creationId xmlns:a16="http://schemas.microsoft.com/office/drawing/2014/main" id="{FA98D8B8-A66B-0312-C3F5-EDAFD90C132F}"/>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226404" y="1239662"/>
              <a:ext cx="717092" cy="717092"/>
            </a:xfrm>
            <a:prstGeom prst="rect">
              <a:avLst/>
            </a:prstGeom>
          </p:spPr>
        </p:pic>
        <p:sp>
          <p:nvSpPr>
            <p:cNvPr id="41" name="Rectangle: Rounded Corners 40">
              <a:extLst>
                <a:ext uri="{FF2B5EF4-FFF2-40B4-BE49-F238E27FC236}">
                  <a16:creationId xmlns:a16="http://schemas.microsoft.com/office/drawing/2014/main" id="{82F712BF-817B-0C85-14B2-8D92FA4194AF}"/>
                </a:ext>
              </a:extLst>
            </p:cNvPr>
            <p:cNvSpPr/>
            <p:nvPr/>
          </p:nvSpPr>
          <p:spPr>
            <a:xfrm>
              <a:off x="4804136" y="3912616"/>
              <a:ext cx="798151"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0" name="Graphic 69" descr="Shield with solid fill">
              <a:extLst>
                <a:ext uri="{FF2B5EF4-FFF2-40B4-BE49-F238E27FC236}">
                  <a16:creationId xmlns:a16="http://schemas.microsoft.com/office/drawing/2014/main" id="{5CAF347F-FB45-AAC3-B8E5-FB3160731988}"/>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4800710" y="3889434"/>
              <a:ext cx="802088" cy="860247"/>
            </a:xfrm>
            <a:prstGeom prst="rect">
              <a:avLst/>
            </a:prstGeom>
          </p:spPr>
        </p:pic>
        <p:sp>
          <p:nvSpPr>
            <p:cNvPr id="37" name="Rectangle: Rounded Corners 36">
              <a:extLst>
                <a:ext uri="{FF2B5EF4-FFF2-40B4-BE49-F238E27FC236}">
                  <a16:creationId xmlns:a16="http://schemas.microsoft.com/office/drawing/2014/main" id="{3D57BB16-E9E6-1CF8-C078-994F893AE87C}"/>
                </a:ext>
              </a:extLst>
            </p:cNvPr>
            <p:cNvSpPr/>
            <p:nvPr/>
          </p:nvSpPr>
          <p:spPr>
            <a:xfrm>
              <a:off x="4773650" y="2780958"/>
              <a:ext cx="865191" cy="788758"/>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8" name="Graphic 67" descr="Internet with solid fill">
              <a:extLst>
                <a:ext uri="{FF2B5EF4-FFF2-40B4-BE49-F238E27FC236}">
                  <a16:creationId xmlns:a16="http://schemas.microsoft.com/office/drawing/2014/main" id="{549A6957-B4B6-C3E5-4EB8-54503DA5986F}"/>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4833419" y="2805192"/>
              <a:ext cx="758107" cy="691134"/>
            </a:xfrm>
            <a:prstGeom prst="rect">
              <a:avLst/>
            </a:prstGeom>
          </p:spPr>
        </p:pic>
      </p:grpSp>
      <p:sp>
        <p:nvSpPr>
          <p:cNvPr id="9" name="TextBox 8">
            <a:extLst>
              <a:ext uri="{FF2B5EF4-FFF2-40B4-BE49-F238E27FC236}">
                <a16:creationId xmlns:a16="http://schemas.microsoft.com/office/drawing/2014/main" id="{591D0112-0C6D-3001-3DDA-88E26E6C432E}"/>
              </a:ext>
            </a:extLst>
          </p:cNvPr>
          <p:cNvSpPr txBox="1"/>
          <p:nvPr/>
        </p:nvSpPr>
        <p:spPr>
          <a:xfrm>
            <a:off x="236926" y="297288"/>
            <a:ext cx="11912600" cy="707886"/>
          </a:xfrm>
          <a:prstGeom prst="rect">
            <a:avLst/>
          </a:prstGeom>
          <a:noFill/>
        </p:spPr>
        <p:txBody>
          <a:bodyPr wrap="square" rtlCol="0">
            <a:spAutoFit/>
          </a:bodyPr>
          <a:lstStyle/>
          <a:p>
            <a:r>
              <a:rPr lang="en-IE" sz="4000" dirty="0">
                <a:solidFill>
                  <a:srgbClr val="7F50C8"/>
                </a:solidFill>
                <a:latin typeface="Poppins ExtraBold" panose="00000900000000000000" pitchFamily="2" charset="0"/>
                <a:cs typeface="Poppins ExtraBold" panose="00000900000000000000" pitchFamily="2" charset="0"/>
              </a:rPr>
              <a:t>Angry</a:t>
            </a:r>
          </a:p>
        </p:txBody>
      </p:sp>
      <p:sp>
        <p:nvSpPr>
          <p:cNvPr id="10" name="TextBox 9">
            <a:extLst>
              <a:ext uri="{FF2B5EF4-FFF2-40B4-BE49-F238E27FC236}">
                <a16:creationId xmlns:a16="http://schemas.microsoft.com/office/drawing/2014/main" id="{DB283F65-B697-AB73-A863-AAFC9C860A5E}"/>
              </a:ext>
            </a:extLst>
          </p:cNvPr>
          <p:cNvSpPr txBox="1"/>
          <p:nvPr/>
        </p:nvSpPr>
        <p:spPr>
          <a:xfrm>
            <a:off x="3730896" y="1497283"/>
            <a:ext cx="8176148" cy="2546082"/>
          </a:xfrm>
          <a:prstGeom prst="rect">
            <a:avLst/>
          </a:prstGeom>
          <a:noFill/>
        </p:spPr>
        <p:txBody>
          <a:bodyPr wrap="square">
            <a:spAutoFit/>
          </a:bodyPr>
          <a:lstStyle/>
          <a:p>
            <a:pPr>
              <a:lnSpc>
                <a:spcPct val="150000"/>
              </a:lnSpc>
            </a:pPr>
            <a:r>
              <a:rPr lang="en-GB" b="1" i="0" dirty="0">
                <a:solidFill>
                  <a:schemeClr val="bg1"/>
                </a:solidFill>
                <a:effectLst/>
                <a:latin typeface="Poppins" panose="00000500000000000000" pitchFamily="2" charset="0"/>
              </a:rPr>
              <a:t>We all get angry at times. It’s normal – and healthy – to feel anger when we’re frustrated, are unhappy with a situation or feel we have been treated badly. Sometimes we don’t even know why we feel this way. Anger can manifest as a physical rush of energy (adrenaline). Learning to understand why we get angry won’t always stop us from feeling this way, but it will help us to manage it. </a:t>
            </a:r>
            <a:endParaRPr lang="en-GB" b="1" dirty="0">
              <a:solidFill>
                <a:schemeClr val="bg1"/>
              </a:solidFill>
              <a:latin typeface="Poppins" panose="00000500000000000000" pitchFamily="2" charset="0"/>
              <a:cs typeface="Poppins" panose="00000500000000000000" pitchFamily="2" charset="0"/>
            </a:endParaRPr>
          </a:p>
        </p:txBody>
      </p:sp>
      <p:pic>
        <p:nvPicPr>
          <p:cNvPr id="13" name="Picture 12">
            <a:extLst>
              <a:ext uri="{FF2B5EF4-FFF2-40B4-BE49-F238E27FC236}">
                <a16:creationId xmlns:a16="http://schemas.microsoft.com/office/drawing/2014/main" id="{7853513E-0BAF-8619-BF03-6B12996511B0}"/>
              </a:ext>
            </a:extLst>
          </p:cNvPr>
          <p:cNvPicPr>
            <a:picLocks noChangeAspect="1"/>
          </p:cNvPicPr>
          <p:nvPr/>
        </p:nvPicPr>
        <p:blipFill>
          <a:blip r:embed="rId21"/>
          <a:stretch>
            <a:fillRect/>
          </a:stretch>
        </p:blipFill>
        <p:spPr>
          <a:xfrm>
            <a:off x="9103376" y="75799"/>
            <a:ext cx="2318806" cy="1076312"/>
          </a:xfrm>
          <a:prstGeom prst="rect">
            <a:avLst/>
          </a:prstGeom>
        </p:spPr>
      </p:pic>
      <p:pic>
        <p:nvPicPr>
          <p:cNvPr id="22" name="Picture 21" descr="A cartoon of a star with a sad face&#10;&#10;AI-generated content may be incorrect.">
            <a:extLst>
              <a:ext uri="{FF2B5EF4-FFF2-40B4-BE49-F238E27FC236}">
                <a16:creationId xmlns:a16="http://schemas.microsoft.com/office/drawing/2014/main" id="{6ED38ADA-69EB-F2D8-FDBB-B6C86F322C2A}"/>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98331" y="1492632"/>
            <a:ext cx="3225919" cy="2472786"/>
          </a:xfrm>
          <a:prstGeom prst="rect">
            <a:avLst/>
          </a:prstGeom>
        </p:spPr>
      </p:pic>
      <p:sp>
        <p:nvSpPr>
          <p:cNvPr id="23" name="TextBox 22">
            <a:extLst>
              <a:ext uri="{FF2B5EF4-FFF2-40B4-BE49-F238E27FC236}">
                <a16:creationId xmlns:a16="http://schemas.microsoft.com/office/drawing/2014/main" id="{4AB662ED-6127-70DE-A679-1F44AD8886A4}"/>
              </a:ext>
            </a:extLst>
          </p:cNvPr>
          <p:cNvSpPr txBox="1"/>
          <p:nvPr/>
        </p:nvSpPr>
        <p:spPr>
          <a:xfrm>
            <a:off x="150705" y="4255898"/>
            <a:ext cx="11812432" cy="2308324"/>
          </a:xfrm>
          <a:prstGeom prst="rect">
            <a:avLst/>
          </a:prstGeom>
          <a:noFill/>
        </p:spPr>
        <p:txBody>
          <a:bodyPr wrap="square">
            <a:spAutoFit/>
          </a:bodyPr>
          <a:lstStyle/>
          <a:p>
            <a:pPr marL="285750" indent="-285750" algn="l">
              <a:buFont typeface="Arial" panose="020B0604020202020204" pitchFamily="34" charset="0"/>
              <a:buChar char="•"/>
            </a:pPr>
            <a:r>
              <a:rPr lang="en-GB" b="0" i="0" dirty="0">
                <a:solidFill>
                  <a:schemeClr val="bg1"/>
                </a:solidFill>
                <a:effectLst/>
                <a:latin typeface="Poppins" panose="00000500000000000000" pitchFamily="2" charset="0"/>
              </a:rPr>
              <a:t>Spotting the signs that you’re starting to get angry can help you to know when things might be getting out of control. </a:t>
            </a:r>
          </a:p>
          <a:p>
            <a:pPr algn="l"/>
            <a:endParaRPr lang="en-GB" b="0" i="0" dirty="0">
              <a:solidFill>
                <a:schemeClr val="bg1"/>
              </a:solidFill>
              <a:effectLst/>
              <a:latin typeface="Poppins" panose="00000500000000000000" pitchFamily="2" charset="0"/>
            </a:endParaRPr>
          </a:p>
          <a:p>
            <a:pPr marL="285750" indent="-285750" algn="l">
              <a:buFont typeface="Arial" panose="020B0604020202020204" pitchFamily="34" charset="0"/>
              <a:buChar char="•"/>
            </a:pPr>
            <a:r>
              <a:rPr lang="en-GB" b="0" i="0" dirty="0">
                <a:solidFill>
                  <a:schemeClr val="bg1"/>
                </a:solidFill>
                <a:effectLst/>
                <a:latin typeface="Poppins" panose="00000500000000000000" pitchFamily="2" charset="0"/>
              </a:rPr>
              <a:t>When you’re calmly trying to manage your anger, try to recognise your triggers, for example feeling scared or frustrated.</a:t>
            </a:r>
          </a:p>
          <a:p>
            <a:pPr marL="285750" indent="-285750" algn="l">
              <a:buFont typeface="Arial" panose="020B0604020202020204" pitchFamily="34" charset="0"/>
              <a:buChar char="•"/>
            </a:pPr>
            <a:endParaRPr lang="en-GB" dirty="0">
              <a:solidFill>
                <a:schemeClr val="bg1"/>
              </a:solidFill>
              <a:latin typeface="Poppins" panose="00000500000000000000" pitchFamily="2" charset="0"/>
            </a:endParaRPr>
          </a:p>
          <a:p>
            <a:pPr marL="285750" indent="-285750">
              <a:buFont typeface="Arial" panose="020B0604020202020204" pitchFamily="34" charset="0"/>
              <a:buChar char="•"/>
            </a:pPr>
            <a:r>
              <a:rPr lang="en-GB" b="0" i="0" dirty="0">
                <a:solidFill>
                  <a:schemeClr val="bg1"/>
                </a:solidFill>
                <a:effectLst/>
                <a:latin typeface="Poppins" panose="00000500000000000000" pitchFamily="2" charset="0"/>
              </a:rPr>
              <a:t>If you’re struggling to control your behaviour, we can support you.</a:t>
            </a:r>
          </a:p>
          <a:p>
            <a:pPr marL="285750" indent="-285750" algn="l">
              <a:buFont typeface="Arial" panose="020B0604020202020204" pitchFamily="34" charset="0"/>
              <a:buChar char="•"/>
            </a:pPr>
            <a:endParaRPr lang="en-GB" b="0" i="0" dirty="0">
              <a:solidFill>
                <a:schemeClr val="bg1"/>
              </a:solidFill>
              <a:effectLst/>
              <a:latin typeface="Poppins" panose="00000500000000000000" pitchFamily="2" charset="0"/>
            </a:endParaRPr>
          </a:p>
        </p:txBody>
      </p:sp>
    </p:spTree>
    <p:extLst>
      <p:ext uri="{BB962C8B-B14F-4D97-AF65-F5344CB8AC3E}">
        <p14:creationId xmlns:p14="http://schemas.microsoft.com/office/powerpoint/2010/main" val="23609371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3E8140B6-C28B-6E36-3AF3-C210FCE337B7}"/>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grpSp>
        <p:nvGrpSpPr>
          <p:cNvPr id="11" name="Group 10">
            <a:extLst>
              <a:ext uri="{FF2B5EF4-FFF2-40B4-BE49-F238E27FC236}">
                <a16:creationId xmlns:a16="http://schemas.microsoft.com/office/drawing/2014/main" id="{2F3A740D-7A19-6292-EE65-96963472055B}"/>
              </a:ext>
            </a:extLst>
          </p:cNvPr>
          <p:cNvGrpSpPr/>
          <p:nvPr/>
        </p:nvGrpSpPr>
        <p:grpSpPr>
          <a:xfrm>
            <a:off x="-7235217" y="842253"/>
            <a:ext cx="3416300" cy="5562600"/>
            <a:chOff x="4165600" y="647700"/>
            <a:chExt cx="3416300" cy="5562600"/>
          </a:xfrm>
        </p:grpSpPr>
        <p:sp>
          <p:nvSpPr>
            <p:cNvPr id="2" name="Rectangle: Rounded Corners 1">
              <a:extLst>
                <a:ext uri="{FF2B5EF4-FFF2-40B4-BE49-F238E27FC236}">
                  <a16:creationId xmlns:a16="http://schemas.microsoft.com/office/drawing/2014/main" id="{6402FE1E-2927-687D-8A96-A53A81737532}"/>
                </a:ext>
              </a:extLst>
            </p:cNvPr>
            <p:cNvSpPr/>
            <p:nvPr/>
          </p:nvSpPr>
          <p:spPr>
            <a:xfrm>
              <a:off x="4165600" y="647700"/>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Rounded Corners 3">
              <a:extLst>
                <a:ext uri="{FF2B5EF4-FFF2-40B4-BE49-F238E27FC236}">
                  <a16:creationId xmlns:a16="http://schemas.microsoft.com/office/drawing/2014/main" id="{0CB56FCC-4CE2-1889-4AEC-ABA6A676C1FE}"/>
                </a:ext>
              </a:extLst>
            </p:cNvPr>
            <p:cNvSpPr/>
            <p:nvPr/>
          </p:nvSpPr>
          <p:spPr>
            <a:xfrm>
              <a:off x="4279900" y="736600"/>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Rounded Corners 4">
              <a:extLst>
                <a:ext uri="{FF2B5EF4-FFF2-40B4-BE49-F238E27FC236}">
                  <a16:creationId xmlns:a16="http://schemas.microsoft.com/office/drawing/2014/main" id="{E6390C35-CE1F-73D9-826A-C5BC37478E53}"/>
                </a:ext>
              </a:extLst>
            </p:cNvPr>
            <p:cNvSpPr/>
            <p:nvPr/>
          </p:nvSpPr>
          <p:spPr>
            <a:xfrm>
              <a:off x="5340350" y="673100"/>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Rounded Corners 5">
              <a:extLst>
                <a:ext uri="{FF2B5EF4-FFF2-40B4-BE49-F238E27FC236}">
                  <a16:creationId xmlns:a16="http://schemas.microsoft.com/office/drawing/2014/main" id="{CDD86021-3A7B-2CF6-56AF-5E9FD24408AC}"/>
                </a:ext>
              </a:extLst>
            </p:cNvPr>
            <p:cNvSpPr/>
            <p:nvPr/>
          </p:nvSpPr>
          <p:spPr>
            <a:xfrm>
              <a:off x="4483100" y="1054100"/>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Rectangle: Rounded Corners 6">
              <a:extLst>
                <a:ext uri="{FF2B5EF4-FFF2-40B4-BE49-F238E27FC236}">
                  <a16:creationId xmlns:a16="http://schemas.microsoft.com/office/drawing/2014/main" id="{D7ADBACD-B31E-CAB3-C7D2-7E88F5327236}"/>
                </a:ext>
              </a:extLst>
            </p:cNvPr>
            <p:cNvSpPr/>
            <p:nvPr/>
          </p:nvSpPr>
          <p:spPr>
            <a:xfrm>
              <a:off x="4483100" y="4864100"/>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Rectangle: Rounded Corners 7">
              <a:extLst>
                <a:ext uri="{FF2B5EF4-FFF2-40B4-BE49-F238E27FC236}">
                  <a16:creationId xmlns:a16="http://schemas.microsoft.com/office/drawing/2014/main" id="{7D71DCCB-81C7-21D9-CC57-18E660C6C15D}"/>
                </a:ext>
              </a:extLst>
            </p:cNvPr>
            <p:cNvSpPr/>
            <p:nvPr/>
          </p:nvSpPr>
          <p:spPr>
            <a:xfrm>
              <a:off x="4584700" y="2641600"/>
              <a:ext cx="812800" cy="812800"/>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Rectangle: Rounded Corners 9">
              <a:extLst>
                <a:ext uri="{FF2B5EF4-FFF2-40B4-BE49-F238E27FC236}">
                  <a16:creationId xmlns:a16="http://schemas.microsoft.com/office/drawing/2014/main" id="{5B152D5D-A9EB-5BE3-C62C-3E027A660C71}"/>
                </a:ext>
              </a:extLst>
            </p:cNvPr>
            <p:cNvSpPr/>
            <p:nvPr/>
          </p:nvSpPr>
          <p:spPr>
            <a:xfrm>
              <a:off x="6350000" y="2641600"/>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Rectangle: Rounded Corners 20">
              <a:extLst>
                <a:ext uri="{FF2B5EF4-FFF2-40B4-BE49-F238E27FC236}">
                  <a16:creationId xmlns:a16="http://schemas.microsoft.com/office/drawing/2014/main" id="{4ECF7993-4DDF-AF48-79D6-80F36D84DBEC}"/>
                </a:ext>
              </a:extLst>
            </p:cNvPr>
            <p:cNvSpPr/>
            <p:nvPr/>
          </p:nvSpPr>
          <p:spPr>
            <a:xfrm>
              <a:off x="4584700" y="37592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Rounded Corners 21">
              <a:extLst>
                <a:ext uri="{FF2B5EF4-FFF2-40B4-BE49-F238E27FC236}">
                  <a16:creationId xmlns:a16="http://schemas.microsoft.com/office/drawing/2014/main" id="{30BD9EB7-1CF6-3C85-0701-6E48BC2A830D}"/>
                </a:ext>
              </a:extLst>
            </p:cNvPr>
            <p:cNvSpPr/>
            <p:nvPr/>
          </p:nvSpPr>
          <p:spPr>
            <a:xfrm>
              <a:off x="5480050" y="37719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3" name="Rectangle: Rounded Corners 22">
              <a:extLst>
                <a:ext uri="{FF2B5EF4-FFF2-40B4-BE49-F238E27FC236}">
                  <a16:creationId xmlns:a16="http://schemas.microsoft.com/office/drawing/2014/main" id="{ACC8FAF1-E4A6-ECFC-19AB-A61A2B09022E}"/>
                </a:ext>
              </a:extLst>
            </p:cNvPr>
            <p:cNvSpPr/>
            <p:nvPr/>
          </p:nvSpPr>
          <p:spPr>
            <a:xfrm>
              <a:off x="6375400" y="3771901"/>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4" name="Rectangle: Rounded Corners 23">
              <a:extLst>
                <a:ext uri="{FF2B5EF4-FFF2-40B4-BE49-F238E27FC236}">
                  <a16:creationId xmlns:a16="http://schemas.microsoft.com/office/drawing/2014/main" id="{A97F9549-6603-DB6D-70FA-56432D362D0E}"/>
                </a:ext>
              </a:extLst>
            </p:cNvPr>
            <p:cNvSpPr/>
            <p:nvPr/>
          </p:nvSpPr>
          <p:spPr>
            <a:xfrm>
              <a:off x="4584700" y="4927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5" name="Rectangle: Rounded Corners 24">
              <a:extLst>
                <a:ext uri="{FF2B5EF4-FFF2-40B4-BE49-F238E27FC236}">
                  <a16:creationId xmlns:a16="http://schemas.microsoft.com/office/drawing/2014/main" id="{A07E9AC9-EC90-B5FC-38B5-6CF64AD4476C}"/>
                </a:ext>
              </a:extLst>
            </p:cNvPr>
            <p:cNvSpPr/>
            <p:nvPr/>
          </p:nvSpPr>
          <p:spPr>
            <a:xfrm>
              <a:off x="5467350" y="49276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6" name="Rectangle: Rounded Corners 25">
              <a:extLst>
                <a:ext uri="{FF2B5EF4-FFF2-40B4-BE49-F238E27FC236}">
                  <a16:creationId xmlns:a16="http://schemas.microsoft.com/office/drawing/2014/main" id="{0C2D5903-E6DA-B3D0-D44C-033981D8CB4E}"/>
                </a:ext>
              </a:extLst>
            </p:cNvPr>
            <p:cNvSpPr/>
            <p:nvPr/>
          </p:nvSpPr>
          <p:spPr>
            <a:xfrm>
              <a:off x="6362700" y="49276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1" name="TextBox 30">
              <a:extLst>
                <a:ext uri="{FF2B5EF4-FFF2-40B4-BE49-F238E27FC236}">
                  <a16:creationId xmlns:a16="http://schemas.microsoft.com/office/drawing/2014/main" id="{2E6E907B-0B5F-7977-5F22-C510A7ED292E}"/>
                </a:ext>
              </a:extLst>
            </p:cNvPr>
            <p:cNvSpPr txBox="1"/>
            <p:nvPr/>
          </p:nvSpPr>
          <p:spPr>
            <a:xfrm>
              <a:off x="5537200" y="3428592"/>
              <a:ext cx="812800" cy="3693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 Listening</a:t>
              </a:r>
            </a:p>
          </p:txBody>
        </p:sp>
        <p:sp>
          <p:nvSpPr>
            <p:cNvPr id="32" name="TextBox 31">
              <a:extLst>
                <a:ext uri="{FF2B5EF4-FFF2-40B4-BE49-F238E27FC236}">
                  <a16:creationId xmlns:a16="http://schemas.microsoft.com/office/drawing/2014/main" id="{2CDABCD9-D870-4091-22ED-ED4A3E2E71E2}"/>
                </a:ext>
              </a:extLst>
            </p:cNvPr>
            <p:cNvSpPr txBox="1"/>
            <p:nvPr/>
          </p:nvSpPr>
          <p:spPr>
            <a:xfrm>
              <a:off x="4523843" y="3428592"/>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33" name="TextBox 32">
              <a:extLst>
                <a:ext uri="{FF2B5EF4-FFF2-40B4-BE49-F238E27FC236}">
                  <a16:creationId xmlns:a16="http://schemas.microsoft.com/office/drawing/2014/main" id="{FCD4396F-BE28-9C60-E31F-9A2CA1F8317A}"/>
                </a:ext>
              </a:extLst>
            </p:cNvPr>
            <p:cNvSpPr txBox="1"/>
            <p:nvPr/>
          </p:nvSpPr>
          <p:spPr>
            <a:xfrm>
              <a:off x="6313487" y="3454400"/>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34" name="TextBox 33">
              <a:extLst>
                <a:ext uri="{FF2B5EF4-FFF2-40B4-BE49-F238E27FC236}">
                  <a16:creationId xmlns:a16="http://schemas.microsoft.com/office/drawing/2014/main" id="{C8AC9B74-ADBF-0E9B-1C40-6812A98F7262}"/>
                </a:ext>
              </a:extLst>
            </p:cNvPr>
            <p:cNvSpPr txBox="1"/>
            <p:nvPr/>
          </p:nvSpPr>
          <p:spPr>
            <a:xfrm>
              <a:off x="4516437" y="4539333"/>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35" name="TextBox 34">
              <a:extLst>
                <a:ext uri="{FF2B5EF4-FFF2-40B4-BE49-F238E27FC236}">
                  <a16:creationId xmlns:a16="http://schemas.microsoft.com/office/drawing/2014/main" id="{A829CAA2-5C04-5BB2-4AA4-B00BCA5C4AA8}"/>
                </a:ext>
              </a:extLst>
            </p:cNvPr>
            <p:cNvSpPr txBox="1"/>
            <p:nvPr/>
          </p:nvSpPr>
          <p:spPr>
            <a:xfrm>
              <a:off x="5405437" y="4577035"/>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36" name="TextBox 35">
              <a:extLst>
                <a:ext uri="{FF2B5EF4-FFF2-40B4-BE49-F238E27FC236}">
                  <a16:creationId xmlns:a16="http://schemas.microsoft.com/office/drawing/2014/main" id="{2418A41D-3E4C-2217-27D6-6CCDFBC66233}"/>
                </a:ext>
              </a:extLst>
            </p:cNvPr>
            <p:cNvSpPr txBox="1"/>
            <p:nvPr/>
          </p:nvSpPr>
          <p:spPr>
            <a:xfrm>
              <a:off x="6288087" y="4569768"/>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pic>
          <p:nvPicPr>
            <p:cNvPr id="40" name="Graphic 39" descr="Internet with solid fill">
              <a:extLst>
                <a:ext uri="{FF2B5EF4-FFF2-40B4-BE49-F238E27FC236}">
                  <a16:creationId xmlns:a16="http://schemas.microsoft.com/office/drawing/2014/main" id="{A4E5DDC5-2E9A-9EE0-8235-68A6113623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40850" y="2666573"/>
              <a:ext cx="712200" cy="712200"/>
            </a:xfrm>
            <a:prstGeom prst="rect">
              <a:avLst/>
            </a:prstGeom>
          </p:spPr>
        </p:pic>
        <p:pic>
          <p:nvPicPr>
            <p:cNvPr id="42" name="Graphic 41" descr="Cycle with people with solid fill">
              <a:extLst>
                <a:ext uri="{FF2B5EF4-FFF2-40B4-BE49-F238E27FC236}">
                  <a16:creationId xmlns:a16="http://schemas.microsoft.com/office/drawing/2014/main" id="{6C85A5A5-6B2B-A3CC-C91C-81A8DBB259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00790" y="2574008"/>
              <a:ext cx="898525" cy="898525"/>
            </a:xfrm>
            <a:prstGeom prst="rect">
              <a:avLst/>
            </a:prstGeom>
          </p:spPr>
        </p:pic>
        <p:pic>
          <p:nvPicPr>
            <p:cNvPr id="44" name="Graphic 43" descr="Shield with solid fill">
              <a:extLst>
                <a:ext uri="{FF2B5EF4-FFF2-40B4-BE49-F238E27FC236}">
                  <a16:creationId xmlns:a16="http://schemas.microsoft.com/office/drawing/2014/main" id="{ACF625E3-6423-4A69-9B44-0D4949A2B83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67250" y="3860800"/>
              <a:ext cx="647700" cy="647700"/>
            </a:xfrm>
            <a:prstGeom prst="rect">
              <a:avLst/>
            </a:prstGeom>
          </p:spPr>
        </p:pic>
        <p:pic>
          <p:nvPicPr>
            <p:cNvPr id="46" name="Graphic 45" descr="Head with gears with solid fill">
              <a:extLst>
                <a:ext uri="{FF2B5EF4-FFF2-40B4-BE49-F238E27FC236}">
                  <a16:creationId xmlns:a16="http://schemas.microsoft.com/office/drawing/2014/main" id="{B2CD71F8-9E3F-3B95-4976-8FB6844350B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537200" y="3809284"/>
              <a:ext cx="762000" cy="762000"/>
            </a:xfrm>
            <a:prstGeom prst="rect">
              <a:avLst/>
            </a:prstGeom>
          </p:spPr>
        </p:pic>
        <p:pic>
          <p:nvPicPr>
            <p:cNvPr id="52" name="Graphic 51" descr="Receiver with solid fill">
              <a:extLst>
                <a:ext uri="{FF2B5EF4-FFF2-40B4-BE49-F238E27FC236}">
                  <a16:creationId xmlns:a16="http://schemas.microsoft.com/office/drawing/2014/main" id="{EAA36647-B297-F1B5-9356-22645C89B26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464300" y="3850332"/>
              <a:ext cx="698500" cy="698500"/>
            </a:xfrm>
            <a:prstGeom prst="rect">
              <a:avLst/>
            </a:prstGeom>
          </p:spPr>
        </p:pic>
        <p:pic>
          <p:nvPicPr>
            <p:cNvPr id="54" name="Graphic 53" descr="Chat with solid fill">
              <a:extLst>
                <a:ext uri="{FF2B5EF4-FFF2-40B4-BE49-F238E27FC236}">
                  <a16:creationId xmlns:a16="http://schemas.microsoft.com/office/drawing/2014/main" id="{1E36AA7A-8512-47CC-9F3D-37D3E9CC1BF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584700" y="4953286"/>
              <a:ext cx="812800" cy="812800"/>
            </a:xfrm>
            <a:prstGeom prst="rect">
              <a:avLst/>
            </a:prstGeom>
          </p:spPr>
        </p:pic>
        <p:pic>
          <p:nvPicPr>
            <p:cNvPr id="56" name="Graphic 55" descr="Envelope with solid fill">
              <a:extLst>
                <a:ext uri="{FF2B5EF4-FFF2-40B4-BE49-F238E27FC236}">
                  <a16:creationId xmlns:a16="http://schemas.microsoft.com/office/drawing/2014/main" id="{CBFF5DAF-3C05-1348-C585-B53246F6C4E2}"/>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491231" y="4939490"/>
              <a:ext cx="788919" cy="788919"/>
            </a:xfrm>
            <a:prstGeom prst="rect">
              <a:avLst/>
            </a:prstGeom>
          </p:spPr>
        </p:pic>
        <p:pic>
          <p:nvPicPr>
            <p:cNvPr id="58" name="Graphic 57" descr="Camera with solid fill">
              <a:extLst>
                <a:ext uri="{FF2B5EF4-FFF2-40B4-BE49-F238E27FC236}">
                  <a16:creationId xmlns:a16="http://schemas.microsoft.com/office/drawing/2014/main" id="{7A3AEA98-94B6-D9C7-AFA7-359CEE58AEC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350000" y="4894475"/>
              <a:ext cx="839117" cy="839117"/>
            </a:xfrm>
            <a:prstGeom prst="rect">
              <a:avLst/>
            </a:prstGeom>
          </p:spPr>
        </p:pic>
        <p:sp>
          <p:nvSpPr>
            <p:cNvPr id="59" name="TextBox 58">
              <a:extLst>
                <a:ext uri="{FF2B5EF4-FFF2-40B4-BE49-F238E27FC236}">
                  <a16:creationId xmlns:a16="http://schemas.microsoft.com/office/drawing/2014/main" id="{BE5D5116-805B-6532-8C5D-6781967B481D}"/>
                </a:ext>
              </a:extLst>
            </p:cNvPr>
            <p:cNvSpPr txBox="1"/>
            <p:nvPr/>
          </p:nvSpPr>
          <p:spPr>
            <a:xfrm>
              <a:off x="4578460" y="1192034"/>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61" name="Straight Connector 60">
              <a:extLst>
                <a:ext uri="{FF2B5EF4-FFF2-40B4-BE49-F238E27FC236}">
                  <a16:creationId xmlns:a16="http://schemas.microsoft.com/office/drawing/2014/main" id="{4BDFDA3A-92C7-ABA9-CD33-5DEA553B924C}"/>
                </a:ext>
              </a:extLst>
            </p:cNvPr>
            <p:cNvCxnSpPr>
              <a:cxnSpLocks/>
            </p:cNvCxnSpPr>
            <p:nvPr/>
          </p:nvCxnSpPr>
          <p:spPr>
            <a:xfrm>
              <a:off x="5753100" y="1192034"/>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63" name="TextBox 62">
              <a:extLst>
                <a:ext uri="{FF2B5EF4-FFF2-40B4-BE49-F238E27FC236}">
                  <a16:creationId xmlns:a16="http://schemas.microsoft.com/office/drawing/2014/main" id="{A090B63C-1456-2B03-D484-9A8D90747496}"/>
                </a:ext>
              </a:extLst>
            </p:cNvPr>
            <p:cNvSpPr txBox="1"/>
            <p:nvPr/>
          </p:nvSpPr>
          <p:spPr>
            <a:xfrm>
              <a:off x="5918201" y="1726709"/>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65" name="Graphic 64" descr="Sun with solid fill">
              <a:extLst>
                <a:ext uri="{FF2B5EF4-FFF2-40B4-BE49-F238E27FC236}">
                  <a16:creationId xmlns:a16="http://schemas.microsoft.com/office/drawing/2014/main" id="{C50BAE54-F492-551D-BE79-EDE9AF3890FE}"/>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004154" y="1098946"/>
              <a:ext cx="717092" cy="717092"/>
            </a:xfrm>
            <a:prstGeom prst="rect">
              <a:avLst/>
            </a:prstGeom>
          </p:spPr>
        </p:pic>
      </p:grpSp>
      <p:grpSp>
        <p:nvGrpSpPr>
          <p:cNvPr id="67" name="Group 66">
            <a:extLst>
              <a:ext uri="{FF2B5EF4-FFF2-40B4-BE49-F238E27FC236}">
                <a16:creationId xmlns:a16="http://schemas.microsoft.com/office/drawing/2014/main" id="{3D058472-36D6-950C-C0AB-295B4B197539}"/>
              </a:ext>
            </a:extLst>
          </p:cNvPr>
          <p:cNvGrpSpPr/>
          <p:nvPr/>
        </p:nvGrpSpPr>
        <p:grpSpPr>
          <a:xfrm>
            <a:off x="-4238017" y="-8515937"/>
            <a:ext cx="3187697" cy="3187697"/>
            <a:chOff x="5480050" y="2641600"/>
            <a:chExt cx="812800" cy="812800"/>
          </a:xfrm>
        </p:grpSpPr>
        <p:sp>
          <p:nvSpPr>
            <p:cNvPr id="9" name="Rectangle: Rounded Corners 8">
              <a:extLst>
                <a:ext uri="{FF2B5EF4-FFF2-40B4-BE49-F238E27FC236}">
                  <a16:creationId xmlns:a16="http://schemas.microsoft.com/office/drawing/2014/main" id="{EDDBE478-3669-12AF-1C05-0B61C925C06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8" name="Graphic 37" descr="Headphones with solid fill">
              <a:extLst>
                <a:ext uri="{FF2B5EF4-FFF2-40B4-BE49-F238E27FC236}">
                  <a16:creationId xmlns:a16="http://schemas.microsoft.com/office/drawing/2014/main" id="{49696835-9B15-8520-A97F-2F1E98B45579}"/>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588035" y="2736395"/>
              <a:ext cx="571427" cy="571427"/>
            </a:xfrm>
            <a:prstGeom prst="rect">
              <a:avLst/>
            </a:prstGeom>
          </p:spPr>
        </p:pic>
      </p:grpSp>
      <p:sp>
        <p:nvSpPr>
          <p:cNvPr id="14" name="TextBox 13">
            <a:extLst>
              <a:ext uri="{FF2B5EF4-FFF2-40B4-BE49-F238E27FC236}">
                <a16:creationId xmlns:a16="http://schemas.microsoft.com/office/drawing/2014/main" id="{B570FD37-8CF1-2C30-DD69-0CB7071DD8DA}"/>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3810111A-9143-608A-8F5E-0CE5A1E60C08}"/>
              </a:ext>
            </a:extLst>
          </p:cNvPr>
          <p:cNvSpPr/>
          <p:nvPr/>
        </p:nvSpPr>
        <p:spPr>
          <a:xfrm>
            <a:off x="0" y="-76200"/>
            <a:ext cx="12192000"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6" name="TextBox 15">
            <a:extLst>
              <a:ext uri="{FF2B5EF4-FFF2-40B4-BE49-F238E27FC236}">
                <a16:creationId xmlns:a16="http://schemas.microsoft.com/office/drawing/2014/main" id="{E53B2420-8BA0-E1D8-D274-3B0055BB8FD3}"/>
              </a:ext>
            </a:extLst>
          </p:cNvPr>
          <p:cNvSpPr txBox="1"/>
          <p:nvPr/>
        </p:nvSpPr>
        <p:spPr>
          <a:xfrm>
            <a:off x="139700" y="232283"/>
            <a:ext cx="11912600" cy="707886"/>
          </a:xfrm>
          <a:prstGeom prst="rect">
            <a:avLst/>
          </a:prstGeom>
          <a:noFill/>
        </p:spPr>
        <p:txBody>
          <a:bodyPr wrap="square" rtlCol="0">
            <a:spAutoFit/>
          </a:bodyPr>
          <a:lstStyle/>
          <a:p>
            <a:r>
              <a:rPr lang="en-IE" sz="4000">
                <a:solidFill>
                  <a:srgbClr val="7F50C8"/>
                </a:solidFill>
                <a:latin typeface="Poppins ExtraBold" panose="00000900000000000000" pitchFamily="2" charset="0"/>
                <a:cs typeface="Poppins ExtraBold" panose="00000900000000000000" pitchFamily="2" charset="0"/>
              </a:rPr>
              <a:t>Childline</a:t>
            </a:r>
          </a:p>
        </p:txBody>
      </p:sp>
      <p:sp>
        <p:nvSpPr>
          <p:cNvPr id="18" name="TextBox 17">
            <a:extLst>
              <a:ext uri="{FF2B5EF4-FFF2-40B4-BE49-F238E27FC236}">
                <a16:creationId xmlns:a16="http://schemas.microsoft.com/office/drawing/2014/main" id="{F8816547-53A2-4423-02D1-EEF35B51ED68}"/>
              </a:ext>
            </a:extLst>
          </p:cNvPr>
          <p:cNvSpPr txBox="1"/>
          <p:nvPr/>
        </p:nvSpPr>
        <p:spPr>
          <a:xfrm>
            <a:off x="5003182" y="8100377"/>
            <a:ext cx="6471489" cy="4708981"/>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Childline is a listening service for children and young people up to the age of 18 years.</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completely confidential service, no phone numbers or details are kept. It is up to you what details/information you want to share.</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non judgemental service where we wont tell you what to do, instead we will explore options it with you.</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available via phone 24hrs a day by calling 1800 66 66 66 and is completely free of charge. </a:t>
            </a:r>
          </a:p>
          <a:p>
            <a:r>
              <a:rPr lang="en-GB" sz="2000">
                <a:solidFill>
                  <a:schemeClr val="bg1"/>
                </a:solidFill>
                <a:latin typeface="Poppins" panose="00000500000000000000" pitchFamily="2" charset="0"/>
                <a:cs typeface="Poppins" panose="00000500000000000000" pitchFamily="2" charset="0"/>
              </a:rPr>
              <a:t>You also have the option of using our live web chat on www.childline.ie</a:t>
            </a:r>
          </a:p>
        </p:txBody>
      </p:sp>
      <p:sp>
        <p:nvSpPr>
          <p:cNvPr id="12" name="TextBox 11">
            <a:extLst>
              <a:ext uri="{FF2B5EF4-FFF2-40B4-BE49-F238E27FC236}">
                <a16:creationId xmlns:a16="http://schemas.microsoft.com/office/drawing/2014/main" id="{1A4F9649-CA2C-1822-8416-B4305ABDDD63}"/>
              </a:ext>
            </a:extLst>
          </p:cNvPr>
          <p:cNvSpPr txBox="1"/>
          <p:nvPr/>
        </p:nvSpPr>
        <p:spPr>
          <a:xfrm>
            <a:off x="267128" y="1535199"/>
            <a:ext cx="6678202" cy="584775"/>
          </a:xfrm>
          <a:prstGeom prst="rect">
            <a:avLst/>
          </a:prstGeom>
          <a:noFill/>
        </p:spPr>
        <p:txBody>
          <a:bodyPr wrap="square" lIns="91440" tIns="45720" rIns="91440" bIns="45720" rtlCol="0" anchor="t">
            <a:spAutoFit/>
          </a:bodyPr>
          <a:lstStyle/>
          <a:p>
            <a:r>
              <a:rPr lang="en-IE" sz="3200" dirty="0">
                <a:solidFill>
                  <a:srgbClr val="FFA0D2"/>
                </a:solidFill>
                <a:latin typeface="Poppins"/>
                <a:cs typeface="Poppins"/>
              </a:rPr>
              <a:t>Lap and Chat</a:t>
            </a:r>
          </a:p>
        </p:txBody>
      </p:sp>
      <p:sp>
        <p:nvSpPr>
          <p:cNvPr id="13" name="TextBox 12">
            <a:extLst>
              <a:ext uri="{FF2B5EF4-FFF2-40B4-BE49-F238E27FC236}">
                <a16:creationId xmlns:a16="http://schemas.microsoft.com/office/drawing/2014/main" id="{EF6C3E27-DFEC-DBF4-4229-6EC04325A076}"/>
              </a:ext>
            </a:extLst>
          </p:cNvPr>
          <p:cNvSpPr txBox="1"/>
          <p:nvPr/>
        </p:nvSpPr>
        <p:spPr>
          <a:xfrm>
            <a:off x="267128" y="2137881"/>
            <a:ext cx="8138131" cy="4203715"/>
          </a:xfrm>
          <a:prstGeom prst="rect">
            <a:avLst/>
          </a:prstGeom>
          <a:noFill/>
        </p:spPr>
        <p:txBody>
          <a:bodyPr wrap="square" rtlCol="0">
            <a:spAutoFit/>
          </a:bodyPr>
          <a:lstStyle/>
          <a:p>
            <a:pPr>
              <a:lnSpc>
                <a:spcPct val="150000"/>
              </a:lnSpc>
            </a:pPr>
            <a:r>
              <a:rPr lang="en-GB" sz="2000">
                <a:solidFill>
                  <a:srgbClr val="B4DDFF"/>
                </a:solidFill>
                <a:latin typeface="Poppins" panose="00000500000000000000" pitchFamily="2" charset="0"/>
                <a:cs typeface="Poppins" panose="00000500000000000000" pitchFamily="2" charset="0"/>
              </a:rPr>
              <a:t>What is a Lap and Chat?</a:t>
            </a:r>
          </a:p>
          <a:p>
            <a:pPr marL="342900" indent="-342900">
              <a:lnSpc>
                <a:spcPct val="150000"/>
              </a:lnSpc>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Pair up with a friend in your class and take a few laps around your yard, school or in your local area. </a:t>
            </a:r>
          </a:p>
          <a:p>
            <a:pPr marL="342900" indent="-342900">
              <a:lnSpc>
                <a:spcPct val="150000"/>
              </a:lnSpc>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Chat about what is on your mind and what may be worrying you. </a:t>
            </a:r>
          </a:p>
          <a:p>
            <a:pPr marL="342900" indent="-342900">
              <a:lnSpc>
                <a:spcPct val="150000"/>
              </a:lnSpc>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Don’t forget to listen to your friends worries during your lap.</a:t>
            </a:r>
          </a:p>
          <a:p>
            <a:pPr marL="342900" indent="-342900">
              <a:lnSpc>
                <a:spcPct val="150000"/>
              </a:lnSpc>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Reflect about your lap and chat in the activity book!</a:t>
            </a:r>
          </a:p>
          <a:p>
            <a:pPr marL="342900" indent="-342900">
              <a:lnSpc>
                <a:spcPct val="150000"/>
              </a:lnSpc>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Give back to Childline by donating on your schools fundraising page. </a:t>
            </a:r>
          </a:p>
        </p:txBody>
      </p:sp>
      <p:pic>
        <p:nvPicPr>
          <p:cNvPr id="17" name="Picture 16" descr="A picture containing text&#10;&#10;Description automatically generated">
            <a:extLst>
              <a:ext uri="{FF2B5EF4-FFF2-40B4-BE49-F238E27FC236}">
                <a16:creationId xmlns:a16="http://schemas.microsoft.com/office/drawing/2014/main" id="{E4D57DD4-9E0D-0940-1DB0-B8EBD1F9028D}"/>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rot="814626">
            <a:off x="7880261" y="897962"/>
            <a:ext cx="7188818" cy="7188818"/>
          </a:xfrm>
          <a:prstGeom prst="rect">
            <a:avLst/>
          </a:prstGeom>
        </p:spPr>
      </p:pic>
      <p:pic>
        <p:nvPicPr>
          <p:cNvPr id="19" name="Picture 18">
            <a:extLst>
              <a:ext uri="{FF2B5EF4-FFF2-40B4-BE49-F238E27FC236}">
                <a16:creationId xmlns:a16="http://schemas.microsoft.com/office/drawing/2014/main" id="{C55B3791-BA0C-2F9D-3964-035934B87AEF}"/>
              </a:ext>
            </a:extLst>
          </p:cNvPr>
          <p:cNvPicPr>
            <a:picLocks noChangeAspect="1"/>
          </p:cNvPicPr>
          <p:nvPr/>
        </p:nvPicPr>
        <p:blipFill>
          <a:blip r:embed="rId23"/>
          <a:stretch>
            <a:fillRect/>
          </a:stretch>
        </p:blipFill>
        <p:spPr>
          <a:xfrm>
            <a:off x="9103376" y="75799"/>
            <a:ext cx="2318806" cy="1076312"/>
          </a:xfrm>
          <a:prstGeom prst="rect">
            <a:avLst/>
          </a:prstGeom>
        </p:spPr>
      </p:pic>
    </p:spTree>
    <p:extLst>
      <p:ext uri="{BB962C8B-B14F-4D97-AF65-F5344CB8AC3E}">
        <p14:creationId xmlns:p14="http://schemas.microsoft.com/office/powerpoint/2010/main" val="11736960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48D1AFE-A8F1-E691-11A2-4DB6C862749A}"/>
              </a:ext>
            </a:extLst>
          </p:cNvPr>
          <p:cNvPicPr>
            <a:picLocks noChangeAspect="1"/>
          </p:cNvPicPr>
          <p:nvPr/>
        </p:nvPicPr>
        <p:blipFill>
          <a:blip r:embed="rId2"/>
          <a:stretch>
            <a:fillRect/>
          </a:stretch>
        </p:blipFill>
        <p:spPr>
          <a:xfrm>
            <a:off x="0" y="-37759"/>
            <a:ext cx="12192000" cy="1328928"/>
          </a:xfrm>
          <a:prstGeom prst="rect">
            <a:avLst/>
          </a:prstGeom>
        </p:spPr>
      </p:pic>
      <p:sp>
        <p:nvSpPr>
          <p:cNvPr id="26" name="TextBox 25">
            <a:extLst>
              <a:ext uri="{FF2B5EF4-FFF2-40B4-BE49-F238E27FC236}">
                <a16:creationId xmlns:a16="http://schemas.microsoft.com/office/drawing/2014/main" id="{AF3B024A-4B91-A32E-964B-319474C605E9}"/>
              </a:ext>
            </a:extLst>
          </p:cNvPr>
          <p:cNvSpPr txBox="1"/>
          <p:nvPr/>
        </p:nvSpPr>
        <p:spPr>
          <a:xfrm>
            <a:off x="15923530" y="3511039"/>
            <a:ext cx="5130800" cy="1631216"/>
          </a:xfrm>
          <a:prstGeom prst="rect">
            <a:avLst/>
          </a:prstGeom>
          <a:noFill/>
        </p:spPr>
        <p:txBody>
          <a:bodyPr wrap="square" rtlCol="0">
            <a:spAutoFit/>
          </a:bodyPr>
          <a:lstStyle/>
          <a:p>
            <a:r>
              <a:rPr lang="en-IE" sz="10000">
                <a:solidFill>
                  <a:srgbClr val="7F50C8"/>
                </a:solidFill>
                <a:latin typeface="Poppins ExtraBold" panose="00000900000000000000" pitchFamily="2" charset="0"/>
                <a:cs typeface="Poppins ExtraBold" panose="00000900000000000000" pitchFamily="2" charset="0"/>
              </a:rPr>
              <a:t>IT</a:t>
            </a:r>
          </a:p>
        </p:txBody>
      </p:sp>
      <p:sp>
        <p:nvSpPr>
          <p:cNvPr id="27" name="TextBox 26">
            <a:extLst>
              <a:ext uri="{FF2B5EF4-FFF2-40B4-BE49-F238E27FC236}">
                <a16:creationId xmlns:a16="http://schemas.microsoft.com/office/drawing/2014/main" id="{E50D8611-6E51-74B1-7303-5774257D4A15}"/>
              </a:ext>
            </a:extLst>
          </p:cNvPr>
          <p:cNvSpPr txBox="1"/>
          <p:nvPr/>
        </p:nvSpPr>
        <p:spPr>
          <a:xfrm>
            <a:off x="845658" y="7872268"/>
            <a:ext cx="7335520" cy="1631216"/>
          </a:xfrm>
          <a:prstGeom prst="rect">
            <a:avLst/>
          </a:prstGeom>
          <a:noFill/>
        </p:spPr>
        <p:txBody>
          <a:bodyPr wrap="square" rtlCol="0">
            <a:spAutoFit/>
          </a:bodyPr>
          <a:lstStyle/>
          <a:p>
            <a:r>
              <a:rPr lang="en-IE" sz="10000">
                <a:solidFill>
                  <a:srgbClr val="7F50C8"/>
                </a:solidFill>
                <a:latin typeface="Poppins ExtraBold" panose="00000900000000000000" pitchFamily="2" charset="0"/>
                <a:cs typeface="Poppins ExtraBold" panose="00000900000000000000" pitchFamily="2" charset="0"/>
              </a:rPr>
              <a:t>TOGETHER</a:t>
            </a:r>
          </a:p>
        </p:txBody>
      </p:sp>
      <p:pic>
        <p:nvPicPr>
          <p:cNvPr id="29" name="Picture 28" descr="A picture containing text, vector graphics&#10;&#10;Description automatically generated">
            <a:extLst>
              <a:ext uri="{FF2B5EF4-FFF2-40B4-BE49-F238E27FC236}">
                <a16:creationId xmlns:a16="http://schemas.microsoft.com/office/drawing/2014/main" id="{319CA301-C12E-8C75-FC58-F64719C05E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405798" flipV="1">
            <a:off x="18966191" y="1575535"/>
            <a:ext cx="1423160" cy="1423160"/>
          </a:xfrm>
          <a:prstGeom prst="rect">
            <a:avLst/>
          </a:prstGeom>
        </p:spPr>
      </p:pic>
      <p:sp>
        <p:nvSpPr>
          <p:cNvPr id="2" name="TextBox 1">
            <a:extLst>
              <a:ext uri="{FF2B5EF4-FFF2-40B4-BE49-F238E27FC236}">
                <a16:creationId xmlns:a16="http://schemas.microsoft.com/office/drawing/2014/main" id="{5019DE50-1F1C-599C-FAF1-3AAFF69E0AA5}"/>
              </a:ext>
            </a:extLst>
          </p:cNvPr>
          <p:cNvSpPr txBox="1"/>
          <p:nvPr/>
        </p:nvSpPr>
        <p:spPr>
          <a:xfrm>
            <a:off x="845658" y="-8317781"/>
            <a:ext cx="12471400" cy="4524315"/>
          </a:xfrm>
          <a:prstGeom prst="rect">
            <a:avLst/>
          </a:prstGeom>
          <a:noFill/>
        </p:spPr>
        <p:txBody>
          <a:bodyPr wrap="square" rtlCol="0">
            <a:spAutoFit/>
          </a:bodyPr>
          <a:lstStyle/>
          <a:p>
            <a:r>
              <a:rPr lang="en-GB" sz="9600">
                <a:solidFill>
                  <a:srgbClr val="7F50C8"/>
                </a:solidFill>
                <a:latin typeface="Poppins" panose="00000500000000000000" pitchFamily="2" charset="0"/>
                <a:cs typeface="Poppins" panose="00000500000000000000" pitchFamily="2" charset="0"/>
              </a:rPr>
              <a:t>What do you think when you hear the word Childline?</a:t>
            </a:r>
          </a:p>
        </p:txBody>
      </p:sp>
      <p:pic>
        <p:nvPicPr>
          <p:cNvPr id="3" name="Picture 2" descr="A picture containing text, transport, wheel, disk brake&#10;&#10;Description automatically generated">
            <a:extLst>
              <a:ext uri="{FF2B5EF4-FFF2-40B4-BE49-F238E27FC236}">
                <a16:creationId xmlns:a16="http://schemas.microsoft.com/office/drawing/2014/main" id="{BBDFA874-000D-B76A-4770-A7A34BE3EE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799751">
            <a:off x="13067746" y="6673642"/>
            <a:ext cx="6302562" cy="6302562"/>
          </a:xfrm>
          <a:prstGeom prst="rect">
            <a:avLst/>
          </a:prstGeom>
        </p:spPr>
      </p:pic>
      <p:pic>
        <p:nvPicPr>
          <p:cNvPr id="7" name="Picture 6" descr="A picture containing text&#10;&#10;Description automatically generated">
            <a:extLst>
              <a:ext uri="{FF2B5EF4-FFF2-40B4-BE49-F238E27FC236}">
                <a16:creationId xmlns:a16="http://schemas.microsoft.com/office/drawing/2014/main" id="{F2EC803E-37C9-BCEB-E0BD-4FD82B191C0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470724">
            <a:off x="4911929" y="7517180"/>
            <a:ext cx="10369315" cy="10369315"/>
          </a:xfrm>
          <a:prstGeom prst="rect">
            <a:avLst/>
          </a:prstGeom>
        </p:spPr>
      </p:pic>
      <p:pic>
        <p:nvPicPr>
          <p:cNvPr id="8" name="Picture 7" descr="A picture containing text&#10;&#10;Description automatically generated">
            <a:extLst>
              <a:ext uri="{FF2B5EF4-FFF2-40B4-BE49-F238E27FC236}">
                <a16:creationId xmlns:a16="http://schemas.microsoft.com/office/drawing/2014/main" id="{E3352FCC-2575-26DF-4B92-CC20896D252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330508">
            <a:off x="-8463095" y="-8978124"/>
            <a:ext cx="10369315" cy="10369315"/>
          </a:xfrm>
          <a:prstGeom prst="rect">
            <a:avLst/>
          </a:prstGeom>
        </p:spPr>
      </p:pic>
      <p:sp>
        <p:nvSpPr>
          <p:cNvPr id="4" name="TextBox 3">
            <a:extLst>
              <a:ext uri="{FF2B5EF4-FFF2-40B4-BE49-F238E27FC236}">
                <a16:creationId xmlns:a16="http://schemas.microsoft.com/office/drawing/2014/main" id="{3AD26E22-F88D-1768-0BA1-CD611CC9B23E}"/>
              </a:ext>
            </a:extLst>
          </p:cNvPr>
          <p:cNvSpPr txBox="1"/>
          <p:nvPr/>
        </p:nvSpPr>
        <p:spPr>
          <a:xfrm>
            <a:off x="240822" y="260012"/>
            <a:ext cx="11912600" cy="707886"/>
          </a:xfrm>
          <a:prstGeom prst="rect">
            <a:avLst/>
          </a:prstGeom>
          <a:noFill/>
        </p:spPr>
        <p:txBody>
          <a:bodyPr wrap="square" rtlCol="0">
            <a:spAutoFit/>
          </a:bodyPr>
          <a:lstStyle/>
          <a:p>
            <a:r>
              <a:rPr lang="en-IE" sz="4000">
                <a:solidFill>
                  <a:srgbClr val="7F50C8"/>
                </a:solidFill>
                <a:latin typeface="Poppins ExtraBold" panose="00000900000000000000" pitchFamily="2" charset="0"/>
                <a:cs typeface="Poppins ExtraBold" panose="00000900000000000000" pitchFamily="2" charset="0"/>
              </a:rPr>
              <a:t>Why We Need Your Help</a:t>
            </a:r>
          </a:p>
        </p:txBody>
      </p:sp>
      <p:sp>
        <p:nvSpPr>
          <p:cNvPr id="10" name="TextBox 9">
            <a:extLst>
              <a:ext uri="{FF2B5EF4-FFF2-40B4-BE49-F238E27FC236}">
                <a16:creationId xmlns:a16="http://schemas.microsoft.com/office/drawing/2014/main" id="{4118537E-B50F-56DC-8F28-F3D73E97BCB3}"/>
              </a:ext>
            </a:extLst>
          </p:cNvPr>
          <p:cNvSpPr txBox="1"/>
          <p:nvPr/>
        </p:nvSpPr>
        <p:spPr>
          <a:xfrm>
            <a:off x="260670" y="1401635"/>
            <a:ext cx="4252748" cy="3447098"/>
          </a:xfrm>
          <a:prstGeom prst="rect">
            <a:avLst/>
          </a:prstGeom>
          <a:noFill/>
        </p:spPr>
        <p:txBody>
          <a:bodyPr wrap="square">
            <a:spAutoFit/>
          </a:bodyPr>
          <a:lstStyle/>
          <a:p>
            <a:pPr algn="l"/>
            <a:r>
              <a:rPr lang="en-GB" sz="1800" b="0" i="0" u="none" strike="noStrike" baseline="0" dirty="0">
                <a:solidFill>
                  <a:srgbClr val="FFFFFF"/>
                </a:solidFill>
                <a:latin typeface="Poppins-Regular"/>
              </a:rPr>
              <a:t>Each year, up to </a:t>
            </a:r>
            <a:r>
              <a:rPr lang="en-GB" sz="1800" b="1" i="0" u="none" strike="noStrike" baseline="0" dirty="0">
                <a:solidFill>
                  <a:srgbClr val="FFA1D3"/>
                </a:solidFill>
                <a:latin typeface="Poppins-Bold"/>
              </a:rPr>
              <a:t>70% </a:t>
            </a:r>
            <a:r>
              <a:rPr lang="en-GB" sz="1800" b="0" i="0" u="none" strike="noStrike" baseline="0" dirty="0">
                <a:solidFill>
                  <a:srgbClr val="FFFFFF"/>
                </a:solidFill>
                <a:latin typeface="Poppins-Regular"/>
              </a:rPr>
              <a:t>of our</a:t>
            </a:r>
          </a:p>
          <a:p>
            <a:pPr algn="l"/>
            <a:r>
              <a:rPr lang="en-GB" sz="1800" b="0" i="0" u="none" strike="noStrike" baseline="0" dirty="0">
                <a:solidFill>
                  <a:srgbClr val="FFFFFF"/>
                </a:solidFill>
                <a:latin typeface="Poppins-Regular"/>
              </a:rPr>
              <a:t>funding needs to be raised from</a:t>
            </a:r>
          </a:p>
          <a:p>
            <a:pPr algn="l"/>
            <a:r>
              <a:rPr lang="en-GB" sz="1800" b="0" i="0" u="none" strike="noStrike" baseline="0" dirty="0">
                <a:solidFill>
                  <a:srgbClr val="FFFFFF"/>
                </a:solidFill>
                <a:latin typeface="Poppins-Regular"/>
              </a:rPr>
              <a:t>donations. We need to continually</a:t>
            </a:r>
          </a:p>
          <a:p>
            <a:pPr algn="l"/>
            <a:r>
              <a:rPr lang="en-GB" sz="1800" b="0" i="0" u="none" strike="noStrike" baseline="0" dirty="0">
                <a:solidFill>
                  <a:srgbClr val="FFFFFF"/>
                </a:solidFill>
                <a:latin typeface="Poppins-Regular"/>
              </a:rPr>
              <a:t>fundraise to provide our suite of</a:t>
            </a:r>
          </a:p>
          <a:p>
            <a:pPr algn="l"/>
            <a:r>
              <a:rPr lang="en-IE" sz="1800" b="0" i="0" u="none" strike="noStrike" baseline="0" dirty="0">
                <a:solidFill>
                  <a:srgbClr val="FFFFFF"/>
                </a:solidFill>
                <a:latin typeface="Poppins-Regular"/>
              </a:rPr>
              <a:t>services and supports.</a:t>
            </a:r>
          </a:p>
          <a:p>
            <a:pPr algn="l"/>
            <a:endParaRPr lang="en-IE" dirty="0">
              <a:solidFill>
                <a:srgbClr val="FFFFFF"/>
              </a:solidFill>
              <a:latin typeface="Poppins-Regular"/>
            </a:endParaRPr>
          </a:p>
          <a:p>
            <a:pPr algn="l"/>
            <a:r>
              <a:rPr lang="en-IE" sz="1800" b="0" i="0" u="none" strike="noStrike" baseline="0" dirty="0">
                <a:solidFill>
                  <a:srgbClr val="FFFFFF"/>
                </a:solidFill>
                <a:latin typeface="Poppins-Regular"/>
              </a:rPr>
              <a:t>Please make sure to ask your parents and teachers to make a small donation to your fundraising page or your school might want to collect cash.</a:t>
            </a:r>
          </a:p>
          <a:p>
            <a:pPr algn="l"/>
            <a:endParaRPr lang="en-IE" sz="2000" b="0" i="0" u="none" strike="noStrike" baseline="0" dirty="0">
              <a:solidFill>
                <a:srgbClr val="FFFFFF"/>
              </a:solidFill>
              <a:latin typeface="Poppins-Regular"/>
            </a:endParaRPr>
          </a:p>
        </p:txBody>
      </p:sp>
      <p:sp>
        <p:nvSpPr>
          <p:cNvPr id="12" name="TextBox 11">
            <a:extLst>
              <a:ext uri="{FF2B5EF4-FFF2-40B4-BE49-F238E27FC236}">
                <a16:creationId xmlns:a16="http://schemas.microsoft.com/office/drawing/2014/main" id="{731488D1-E015-2517-A87C-F47E32A18C53}"/>
              </a:ext>
            </a:extLst>
          </p:cNvPr>
          <p:cNvSpPr txBox="1"/>
          <p:nvPr/>
        </p:nvSpPr>
        <p:spPr>
          <a:xfrm>
            <a:off x="4722518" y="1412639"/>
            <a:ext cx="3341558" cy="2292935"/>
          </a:xfrm>
          <a:prstGeom prst="rect">
            <a:avLst/>
          </a:prstGeom>
          <a:noFill/>
        </p:spPr>
        <p:txBody>
          <a:bodyPr wrap="square">
            <a:spAutoFit/>
          </a:bodyPr>
          <a:lstStyle/>
          <a:p>
            <a:pPr algn="l"/>
            <a:r>
              <a:rPr lang="en-IE" sz="7200" b="1" i="0" u="none" strike="noStrike" baseline="0" dirty="0">
                <a:solidFill>
                  <a:srgbClr val="FFA1D3"/>
                </a:solidFill>
                <a:latin typeface="Poppins" panose="00000500000000000000" pitchFamily="2" charset="0"/>
                <a:cs typeface="Poppins" panose="00000500000000000000" pitchFamily="2" charset="0"/>
              </a:rPr>
              <a:t>€47</a:t>
            </a:r>
          </a:p>
          <a:p>
            <a:pPr algn="l"/>
            <a:endParaRPr lang="en-IE" sz="2000" b="0" i="0" u="none" strike="noStrike" baseline="0" dirty="0">
              <a:solidFill>
                <a:srgbClr val="FFFFFF"/>
              </a:solidFill>
              <a:latin typeface="Poppins" panose="00000500000000000000" pitchFamily="2" charset="0"/>
              <a:cs typeface="Poppins" panose="00000500000000000000" pitchFamily="2" charset="0"/>
            </a:endParaRPr>
          </a:p>
          <a:p>
            <a:pPr algn="l"/>
            <a:r>
              <a:rPr lang="en-IE" sz="2000" b="0" i="0" u="none" strike="noStrike" baseline="0" dirty="0">
                <a:solidFill>
                  <a:srgbClr val="FFFFFF"/>
                </a:solidFill>
                <a:latin typeface="Poppins" panose="00000500000000000000" pitchFamily="2" charset="0"/>
                <a:cs typeface="Poppins" panose="00000500000000000000" pitchFamily="2" charset="0"/>
              </a:rPr>
              <a:t>To support each child across all our services </a:t>
            </a:r>
          </a:p>
          <a:p>
            <a:pPr algn="l"/>
            <a:r>
              <a:rPr lang="en-IE" sz="1100" b="0" i="0" u="none" strike="noStrike" baseline="0" dirty="0">
                <a:solidFill>
                  <a:srgbClr val="FFFFFF"/>
                </a:solidFill>
                <a:latin typeface="Poppins" panose="00000500000000000000" pitchFamily="2" charset="0"/>
                <a:cs typeface="Poppins" panose="00000500000000000000" pitchFamily="2" charset="0"/>
              </a:rPr>
              <a:t>(according to 2023 data)</a:t>
            </a:r>
            <a:endParaRPr lang="en-IE" sz="1100" b="1" i="0" u="none" strike="noStrike" baseline="0" dirty="0">
              <a:solidFill>
                <a:srgbClr val="FFC700"/>
              </a:solidFill>
              <a:latin typeface="Poppins" panose="00000500000000000000" pitchFamily="2" charset="0"/>
              <a:cs typeface="Poppins" panose="00000500000000000000" pitchFamily="2" charset="0"/>
            </a:endParaRPr>
          </a:p>
        </p:txBody>
      </p:sp>
      <p:sp>
        <p:nvSpPr>
          <p:cNvPr id="14" name="TextBox 13">
            <a:extLst>
              <a:ext uri="{FF2B5EF4-FFF2-40B4-BE49-F238E27FC236}">
                <a16:creationId xmlns:a16="http://schemas.microsoft.com/office/drawing/2014/main" id="{5E423472-BEDF-1AE3-4E24-70A27EE11027}"/>
              </a:ext>
            </a:extLst>
          </p:cNvPr>
          <p:cNvSpPr txBox="1"/>
          <p:nvPr/>
        </p:nvSpPr>
        <p:spPr>
          <a:xfrm>
            <a:off x="8473259" y="1350387"/>
            <a:ext cx="3579041" cy="3231654"/>
          </a:xfrm>
          <a:prstGeom prst="rect">
            <a:avLst/>
          </a:prstGeom>
          <a:noFill/>
        </p:spPr>
        <p:txBody>
          <a:bodyPr wrap="square">
            <a:spAutoFit/>
          </a:bodyPr>
          <a:lstStyle/>
          <a:p>
            <a:pPr algn="l"/>
            <a:r>
              <a:rPr lang="en-IE" sz="7200" b="1" i="0" u="none" strike="noStrike" baseline="0" dirty="0">
                <a:solidFill>
                  <a:srgbClr val="B5DEFF"/>
                </a:solidFill>
                <a:latin typeface="Poppins" panose="00000500000000000000" pitchFamily="2" charset="0"/>
                <a:cs typeface="Poppins" panose="00000500000000000000" pitchFamily="2" charset="0"/>
              </a:rPr>
              <a:t>100K+</a:t>
            </a:r>
          </a:p>
          <a:p>
            <a:pPr algn="l"/>
            <a:endParaRPr lang="en-IE" sz="2000" b="0" i="0" u="none" strike="noStrike" baseline="0" dirty="0">
              <a:solidFill>
                <a:srgbClr val="FFFFFF"/>
              </a:solidFill>
              <a:latin typeface="Poppins" panose="00000500000000000000" pitchFamily="2" charset="0"/>
              <a:cs typeface="Poppins" panose="00000500000000000000" pitchFamily="2" charset="0"/>
            </a:endParaRPr>
          </a:p>
          <a:p>
            <a:pPr algn="l"/>
            <a:r>
              <a:rPr lang="en-IE" sz="2000" b="0" i="0" u="none" strike="noStrike" baseline="0" dirty="0">
                <a:solidFill>
                  <a:srgbClr val="FFFFFF"/>
                </a:solidFill>
                <a:latin typeface="Poppins" panose="00000500000000000000" pitchFamily="2" charset="0"/>
                <a:cs typeface="Poppins" panose="00000500000000000000" pitchFamily="2" charset="0"/>
              </a:rPr>
              <a:t>contacts answered</a:t>
            </a:r>
          </a:p>
          <a:p>
            <a:pPr algn="l"/>
            <a:r>
              <a:rPr lang="en-IE" sz="2000" dirty="0">
                <a:solidFill>
                  <a:srgbClr val="FFFFFF"/>
                </a:solidFill>
                <a:latin typeface="Poppins" panose="00000500000000000000" pitchFamily="2" charset="0"/>
                <a:cs typeface="Poppins" panose="00000500000000000000" pitchFamily="2" charset="0"/>
              </a:rPr>
              <a:t>a</a:t>
            </a:r>
            <a:r>
              <a:rPr lang="en-IE" sz="2000" b="0" i="0" u="none" strike="noStrike" baseline="0" dirty="0">
                <a:solidFill>
                  <a:srgbClr val="FFFFFF"/>
                </a:solidFill>
                <a:latin typeface="Poppins" panose="00000500000000000000" pitchFamily="2" charset="0"/>
                <a:cs typeface="Poppins" panose="00000500000000000000" pitchFamily="2" charset="0"/>
              </a:rPr>
              <a:t>nnually</a:t>
            </a:r>
          </a:p>
          <a:p>
            <a:pPr algn="l"/>
            <a:endParaRPr lang="en-IE" sz="7200" b="1" i="0" u="none" strike="noStrike" baseline="0" dirty="0">
              <a:solidFill>
                <a:srgbClr val="FFFFFF"/>
              </a:solidFill>
              <a:latin typeface="Poppins" panose="00000500000000000000" pitchFamily="2" charset="0"/>
              <a:cs typeface="Poppins" panose="00000500000000000000" pitchFamily="2" charset="0"/>
            </a:endParaRPr>
          </a:p>
        </p:txBody>
      </p:sp>
      <p:sp>
        <p:nvSpPr>
          <p:cNvPr id="15" name="TextBox 14">
            <a:extLst>
              <a:ext uri="{FF2B5EF4-FFF2-40B4-BE49-F238E27FC236}">
                <a16:creationId xmlns:a16="http://schemas.microsoft.com/office/drawing/2014/main" id="{400B9AF8-4D8A-D89A-2E99-A3D5D2762880}"/>
              </a:ext>
            </a:extLst>
          </p:cNvPr>
          <p:cNvSpPr txBox="1"/>
          <p:nvPr/>
        </p:nvSpPr>
        <p:spPr>
          <a:xfrm>
            <a:off x="4722518" y="5964848"/>
            <a:ext cx="7329782" cy="769441"/>
          </a:xfrm>
          <a:prstGeom prst="rect">
            <a:avLst/>
          </a:prstGeom>
          <a:noFill/>
        </p:spPr>
        <p:txBody>
          <a:bodyPr wrap="square" rtlCol="0">
            <a:spAutoFit/>
          </a:bodyPr>
          <a:lstStyle/>
          <a:p>
            <a:pPr algn="l"/>
            <a:endParaRPr lang="en-GB" sz="1600" i="1" dirty="0">
              <a:solidFill>
                <a:srgbClr val="FFFFFF"/>
              </a:solidFill>
              <a:latin typeface="Poppins" panose="00000500000000000000" pitchFamily="2" charset="0"/>
              <a:cs typeface="Poppins" panose="00000500000000000000" pitchFamily="2" charset="0"/>
            </a:endParaRPr>
          </a:p>
          <a:p>
            <a:pPr algn="l"/>
            <a:r>
              <a:rPr lang="en-GB" sz="1400" b="0" i="1" u="none" strike="noStrike" baseline="0" dirty="0">
                <a:solidFill>
                  <a:srgbClr val="FFFFFF"/>
                </a:solidFill>
                <a:latin typeface="Poppins" panose="00000500000000000000" pitchFamily="2" charset="0"/>
                <a:cs typeface="Poppins" panose="00000500000000000000" pitchFamily="2" charset="0"/>
              </a:rPr>
              <a:t>My World Survey 2 - The National Study of Youth Mental Health Ireland</a:t>
            </a:r>
          </a:p>
          <a:p>
            <a:pPr algn="l"/>
            <a:r>
              <a:rPr lang="en-IE" sz="1400" b="0" i="1" u="none" strike="noStrike" baseline="0" dirty="0">
                <a:solidFill>
                  <a:srgbClr val="FFFFFF"/>
                </a:solidFill>
                <a:latin typeface="Poppins" panose="00000500000000000000" pitchFamily="2" charset="0"/>
                <a:cs typeface="Poppins" panose="00000500000000000000" pitchFamily="2" charset="0"/>
              </a:rPr>
              <a:t>HSE</a:t>
            </a:r>
            <a:endParaRPr lang="en-IE" sz="1600" dirty="0"/>
          </a:p>
        </p:txBody>
      </p:sp>
      <p:pic>
        <p:nvPicPr>
          <p:cNvPr id="18" name="Picture 17" descr="A picture containing text&#10;&#10;Description automatically generated">
            <a:extLst>
              <a:ext uri="{FF2B5EF4-FFF2-40B4-BE49-F238E27FC236}">
                <a16:creationId xmlns:a16="http://schemas.microsoft.com/office/drawing/2014/main" id="{4AA0AAC8-E7F6-27D3-ED9B-60DDF5E90ED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7856" y="4273040"/>
            <a:ext cx="2949943" cy="2949943"/>
          </a:xfrm>
          <a:prstGeom prst="rect">
            <a:avLst/>
          </a:prstGeom>
        </p:spPr>
      </p:pic>
      <p:sp>
        <p:nvSpPr>
          <p:cNvPr id="6" name="TextBox 5">
            <a:extLst>
              <a:ext uri="{FF2B5EF4-FFF2-40B4-BE49-F238E27FC236}">
                <a16:creationId xmlns:a16="http://schemas.microsoft.com/office/drawing/2014/main" id="{807D720B-9989-6DDA-CDEC-3BD65F39D20E}"/>
              </a:ext>
            </a:extLst>
          </p:cNvPr>
          <p:cNvSpPr txBox="1"/>
          <p:nvPr/>
        </p:nvSpPr>
        <p:spPr>
          <a:xfrm>
            <a:off x="4722518" y="4212709"/>
            <a:ext cx="3052439" cy="2062103"/>
          </a:xfrm>
          <a:prstGeom prst="rect">
            <a:avLst/>
          </a:prstGeom>
          <a:noFill/>
        </p:spPr>
        <p:txBody>
          <a:bodyPr wrap="none" rtlCol="0">
            <a:spAutoFit/>
          </a:bodyPr>
          <a:lstStyle/>
          <a:p>
            <a:pPr algn="l"/>
            <a:r>
              <a:rPr lang="en-IE" sz="7200" b="1" i="0" u="none" strike="noStrike" baseline="0" dirty="0">
                <a:solidFill>
                  <a:srgbClr val="FFC700"/>
                </a:solidFill>
                <a:latin typeface="Poppins" panose="00000500000000000000" pitchFamily="2" charset="0"/>
                <a:cs typeface="Poppins" panose="00000500000000000000" pitchFamily="2" charset="0"/>
              </a:rPr>
              <a:t>40% </a:t>
            </a:r>
          </a:p>
          <a:p>
            <a:pPr algn="l"/>
            <a:r>
              <a:rPr lang="en-IE" sz="1800" b="0" i="0" u="none" strike="noStrike" baseline="0" dirty="0">
                <a:solidFill>
                  <a:srgbClr val="FFFFFF"/>
                </a:solidFill>
                <a:latin typeface="Poppins" panose="00000500000000000000" pitchFamily="2" charset="0"/>
                <a:cs typeface="Poppins" panose="00000500000000000000" pitchFamily="2" charset="0"/>
              </a:rPr>
              <a:t>of adolescents </a:t>
            </a:r>
            <a:r>
              <a:rPr lang="en-IE" sz="2000" b="0" i="0" u="none" strike="noStrike" baseline="0" dirty="0">
                <a:solidFill>
                  <a:srgbClr val="FFFFFF"/>
                </a:solidFill>
                <a:latin typeface="Poppins" panose="00000500000000000000" pitchFamily="2" charset="0"/>
                <a:cs typeface="Poppins" panose="00000500000000000000" pitchFamily="2" charset="0"/>
              </a:rPr>
              <a:t>reported</a:t>
            </a:r>
          </a:p>
          <a:p>
            <a:pPr algn="l"/>
            <a:r>
              <a:rPr lang="en-IE" sz="1800" b="0" i="0" u="none" strike="noStrike" baseline="0" dirty="0">
                <a:solidFill>
                  <a:srgbClr val="FFFFFF"/>
                </a:solidFill>
                <a:latin typeface="Poppins" panose="00000500000000000000" pitchFamily="2" charset="0"/>
                <a:cs typeface="Poppins" panose="00000500000000000000" pitchFamily="2" charset="0"/>
              </a:rPr>
              <a:t>levels of anxiety</a:t>
            </a:r>
          </a:p>
          <a:p>
            <a:endParaRPr lang="en-IE" dirty="0"/>
          </a:p>
        </p:txBody>
      </p:sp>
      <p:pic>
        <p:nvPicPr>
          <p:cNvPr id="9" name="Picture 8">
            <a:extLst>
              <a:ext uri="{FF2B5EF4-FFF2-40B4-BE49-F238E27FC236}">
                <a16:creationId xmlns:a16="http://schemas.microsoft.com/office/drawing/2014/main" id="{71387FB8-E589-417C-F562-785A8D9073FC}"/>
              </a:ext>
            </a:extLst>
          </p:cNvPr>
          <p:cNvPicPr>
            <a:picLocks noChangeAspect="1"/>
          </p:cNvPicPr>
          <p:nvPr/>
        </p:nvPicPr>
        <p:blipFill>
          <a:blip r:embed="rId7"/>
          <a:stretch>
            <a:fillRect/>
          </a:stretch>
        </p:blipFill>
        <p:spPr>
          <a:xfrm>
            <a:off x="9103376" y="75799"/>
            <a:ext cx="2318806" cy="1076312"/>
          </a:xfrm>
          <a:prstGeom prst="rect">
            <a:avLst/>
          </a:prstGeom>
        </p:spPr>
      </p:pic>
      <p:sp>
        <p:nvSpPr>
          <p:cNvPr id="11" name="TextBox 10">
            <a:extLst>
              <a:ext uri="{FF2B5EF4-FFF2-40B4-BE49-F238E27FC236}">
                <a16:creationId xmlns:a16="http://schemas.microsoft.com/office/drawing/2014/main" id="{24EAC6A4-3AC7-D8FF-80BE-A3BA3FF5DA82}"/>
              </a:ext>
            </a:extLst>
          </p:cNvPr>
          <p:cNvSpPr txBox="1"/>
          <p:nvPr/>
        </p:nvSpPr>
        <p:spPr>
          <a:xfrm>
            <a:off x="8413097" y="3073936"/>
            <a:ext cx="3579041" cy="3200876"/>
          </a:xfrm>
          <a:prstGeom prst="rect">
            <a:avLst/>
          </a:prstGeom>
          <a:noFill/>
        </p:spPr>
        <p:txBody>
          <a:bodyPr wrap="square">
            <a:spAutoFit/>
          </a:bodyPr>
          <a:lstStyle/>
          <a:p>
            <a:pPr algn="l"/>
            <a:endParaRPr lang="en-IE" sz="7200" b="1" i="0" u="none" strike="noStrike" baseline="0" dirty="0">
              <a:solidFill>
                <a:srgbClr val="FFFFFF"/>
              </a:solidFill>
              <a:latin typeface="Poppins" panose="00000500000000000000" pitchFamily="2" charset="0"/>
              <a:cs typeface="Poppins" panose="00000500000000000000" pitchFamily="2" charset="0"/>
            </a:endParaRPr>
          </a:p>
          <a:p>
            <a:pPr algn="l"/>
            <a:r>
              <a:rPr lang="en-IE" sz="7200" b="1" i="0" u="none" strike="noStrike" baseline="0" dirty="0">
                <a:solidFill>
                  <a:srgbClr val="FFFFFF"/>
                </a:solidFill>
                <a:latin typeface="Poppins" panose="00000500000000000000" pitchFamily="2" charset="0"/>
                <a:cs typeface="Poppins" panose="00000500000000000000" pitchFamily="2" charset="0"/>
              </a:rPr>
              <a:t>49% </a:t>
            </a:r>
          </a:p>
          <a:p>
            <a:pPr algn="l"/>
            <a:r>
              <a:rPr lang="en-IE" b="0" i="0" u="none" strike="noStrike" baseline="0" dirty="0">
                <a:solidFill>
                  <a:srgbClr val="FFFFFF"/>
                </a:solidFill>
                <a:latin typeface="Poppins" panose="00000500000000000000" pitchFamily="2" charset="0"/>
                <a:cs typeface="Poppins" panose="00000500000000000000" pitchFamily="2" charset="0"/>
              </a:rPr>
              <a:t>of adolescents reported</a:t>
            </a:r>
          </a:p>
          <a:p>
            <a:pPr algn="l"/>
            <a:r>
              <a:rPr lang="en-IE" b="0" i="0" u="none" strike="noStrike" baseline="0" dirty="0">
                <a:solidFill>
                  <a:srgbClr val="FFFFFF"/>
                </a:solidFill>
                <a:latin typeface="Poppins" panose="00000500000000000000" pitchFamily="2" charset="0"/>
                <a:cs typeface="Poppins" panose="00000500000000000000" pitchFamily="2" charset="0"/>
              </a:rPr>
              <a:t>levels of depression</a:t>
            </a:r>
          </a:p>
          <a:p>
            <a:pPr algn="l"/>
            <a:endParaRPr lang="en-GB" sz="1800" b="0" i="1" u="none" strike="noStrike" baseline="0" dirty="0">
              <a:solidFill>
                <a:srgbClr val="FFFFFF"/>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464136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0F3F974-49FC-E818-F102-AD81F0FCBEF0}"/>
              </a:ext>
            </a:extLst>
          </p:cNvPr>
          <p:cNvSpPr/>
          <p:nvPr/>
        </p:nvSpPr>
        <p:spPr>
          <a:xfrm>
            <a:off x="7373565" y="-233465"/>
            <a:ext cx="5369669" cy="7091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 name="Picture 5" descr="A picture containing text, vector graphics&#10;&#10;Description automatically generated">
            <a:extLst>
              <a:ext uri="{FF2B5EF4-FFF2-40B4-BE49-F238E27FC236}">
                <a16:creationId xmlns:a16="http://schemas.microsoft.com/office/drawing/2014/main" id="{6070A4A3-E8F5-5207-193E-AD7B8A8D2C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329997">
            <a:off x="6890317" y="1192658"/>
            <a:ext cx="10603364" cy="10603364"/>
          </a:xfrm>
          <a:prstGeom prst="rect">
            <a:avLst/>
          </a:prstGeom>
        </p:spPr>
      </p:pic>
      <p:sp>
        <p:nvSpPr>
          <p:cNvPr id="7" name="TextBox 6">
            <a:extLst>
              <a:ext uri="{FF2B5EF4-FFF2-40B4-BE49-F238E27FC236}">
                <a16:creationId xmlns:a16="http://schemas.microsoft.com/office/drawing/2014/main" id="{CA4C748F-134E-0215-D257-44473FDC02AA}"/>
              </a:ext>
            </a:extLst>
          </p:cNvPr>
          <p:cNvSpPr txBox="1"/>
          <p:nvPr/>
        </p:nvSpPr>
        <p:spPr>
          <a:xfrm>
            <a:off x="236976" y="0"/>
            <a:ext cx="6980947" cy="2800767"/>
          </a:xfrm>
          <a:prstGeom prst="rect">
            <a:avLst/>
          </a:prstGeom>
          <a:noFill/>
        </p:spPr>
        <p:txBody>
          <a:bodyPr wrap="square" rtlCol="0">
            <a:spAutoFit/>
          </a:bodyPr>
          <a:lstStyle/>
          <a:p>
            <a:r>
              <a:rPr lang="en-IE" sz="8800">
                <a:solidFill>
                  <a:schemeClr val="bg1"/>
                </a:solidFill>
                <a:latin typeface="Poppins ExtraBold" panose="00000900000000000000" pitchFamily="2" charset="0"/>
                <a:cs typeface="Poppins ExtraBold" panose="00000900000000000000" pitchFamily="2" charset="0"/>
              </a:rPr>
              <a:t>Any        Questions?</a:t>
            </a:r>
          </a:p>
        </p:txBody>
      </p:sp>
      <p:pic>
        <p:nvPicPr>
          <p:cNvPr id="10" name="Picture 9">
            <a:extLst>
              <a:ext uri="{FF2B5EF4-FFF2-40B4-BE49-F238E27FC236}">
                <a16:creationId xmlns:a16="http://schemas.microsoft.com/office/drawing/2014/main" id="{0DE5B3D0-266D-0620-F784-F749907EAB2A}"/>
              </a:ext>
            </a:extLst>
          </p:cNvPr>
          <p:cNvPicPr>
            <a:picLocks noChangeAspect="1"/>
          </p:cNvPicPr>
          <p:nvPr/>
        </p:nvPicPr>
        <p:blipFill>
          <a:blip r:embed="rId3"/>
          <a:stretch>
            <a:fillRect/>
          </a:stretch>
        </p:blipFill>
        <p:spPr>
          <a:xfrm>
            <a:off x="8272994" y="155642"/>
            <a:ext cx="3919006" cy="1819072"/>
          </a:xfrm>
          <a:prstGeom prst="rect">
            <a:avLst/>
          </a:prstGeom>
        </p:spPr>
      </p:pic>
      <p:pic>
        <p:nvPicPr>
          <p:cNvPr id="11" name="Picture 10" descr="A picture containing text&#10;&#10;Description automatically generated">
            <a:extLst>
              <a:ext uri="{FF2B5EF4-FFF2-40B4-BE49-F238E27FC236}">
                <a16:creationId xmlns:a16="http://schemas.microsoft.com/office/drawing/2014/main" id="{6DB99B0F-A672-D35E-CE93-E0311C2595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814626">
            <a:off x="18687808" y="5914681"/>
            <a:ext cx="7188818" cy="7188818"/>
          </a:xfrm>
          <a:prstGeom prst="rect">
            <a:avLst/>
          </a:prstGeom>
        </p:spPr>
      </p:pic>
    </p:spTree>
    <p:extLst>
      <p:ext uri="{BB962C8B-B14F-4D97-AF65-F5344CB8AC3E}">
        <p14:creationId xmlns:p14="http://schemas.microsoft.com/office/powerpoint/2010/main" val="3182099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6E2492DA-C3F5-C211-0132-6A0D99EF0E45}"/>
              </a:ext>
            </a:extLst>
          </p:cNvPr>
          <p:cNvSpPr txBox="1"/>
          <p:nvPr/>
        </p:nvSpPr>
        <p:spPr>
          <a:xfrm>
            <a:off x="-4826177" y="1879823"/>
            <a:ext cx="5130800" cy="1631216"/>
          </a:xfrm>
          <a:prstGeom prst="rect">
            <a:avLst/>
          </a:prstGeom>
          <a:noFill/>
        </p:spPr>
        <p:txBody>
          <a:bodyPr wrap="square" rtlCol="0">
            <a:spAutoFit/>
          </a:bodyPr>
          <a:lstStyle/>
          <a:p>
            <a:r>
              <a:rPr lang="en-IE" sz="10000">
                <a:solidFill>
                  <a:srgbClr val="7F50C8"/>
                </a:solidFill>
                <a:latin typeface="Poppins ExtraBold" panose="00000900000000000000" pitchFamily="2" charset="0"/>
                <a:cs typeface="Poppins ExtraBold" panose="00000900000000000000" pitchFamily="2" charset="0"/>
              </a:rPr>
              <a:t>SWEAT</a:t>
            </a:r>
          </a:p>
        </p:txBody>
      </p:sp>
      <p:sp>
        <p:nvSpPr>
          <p:cNvPr id="25" name="TextBox 24">
            <a:extLst>
              <a:ext uri="{FF2B5EF4-FFF2-40B4-BE49-F238E27FC236}">
                <a16:creationId xmlns:a16="http://schemas.microsoft.com/office/drawing/2014/main" id="{2ECBA800-8818-D03A-5906-2B9D6060A2E8}"/>
              </a:ext>
            </a:extLst>
          </p:cNvPr>
          <p:cNvSpPr txBox="1"/>
          <p:nvPr/>
        </p:nvSpPr>
        <p:spPr>
          <a:xfrm>
            <a:off x="0" y="-1417320"/>
            <a:ext cx="5130800" cy="1631216"/>
          </a:xfrm>
          <a:prstGeom prst="rect">
            <a:avLst/>
          </a:prstGeom>
          <a:noFill/>
        </p:spPr>
        <p:txBody>
          <a:bodyPr wrap="square" rtlCol="0">
            <a:spAutoFit/>
          </a:bodyPr>
          <a:lstStyle/>
          <a:p>
            <a:r>
              <a:rPr lang="en-IE" sz="10000">
                <a:solidFill>
                  <a:srgbClr val="7F50C8"/>
                </a:solidFill>
                <a:latin typeface="Poppins ExtraBold" panose="00000900000000000000" pitchFamily="2" charset="0"/>
                <a:cs typeface="Poppins ExtraBold" panose="00000900000000000000" pitchFamily="2" charset="0"/>
              </a:rPr>
              <a:t>LET’S</a:t>
            </a:r>
          </a:p>
        </p:txBody>
      </p:sp>
      <p:sp>
        <p:nvSpPr>
          <p:cNvPr id="26" name="TextBox 25">
            <a:extLst>
              <a:ext uri="{FF2B5EF4-FFF2-40B4-BE49-F238E27FC236}">
                <a16:creationId xmlns:a16="http://schemas.microsoft.com/office/drawing/2014/main" id="{AF3B024A-4B91-A32E-964B-319474C605E9}"/>
              </a:ext>
            </a:extLst>
          </p:cNvPr>
          <p:cNvSpPr txBox="1"/>
          <p:nvPr/>
        </p:nvSpPr>
        <p:spPr>
          <a:xfrm>
            <a:off x="15923530" y="3511039"/>
            <a:ext cx="5130800" cy="1631216"/>
          </a:xfrm>
          <a:prstGeom prst="rect">
            <a:avLst/>
          </a:prstGeom>
          <a:noFill/>
        </p:spPr>
        <p:txBody>
          <a:bodyPr wrap="square" rtlCol="0">
            <a:spAutoFit/>
          </a:bodyPr>
          <a:lstStyle/>
          <a:p>
            <a:r>
              <a:rPr lang="en-IE" sz="10000">
                <a:solidFill>
                  <a:srgbClr val="7F50C8"/>
                </a:solidFill>
                <a:latin typeface="Poppins ExtraBold" panose="00000900000000000000" pitchFamily="2" charset="0"/>
                <a:cs typeface="Poppins ExtraBold" panose="00000900000000000000" pitchFamily="2" charset="0"/>
              </a:rPr>
              <a:t>IT</a:t>
            </a:r>
          </a:p>
        </p:txBody>
      </p:sp>
      <p:sp>
        <p:nvSpPr>
          <p:cNvPr id="27" name="TextBox 26">
            <a:extLst>
              <a:ext uri="{FF2B5EF4-FFF2-40B4-BE49-F238E27FC236}">
                <a16:creationId xmlns:a16="http://schemas.microsoft.com/office/drawing/2014/main" id="{E50D8611-6E51-74B1-7303-5774257D4A15}"/>
              </a:ext>
            </a:extLst>
          </p:cNvPr>
          <p:cNvSpPr txBox="1"/>
          <p:nvPr/>
        </p:nvSpPr>
        <p:spPr>
          <a:xfrm>
            <a:off x="845658" y="7872268"/>
            <a:ext cx="7335520" cy="1631216"/>
          </a:xfrm>
          <a:prstGeom prst="rect">
            <a:avLst/>
          </a:prstGeom>
          <a:noFill/>
        </p:spPr>
        <p:txBody>
          <a:bodyPr wrap="square" rtlCol="0">
            <a:spAutoFit/>
          </a:bodyPr>
          <a:lstStyle/>
          <a:p>
            <a:r>
              <a:rPr lang="en-IE" sz="10000">
                <a:solidFill>
                  <a:srgbClr val="7F50C8"/>
                </a:solidFill>
                <a:latin typeface="Poppins ExtraBold" panose="00000900000000000000" pitchFamily="2" charset="0"/>
                <a:cs typeface="Poppins ExtraBold" panose="00000900000000000000" pitchFamily="2" charset="0"/>
              </a:rPr>
              <a:t>TOGETHER</a:t>
            </a:r>
          </a:p>
        </p:txBody>
      </p:sp>
      <p:pic>
        <p:nvPicPr>
          <p:cNvPr id="29" name="Picture 28" descr="A picture containing text, vector graphics&#10;&#10;Description automatically generated">
            <a:extLst>
              <a:ext uri="{FF2B5EF4-FFF2-40B4-BE49-F238E27FC236}">
                <a16:creationId xmlns:a16="http://schemas.microsoft.com/office/drawing/2014/main" id="{319CA301-C12E-8C75-FC58-F64719C05E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8405798" flipV="1">
            <a:off x="18966191" y="1575535"/>
            <a:ext cx="1423160" cy="1423160"/>
          </a:xfrm>
          <a:prstGeom prst="rect">
            <a:avLst/>
          </a:prstGeom>
        </p:spPr>
      </p:pic>
      <p:sp>
        <p:nvSpPr>
          <p:cNvPr id="2" name="TextBox 1">
            <a:extLst>
              <a:ext uri="{FF2B5EF4-FFF2-40B4-BE49-F238E27FC236}">
                <a16:creationId xmlns:a16="http://schemas.microsoft.com/office/drawing/2014/main" id="{5019DE50-1F1C-599C-FAF1-3AAFF69E0AA5}"/>
              </a:ext>
            </a:extLst>
          </p:cNvPr>
          <p:cNvSpPr txBox="1"/>
          <p:nvPr/>
        </p:nvSpPr>
        <p:spPr>
          <a:xfrm>
            <a:off x="499229" y="617940"/>
            <a:ext cx="12471400" cy="4524315"/>
          </a:xfrm>
          <a:prstGeom prst="rect">
            <a:avLst/>
          </a:prstGeom>
          <a:noFill/>
        </p:spPr>
        <p:txBody>
          <a:bodyPr wrap="square" rtlCol="0">
            <a:spAutoFit/>
          </a:bodyPr>
          <a:lstStyle/>
          <a:p>
            <a:r>
              <a:rPr lang="en-GB" sz="9600">
                <a:solidFill>
                  <a:srgbClr val="7F50C8"/>
                </a:solidFill>
                <a:latin typeface="Poppins" panose="00000500000000000000" pitchFamily="2" charset="0"/>
                <a:cs typeface="Poppins" panose="00000500000000000000" pitchFamily="2" charset="0"/>
              </a:rPr>
              <a:t>What do you think when you hear the word Childline?</a:t>
            </a:r>
          </a:p>
        </p:txBody>
      </p:sp>
      <p:pic>
        <p:nvPicPr>
          <p:cNvPr id="3" name="Picture 2" descr="A picture containing text, transport, wheel, disk brake&#10;&#10;Description automatically generated">
            <a:extLst>
              <a:ext uri="{FF2B5EF4-FFF2-40B4-BE49-F238E27FC236}">
                <a16:creationId xmlns:a16="http://schemas.microsoft.com/office/drawing/2014/main" id="{BBDFA874-000D-B76A-4770-A7A34BE3EE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799751">
            <a:off x="9040719" y="2594578"/>
            <a:ext cx="6302562" cy="6302562"/>
          </a:xfrm>
          <a:prstGeom prst="rect">
            <a:avLst/>
          </a:prstGeom>
        </p:spPr>
      </p:pic>
      <p:sp>
        <p:nvSpPr>
          <p:cNvPr id="4" name="TextBox 3">
            <a:extLst>
              <a:ext uri="{FF2B5EF4-FFF2-40B4-BE49-F238E27FC236}">
                <a16:creationId xmlns:a16="http://schemas.microsoft.com/office/drawing/2014/main" id="{1364FBB4-539A-4C9A-DBAC-9386201B20DC}"/>
              </a:ext>
            </a:extLst>
          </p:cNvPr>
          <p:cNvSpPr txBox="1"/>
          <p:nvPr/>
        </p:nvSpPr>
        <p:spPr>
          <a:xfrm>
            <a:off x="-3699946" y="7468515"/>
            <a:ext cx="11437256" cy="461665"/>
          </a:xfrm>
          <a:prstGeom prst="rect">
            <a:avLst/>
          </a:prstGeom>
          <a:noFill/>
        </p:spPr>
        <p:txBody>
          <a:bodyPr wrap="square">
            <a:spAutoFit/>
          </a:bodyPr>
          <a:lstStyle/>
          <a:p>
            <a:r>
              <a:rPr lang="en-GB" sz="2400" b="0" i="0">
                <a:solidFill>
                  <a:srgbClr val="2D375F"/>
                </a:solidFill>
                <a:effectLst/>
                <a:latin typeface="Poppins" panose="00000500000000000000" pitchFamily="2" charset="0"/>
                <a:cs typeface="Poppins" panose="00000500000000000000" pitchFamily="2" charset="0"/>
              </a:rPr>
              <a:t>March 27 to April 2 2023</a:t>
            </a:r>
            <a:endParaRPr lang="en-IE" sz="2400">
              <a:solidFill>
                <a:srgbClr val="2D375F"/>
              </a:solidFill>
              <a:latin typeface="Poppins" panose="00000500000000000000" pitchFamily="2" charset="0"/>
              <a:cs typeface="Poppins" panose="00000500000000000000" pitchFamily="2" charset="0"/>
            </a:endParaRPr>
          </a:p>
        </p:txBody>
      </p:sp>
      <p:pic>
        <p:nvPicPr>
          <p:cNvPr id="5" name="Picture 4">
            <a:extLst>
              <a:ext uri="{FF2B5EF4-FFF2-40B4-BE49-F238E27FC236}">
                <a16:creationId xmlns:a16="http://schemas.microsoft.com/office/drawing/2014/main" id="{C09ABCA6-A06B-B977-10E5-9120614E6902}"/>
              </a:ext>
            </a:extLst>
          </p:cNvPr>
          <p:cNvPicPr>
            <a:picLocks noChangeAspect="1"/>
          </p:cNvPicPr>
          <p:nvPr/>
        </p:nvPicPr>
        <p:blipFill>
          <a:blip r:embed="rId4"/>
          <a:stretch>
            <a:fillRect/>
          </a:stretch>
        </p:blipFill>
        <p:spPr>
          <a:xfrm>
            <a:off x="499229" y="5546008"/>
            <a:ext cx="2318806" cy="1076312"/>
          </a:xfrm>
          <a:prstGeom prst="rect">
            <a:avLst/>
          </a:prstGeom>
        </p:spPr>
      </p:pic>
    </p:spTree>
    <p:extLst>
      <p:ext uri="{BB962C8B-B14F-4D97-AF65-F5344CB8AC3E}">
        <p14:creationId xmlns:p14="http://schemas.microsoft.com/office/powerpoint/2010/main" val="26192355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69" name="Oval 68">
            <a:extLst>
              <a:ext uri="{FF2B5EF4-FFF2-40B4-BE49-F238E27FC236}">
                <a16:creationId xmlns:a16="http://schemas.microsoft.com/office/drawing/2014/main" id="{5012212C-89CC-4DBE-46EA-5012A94AE7FA}"/>
              </a:ext>
            </a:extLst>
          </p:cNvPr>
          <p:cNvSpPr/>
          <p:nvPr/>
        </p:nvSpPr>
        <p:spPr>
          <a:xfrm>
            <a:off x="5554711" y="3087554"/>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Rectangle: Rounded Corners 1">
            <a:extLst>
              <a:ext uri="{FF2B5EF4-FFF2-40B4-BE49-F238E27FC236}">
                <a16:creationId xmlns:a16="http://schemas.microsoft.com/office/drawing/2014/main" id="{6402FE1E-2927-687D-8A96-A53A81737532}"/>
              </a:ext>
            </a:extLst>
          </p:cNvPr>
          <p:cNvSpPr/>
          <p:nvPr/>
        </p:nvSpPr>
        <p:spPr>
          <a:xfrm>
            <a:off x="4165600" y="647700"/>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Rounded Corners 3">
            <a:extLst>
              <a:ext uri="{FF2B5EF4-FFF2-40B4-BE49-F238E27FC236}">
                <a16:creationId xmlns:a16="http://schemas.microsoft.com/office/drawing/2014/main" id="{0CB56FCC-4CE2-1889-4AEC-ABA6A676C1FE}"/>
              </a:ext>
            </a:extLst>
          </p:cNvPr>
          <p:cNvSpPr/>
          <p:nvPr/>
        </p:nvSpPr>
        <p:spPr>
          <a:xfrm>
            <a:off x="4279900" y="736600"/>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Rounded Corners 4">
            <a:extLst>
              <a:ext uri="{FF2B5EF4-FFF2-40B4-BE49-F238E27FC236}">
                <a16:creationId xmlns:a16="http://schemas.microsoft.com/office/drawing/2014/main" id="{E6390C35-CE1F-73D9-826A-C5BC37478E53}"/>
              </a:ext>
            </a:extLst>
          </p:cNvPr>
          <p:cNvSpPr/>
          <p:nvPr/>
        </p:nvSpPr>
        <p:spPr>
          <a:xfrm>
            <a:off x="5340350" y="673100"/>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Rounded Corners 5">
            <a:extLst>
              <a:ext uri="{FF2B5EF4-FFF2-40B4-BE49-F238E27FC236}">
                <a16:creationId xmlns:a16="http://schemas.microsoft.com/office/drawing/2014/main" id="{CDD86021-3A7B-2CF6-56AF-5E9FD24408AC}"/>
              </a:ext>
            </a:extLst>
          </p:cNvPr>
          <p:cNvSpPr/>
          <p:nvPr/>
        </p:nvSpPr>
        <p:spPr>
          <a:xfrm>
            <a:off x="4483100" y="1054100"/>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Rectangle: Rounded Corners 6">
            <a:extLst>
              <a:ext uri="{FF2B5EF4-FFF2-40B4-BE49-F238E27FC236}">
                <a16:creationId xmlns:a16="http://schemas.microsoft.com/office/drawing/2014/main" id="{D7ADBACD-B31E-CAB3-C7D2-7E88F5327236}"/>
              </a:ext>
            </a:extLst>
          </p:cNvPr>
          <p:cNvSpPr/>
          <p:nvPr/>
        </p:nvSpPr>
        <p:spPr>
          <a:xfrm>
            <a:off x="4483100" y="4864100"/>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Rectangle: Rounded Corners 7">
            <a:extLst>
              <a:ext uri="{FF2B5EF4-FFF2-40B4-BE49-F238E27FC236}">
                <a16:creationId xmlns:a16="http://schemas.microsoft.com/office/drawing/2014/main" id="{7D71DCCB-81C7-21D9-CC57-18E660C6C15D}"/>
              </a:ext>
            </a:extLst>
          </p:cNvPr>
          <p:cNvSpPr/>
          <p:nvPr/>
        </p:nvSpPr>
        <p:spPr>
          <a:xfrm>
            <a:off x="4584700" y="2641600"/>
            <a:ext cx="812800" cy="812800"/>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Rectangle: Rounded Corners 9">
            <a:extLst>
              <a:ext uri="{FF2B5EF4-FFF2-40B4-BE49-F238E27FC236}">
                <a16:creationId xmlns:a16="http://schemas.microsoft.com/office/drawing/2014/main" id="{5B152D5D-A9EB-5BE3-C62C-3E027A660C71}"/>
              </a:ext>
            </a:extLst>
          </p:cNvPr>
          <p:cNvSpPr/>
          <p:nvPr/>
        </p:nvSpPr>
        <p:spPr>
          <a:xfrm>
            <a:off x="6350000" y="2641600"/>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Rectangle: Rounded Corners 20">
            <a:extLst>
              <a:ext uri="{FF2B5EF4-FFF2-40B4-BE49-F238E27FC236}">
                <a16:creationId xmlns:a16="http://schemas.microsoft.com/office/drawing/2014/main" id="{4ECF7993-4DDF-AF48-79D6-80F36D84DBEC}"/>
              </a:ext>
            </a:extLst>
          </p:cNvPr>
          <p:cNvSpPr/>
          <p:nvPr/>
        </p:nvSpPr>
        <p:spPr>
          <a:xfrm>
            <a:off x="4584700" y="37592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Rounded Corners 21">
            <a:extLst>
              <a:ext uri="{FF2B5EF4-FFF2-40B4-BE49-F238E27FC236}">
                <a16:creationId xmlns:a16="http://schemas.microsoft.com/office/drawing/2014/main" id="{30BD9EB7-1CF6-3C85-0701-6E48BC2A830D}"/>
              </a:ext>
            </a:extLst>
          </p:cNvPr>
          <p:cNvSpPr/>
          <p:nvPr/>
        </p:nvSpPr>
        <p:spPr>
          <a:xfrm>
            <a:off x="5480050" y="37719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3" name="Rectangle: Rounded Corners 22">
            <a:extLst>
              <a:ext uri="{FF2B5EF4-FFF2-40B4-BE49-F238E27FC236}">
                <a16:creationId xmlns:a16="http://schemas.microsoft.com/office/drawing/2014/main" id="{ACC8FAF1-E4A6-ECFC-19AB-A61A2B09022E}"/>
              </a:ext>
            </a:extLst>
          </p:cNvPr>
          <p:cNvSpPr/>
          <p:nvPr/>
        </p:nvSpPr>
        <p:spPr>
          <a:xfrm>
            <a:off x="6375400" y="3771901"/>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4" name="Rectangle: Rounded Corners 23">
            <a:extLst>
              <a:ext uri="{FF2B5EF4-FFF2-40B4-BE49-F238E27FC236}">
                <a16:creationId xmlns:a16="http://schemas.microsoft.com/office/drawing/2014/main" id="{A97F9549-6603-DB6D-70FA-56432D362D0E}"/>
              </a:ext>
            </a:extLst>
          </p:cNvPr>
          <p:cNvSpPr/>
          <p:nvPr/>
        </p:nvSpPr>
        <p:spPr>
          <a:xfrm>
            <a:off x="4584700" y="4927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5" name="Rectangle: Rounded Corners 24">
            <a:extLst>
              <a:ext uri="{FF2B5EF4-FFF2-40B4-BE49-F238E27FC236}">
                <a16:creationId xmlns:a16="http://schemas.microsoft.com/office/drawing/2014/main" id="{A07E9AC9-EC90-B5FC-38B5-6CF64AD4476C}"/>
              </a:ext>
            </a:extLst>
          </p:cNvPr>
          <p:cNvSpPr/>
          <p:nvPr/>
        </p:nvSpPr>
        <p:spPr>
          <a:xfrm>
            <a:off x="5467350" y="49276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6" name="Rectangle: Rounded Corners 25">
            <a:extLst>
              <a:ext uri="{FF2B5EF4-FFF2-40B4-BE49-F238E27FC236}">
                <a16:creationId xmlns:a16="http://schemas.microsoft.com/office/drawing/2014/main" id="{0C2D5903-E6DA-B3D0-D44C-033981D8CB4E}"/>
              </a:ext>
            </a:extLst>
          </p:cNvPr>
          <p:cNvSpPr/>
          <p:nvPr/>
        </p:nvSpPr>
        <p:spPr>
          <a:xfrm>
            <a:off x="6362700" y="49276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1" name="TextBox 30">
            <a:extLst>
              <a:ext uri="{FF2B5EF4-FFF2-40B4-BE49-F238E27FC236}">
                <a16:creationId xmlns:a16="http://schemas.microsoft.com/office/drawing/2014/main" id="{2E6E907B-0B5F-7977-5F22-C510A7ED292E}"/>
              </a:ext>
            </a:extLst>
          </p:cNvPr>
          <p:cNvSpPr txBox="1"/>
          <p:nvPr/>
        </p:nvSpPr>
        <p:spPr>
          <a:xfrm>
            <a:off x="5537200" y="3428592"/>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32" name="TextBox 31">
            <a:extLst>
              <a:ext uri="{FF2B5EF4-FFF2-40B4-BE49-F238E27FC236}">
                <a16:creationId xmlns:a16="http://schemas.microsoft.com/office/drawing/2014/main" id="{2CDABCD9-D870-4091-22ED-ED4A3E2E71E2}"/>
              </a:ext>
            </a:extLst>
          </p:cNvPr>
          <p:cNvSpPr txBox="1"/>
          <p:nvPr/>
        </p:nvSpPr>
        <p:spPr>
          <a:xfrm>
            <a:off x="4523843" y="3428592"/>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33" name="TextBox 32">
            <a:extLst>
              <a:ext uri="{FF2B5EF4-FFF2-40B4-BE49-F238E27FC236}">
                <a16:creationId xmlns:a16="http://schemas.microsoft.com/office/drawing/2014/main" id="{FCD4396F-BE28-9C60-E31F-9A2CA1F8317A}"/>
              </a:ext>
            </a:extLst>
          </p:cNvPr>
          <p:cNvSpPr txBox="1"/>
          <p:nvPr/>
        </p:nvSpPr>
        <p:spPr>
          <a:xfrm>
            <a:off x="6313487" y="3454400"/>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34" name="TextBox 33">
            <a:extLst>
              <a:ext uri="{FF2B5EF4-FFF2-40B4-BE49-F238E27FC236}">
                <a16:creationId xmlns:a16="http://schemas.microsoft.com/office/drawing/2014/main" id="{C8AC9B74-ADBF-0E9B-1C40-6812A98F7262}"/>
              </a:ext>
            </a:extLst>
          </p:cNvPr>
          <p:cNvSpPr txBox="1"/>
          <p:nvPr/>
        </p:nvSpPr>
        <p:spPr>
          <a:xfrm>
            <a:off x="4516437" y="4539333"/>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35" name="TextBox 34">
            <a:extLst>
              <a:ext uri="{FF2B5EF4-FFF2-40B4-BE49-F238E27FC236}">
                <a16:creationId xmlns:a16="http://schemas.microsoft.com/office/drawing/2014/main" id="{A829CAA2-5C04-5BB2-4AA4-B00BCA5C4AA8}"/>
              </a:ext>
            </a:extLst>
          </p:cNvPr>
          <p:cNvSpPr txBox="1"/>
          <p:nvPr/>
        </p:nvSpPr>
        <p:spPr>
          <a:xfrm>
            <a:off x="5405437" y="4577035"/>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36" name="TextBox 35">
            <a:extLst>
              <a:ext uri="{FF2B5EF4-FFF2-40B4-BE49-F238E27FC236}">
                <a16:creationId xmlns:a16="http://schemas.microsoft.com/office/drawing/2014/main" id="{2418A41D-3E4C-2217-27D6-6CCDFBC66233}"/>
              </a:ext>
            </a:extLst>
          </p:cNvPr>
          <p:cNvSpPr txBox="1"/>
          <p:nvPr/>
        </p:nvSpPr>
        <p:spPr>
          <a:xfrm>
            <a:off x="6288087" y="4569768"/>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7" name="Group 66">
            <a:extLst>
              <a:ext uri="{FF2B5EF4-FFF2-40B4-BE49-F238E27FC236}">
                <a16:creationId xmlns:a16="http://schemas.microsoft.com/office/drawing/2014/main" id="{3D058472-36D6-950C-C0AB-295B4B197539}"/>
              </a:ext>
            </a:extLst>
          </p:cNvPr>
          <p:cNvGrpSpPr/>
          <p:nvPr/>
        </p:nvGrpSpPr>
        <p:grpSpPr>
          <a:xfrm>
            <a:off x="5480050" y="2641600"/>
            <a:ext cx="812800" cy="812800"/>
            <a:chOff x="5480050" y="2641600"/>
            <a:chExt cx="812800" cy="812800"/>
          </a:xfrm>
        </p:grpSpPr>
        <p:sp>
          <p:nvSpPr>
            <p:cNvPr id="9" name="Rectangle: Rounded Corners 8">
              <a:extLst>
                <a:ext uri="{FF2B5EF4-FFF2-40B4-BE49-F238E27FC236}">
                  <a16:creationId xmlns:a16="http://schemas.microsoft.com/office/drawing/2014/main" id="{EDDBE478-3669-12AF-1C05-0B61C925C06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8" name="Graphic 37" descr="Headphones with solid fill">
              <a:extLst>
                <a:ext uri="{FF2B5EF4-FFF2-40B4-BE49-F238E27FC236}">
                  <a16:creationId xmlns:a16="http://schemas.microsoft.com/office/drawing/2014/main" id="{49696835-9B15-8520-A97F-2F1E98B4557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88035" y="2736395"/>
              <a:ext cx="571427" cy="571427"/>
            </a:xfrm>
            <a:prstGeom prst="rect">
              <a:avLst/>
            </a:prstGeom>
          </p:spPr>
        </p:pic>
      </p:grpSp>
      <p:pic>
        <p:nvPicPr>
          <p:cNvPr id="40" name="Graphic 39" descr="Internet with solid fill">
            <a:extLst>
              <a:ext uri="{FF2B5EF4-FFF2-40B4-BE49-F238E27FC236}">
                <a16:creationId xmlns:a16="http://schemas.microsoft.com/office/drawing/2014/main" id="{A4E5DDC5-2E9A-9EE0-8235-68A61136237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40850" y="2666573"/>
            <a:ext cx="712200" cy="712200"/>
          </a:xfrm>
          <a:prstGeom prst="rect">
            <a:avLst/>
          </a:prstGeom>
        </p:spPr>
      </p:pic>
      <p:pic>
        <p:nvPicPr>
          <p:cNvPr id="42" name="Graphic 41" descr="Cycle with people with solid fill">
            <a:extLst>
              <a:ext uri="{FF2B5EF4-FFF2-40B4-BE49-F238E27FC236}">
                <a16:creationId xmlns:a16="http://schemas.microsoft.com/office/drawing/2014/main" id="{6C85A5A5-6B2B-A3CC-C91C-81A8DBB259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300790" y="2574008"/>
            <a:ext cx="898525" cy="898525"/>
          </a:xfrm>
          <a:prstGeom prst="rect">
            <a:avLst/>
          </a:prstGeom>
        </p:spPr>
      </p:pic>
      <p:pic>
        <p:nvPicPr>
          <p:cNvPr id="44" name="Graphic 43" descr="Shield with solid fill">
            <a:extLst>
              <a:ext uri="{FF2B5EF4-FFF2-40B4-BE49-F238E27FC236}">
                <a16:creationId xmlns:a16="http://schemas.microsoft.com/office/drawing/2014/main" id="{ACF625E3-6423-4A69-9B44-0D4949A2B83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667250" y="3860800"/>
            <a:ext cx="647700" cy="647700"/>
          </a:xfrm>
          <a:prstGeom prst="rect">
            <a:avLst/>
          </a:prstGeom>
        </p:spPr>
      </p:pic>
      <p:pic>
        <p:nvPicPr>
          <p:cNvPr id="46" name="Graphic 45" descr="Head with gears with solid fill">
            <a:extLst>
              <a:ext uri="{FF2B5EF4-FFF2-40B4-BE49-F238E27FC236}">
                <a16:creationId xmlns:a16="http://schemas.microsoft.com/office/drawing/2014/main" id="{B2CD71F8-9E3F-3B95-4976-8FB6844350B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537200" y="3809284"/>
            <a:ext cx="762000" cy="762000"/>
          </a:xfrm>
          <a:prstGeom prst="rect">
            <a:avLst/>
          </a:prstGeom>
        </p:spPr>
      </p:pic>
      <p:pic>
        <p:nvPicPr>
          <p:cNvPr id="52" name="Graphic 51" descr="Receiver with solid fill">
            <a:extLst>
              <a:ext uri="{FF2B5EF4-FFF2-40B4-BE49-F238E27FC236}">
                <a16:creationId xmlns:a16="http://schemas.microsoft.com/office/drawing/2014/main" id="{EAA36647-B297-F1B5-9356-22645C89B26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464300" y="3850332"/>
            <a:ext cx="698500" cy="698500"/>
          </a:xfrm>
          <a:prstGeom prst="rect">
            <a:avLst/>
          </a:prstGeom>
        </p:spPr>
      </p:pic>
      <p:pic>
        <p:nvPicPr>
          <p:cNvPr id="54" name="Graphic 53" descr="Chat with solid fill">
            <a:extLst>
              <a:ext uri="{FF2B5EF4-FFF2-40B4-BE49-F238E27FC236}">
                <a16:creationId xmlns:a16="http://schemas.microsoft.com/office/drawing/2014/main" id="{1E36AA7A-8512-47CC-9F3D-37D3E9CC1BF2}"/>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4584700" y="4953286"/>
            <a:ext cx="812800" cy="812800"/>
          </a:xfrm>
          <a:prstGeom prst="rect">
            <a:avLst/>
          </a:prstGeom>
        </p:spPr>
      </p:pic>
      <p:pic>
        <p:nvPicPr>
          <p:cNvPr id="56" name="Graphic 55" descr="Envelope with solid fill">
            <a:extLst>
              <a:ext uri="{FF2B5EF4-FFF2-40B4-BE49-F238E27FC236}">
                <a16:creationId xmlns:a16="http://schemas.microsoft.com/office/drawing/2014/main" id="{CBFF5DAF-3C05-1348-C585-B53246F6C4E2}"/>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491231" y="4939490"/>
            <a:ext cx="788919" cy="788919"/>
          </a:xfrm>
          <a:prstGeom prst="rect">
            <a:avLst/>
          </a:prstGeom>
        </p:spPr>
      </p:pic>
      <p:pic>
        <p:nvPicPr>
          <p:cNvPr id="58" name="Graphic 57" descr="Camera with solid fill">
            <a:extLst>
              <a:ext uri="{FF2B5EF4-FFF2-40B4-BE49-F238E27FC236}">
                <a16:creationId xmlns:a16="http://schemas.microsoft.com/office/drawing/2014/main" id="{7A3AEA98-94B6-D9C7-AFA7-359CEE58AECC}"/>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350000" y="4894475"/>
            <a:ext cx="839117" cy="839117"/>
          </a:xfrm>
          <a:prstGeom prst="rect">
            <a:avLst/>
          </a:prstGeom>
        </p:spPr>
      </p:pic>
      <p:sp>
        <p:nvSpPr>
          <p:cNvPr id="59" name="TextBox 58">
            <a:extLst>
              <a:ext uri="{FF2B5EF4-FFF2-40B4-BE49-F238E27FC236}">
                <a16:creationId xmlns:a16="http://schemas.microsoft.com/office/drawing/2014/main" id="{BE5D5116-805B-6532-8C5D-6781967B481D}"/>
              </a:ext>
            </a:extLst>
          </p:cNvPr>
          <p:cNvSpPr txBox="1"/>
          <p:nvPr/>
        </p:nvSpPr>
        <p:spPr>
          <a:xfrm>
            <a:off x="4578460" y="1192034"/>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61" name="Straight Connector 60">
            <a:extLst>
              <a:ext uri="{FF2B5EF4-FFF2-40B4-BE49-F238E27FC236}">
                <a16:creationId xmlns:a16="http://schemas.microsoft.com/office/drawing/2014/main" id="{4BDFDA3A-92C7-ABA9-CD33-5DEA553B924C}"/>
              </a:ext>
            </a:extLst>
          </p:cNvPr>
          <p:cNvCxnSpPr>
            <a:cxnSpLocks/>
          </p:cNvCxnSpPr>
          <p:nvPr/>
        </p:nvCxnSpPr>
        <p:spPr>
          <a:xfrm>
            <a:off x="5753100" y="1192034"/>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63" name="TextBox 62">
            <a:extLst>
              <a:ext uri="{FF2B5EF4-FFF2-40B4-BE49-F238E27FC236}">
                <a16:creationId xmlns:a16="http://schemas.microsoft.com/office/drawing/2014/main" id="{A090B63C-1456-2B03-D484-9A8D90747496}"/>
              </a:ext>
            </a:extLst>
          </p:cNvPr>
          <p:cNvSpPr txBox="1"/>
          <p:nvPr/>
        </p:nvSpPr>
        <p:spPr>
          <a:xfrm>
            <a:off x="5918201" y="1726709"/>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65" name="Graphic 64" descr="Sun with solid fill">
            <a:extLst>
              <a:ext uri="{FF2B5EF4-FFF2-40B4-BE49-F238E27FC236}">
                <a16:creationId xmlns:a16="http://schemas.microsoft.com/office/drawing/2014/main" id="{C50BAE54-F492-551D-BE79-EDE9AF3890FE}"/>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6004154" y="1098946"/>
            <a:ext cx="717092" cy="717092"/>
          </a:xfrm>
          <a:prstGeom prst="rect">
            <a:avLst/>
          </a:prstGeom>
        </p:spPr>
      </p:pic>
      <p:pic>
        <p:nvPicPr>
          <p:cNvPr id="70" name="Picture 69" descr="A picture containing text&#10;&#10;Description automatically generated">
            <a:extLst>
              <a:ext uri="{FF2B5EF4-FFF2-40B4-BE49-F238E27FC236}">
                <a16:creationId xmlns:a16="http://schemas.microsoft.com/office/drawing/2014/main" id="{DE543A9B-9682-C2C0-456D-7066AB378671}"/>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rot="1330508">
            <a:off x="-4998541" y="-5084721"/>
            <a:ext cx="10369315" cy="10369315"/>
          </a:xfrm>
          <a:prstGeom prst="rect">
            <a:avLst/>
          </a:prstGeom>
        </p:spPr>
      </p:pic>
      <p:pic>
        <p:nvPicPr>
          <p:cNvPr id="71" name="Picture 70" descr="A picture containing text&#10;&#10;Description automatically generated">
            <a:extLst>
              <a:ext uri="{FF2B5EF4-FFF2-40B4-BE49-F238E27FC236}">
                <a16:creationId xmlns:a16="http://schemas.microsoft.com/office/drawing/2014/main" id="{7A2E72B1-7383-99ED-D661-3361F95827C7}"/>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rot="470724">
            <a:off x="7015530" y="-676158"/>
            <a:ext cx="10369315" cy="10369315"/>
          </a:xfrm>
          <a:prstGeom prst="rect">
            <a:avLst/>
          </a:prstGeom>
        </p:spPr>
      </p:pic>
    </p:spTree>
    <p:extLst>
      <p:ext uri="{BB962C8B-B14F-4D97-AF65-F5344CB8AC3E}">
        <p14:creationId xmlns:p14="http://schemas.microsoft.com/office/powerpoint/2010/main" val="39723171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3E8140B6-C28B-6E36-3AF3-C210FCE337B7}"/>
              </a:ext>
            </a:extLst>
          </p:cNvPr>
          <p:cNvSpPr/>
          <p:nvPr/>
        </p:nvSpPr>
        <p:spPr>
          <a:xfrm>
            <a:off x="-2334813" y="-5210808"/>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Rectangle: Rounded Corners 1">
            <a:extLst>
              <a:ext uri="{FF2B5EF4-FFF2-40B4-BE49-F238E27FC236}">
                <a16:creationId xmlns:a16="http://schemas.microsoft.com/office/drawing/2014/main" id="{6402FE1E-2927-687D-8A96-A53A81737532}"/>
              </a:ext>
            </a:extLst>
          </p:cNvPr>
          <p:cNvSpPr/>
          <p:nvPr/>
        </p:nvSpPr>
        <p:spPr>
          <a:xfrm>
            <a:off x="4165600" y="647700"/>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Rounded Corners 3">
            <a:extLst>
              <a:ext uri="{FF2B5EF4-FFF2-40B4-BE49-F238E27FC236}">
                <a16:creationId xmlns:a16="http://schemas.microsoft.com/office/drawing/2014/main" id="{0CB56FCC-4CE2-1889-4AEC-ABA6A676C1FE}"/>
              </a:ext>
            </a:extLst>
          </p:cNvPr>
          <p:cNvSpPr/>
          <p:nvPr/>
        </p:nvSpPr>
        <p:spPr>
          <a:xfrm>
            <a:off x="4279900" y="736600"/>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Rounded Corners 4">
            <a:extLst>
              <a:ext uri="{FF2B5EF4-FFF2-40B4-BE49-F238E27FC236}">
                <a16:creationId xmlns:a16="http://schemas.microsoft.com/office/drawing/2014/main" id="{E6390C35-CE1F-73D9-826A-C5BC37478E53}"/>
              </a:ext>
            </a:extLst>
          </p:cNvPr>
          <p:cNvSpPr/>
          <p:nvPr/>
        </p:nvSpPr>
        <p:spPr>
          <a:xfrm>
            <a:off x="5340350" y="673100"/>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Rounded Corners 5">
            <a:extLst>
              <a:ext uri="{FF2B5EF4-FFF2-40B4-BE49-F238E27FC236}">
                <a16:creationId xmlns:a16="http://schemas.microsoft.com/office/drawing/2014/main" id="{CDD86021-3A7B-2CF6-56AF-5E9FD24408AC}"/>
              </a:ext>
            </a:extLst>
          </p:cNvPr>
          <p:cNvSpPr/>
          <p:nvPr/>
        </p:nvSpPr>
        <p:spPr>
          <a:xfrm>
            <a:off x="4483100" y="1054100"/>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Rectangle: Rounded Corners 6">
            <a:extLst>
              <a:ext uri="{FF2B5EF4-FFF2-40B4-BE49-F238E27FC236}">
                <a16:creationId xmlns:a16="http://schemas.microsoft.com/office/drawing/2014/main" id="{D7ADBACD-B31E-CAB3-C7D2-7E88F5327236}"/>
              </a:ext>
            </a:extLst>
          </p:cNvPr>
          <p:cNvSpPr/>
          <p:nvPr/>
        </p:nvSpPr>
        <p:spPr>
          <a:xfrm>
            <a:off x="4483100" y="4864100"/>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Rectangle: Rounded Corners 7">
            <a:extLst>
              <a:ext uri="{FF2B5EF4-FFF2-40B4-BE49-F238E27FC236}">
                <a16:creationId xmlns:a16="http://schemas.microsoft.com/office/drawing/2014/main" id="{7D71DCCB-81C7-21D9-CC57-18E660C6C15D}"/>
              </a:ext>
            </a:extLst>
          </p:cNvPr>
          <p:cNvSpPr/>
          <p:nvPr/>
        </p:nvSpPr>
        <p:spPr>
          <a:xfrm>
            <a:off x="4584700" y="2641600"/>
            <a:ext cx="812800" cy="812800"/>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Rectangle: Rounded Corners 9">
            <a:extLst>
              <a:ext uri="{FF2B5EF4-FFF2-40B4-BE49-F238E27FC236}">
                <a16:creationId xmlns:a16="http://schemas.microsoft.com/office/drawing/2014/main" id="{5B152D5D-A9EB-5BE3-C62C-3E027A660C71}"/>
              </a:ext>
            </a:extLst>
          </p:cNvPr>
          <p:cNvSpPr/>
          <p:nvPr/>
        </p:nvSpPr>
        <p:spPr>
          <a:xfrm>
            <a:off x="6350000" y="2641600"/>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Rectangle: Rounded Corners 20">
            <a:extLst>
              <a:ext uri="{FF2B5EF4-FFF2-40B4-BE49-F238E27FC236}">
                <a16:creationId xmlns:a16="http://schemas.microsoft.com/office/drawing/2014/main" id="{4ECF7993-4DDF-AF48-79D6-80F36D84DBEC}"/>
              </a:ext>
            </a:extLst>
          </p:cNvPr>
          <p:cNvSpPr/>
          <p:nvPr/>
        </p:nvSpPr>
        <p:spPr>
          <a:xfrm>
            <a:off x="4584700" y="37592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Rounded Corners 21">
            <a:extLst>
              <a:ext uri="{FF2B5EF4-FFF2-40B4-BE49-F238E27FC236}">
                <a16:creationId xmlns:a16="http://schemas.microsoft.com/office/drawing/2014/main" id="{30BD9EB7-1CF6-3C85-0701-6E48BC2A830D}"/>
              </a:ext>
            </a:extLst>
          </p:cNvPr>
          <p:cNvSpPr/>
          <p:nvPr/>
        </p:nvSpPr>
        <p:spPr>
          <a:xfrm>
            <a:off x="5480050" y="37719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3" name="Rectangle: Rounded Corners 22">
            <a:extLst>
              <a:ext uri="{FF2B5EF4-FFF2-40B4-BE49-F238E27FC236}">
                <a16:creationId xmlns:a16="http://schemas.microsoft.com/office/drawing/2014/main" id="{ACC8FAF1-E4A6-ECFC-19AB-A61A2B09022E}"/>
              </a:ext>
            </a:extLst>
          </p:cNvPr>
          <p:cNvSpPr/>
          <p:nvPr/>
        </p:nvSpPr>
        <p:spPr>
          <a:xfrm>
            <a:off x="6375400" y="3771901"/>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4" name="Rectangle: Rounded Corners 23">
            <a:extLst>
              <a:ext uri="{FF2B5EF4-FFF2-40B4-BE49-F238E27FC236}">
                <a16:creationId xmlns:a16="http://schemas.microsoft.com/office/drawing/2014/main" id="{A97F9549-6603-DB6D-70FA-56432D362D0E}"/>
              </a:ext>
            </a:extLst>
          </p:cNvPr>
          <p:cNvSpPr/>
          <p:nvPr/>
        </p:nvSpPr>
        <p:spPr>
          <a:xfrm>
            <a:off x="4584700" y="4927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5" name="Rectangle: Rounded Corners 24">
            <a:extLst>
              <a:ext uri="{FF2B5EF4-FFF2-40B4-BE49-F238E27FC236}">
                <a16:creationId xmlns:a16="http://schemas.microsoft.com/office/drawing/2014/main" id="{A07E9AC9-EC90-B5FC-38B5-6CF64AD4476C}"/>
              </a:ext>
            </a:extLst>
          </p:cNvPr>
          <p:cNvSpPr/>
          <p:nvPr/>
        </p:nvSpPr>
        <p:spPr>
          <a:xfrm>
            <a:off x="5467350" y="49276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6" name="Rectangle: Rounded Corners 25">
            <a:extLst>
              <a:ext uri="{FF2B5EF4-FFF2-40B4-BE49-F238E27FC236}">
                <a16:creationId xmlns:a16="http://schemas.microsoft.com/office/drawing/2014/main" id="{0C2D5903-E6DA-B3D0-D44C-033981D8CB4E}"/>
              </a:ext>
            </a:extLst>
          </p:cNvPr>
          <p:cNvSpPr/>
          <p:nvPr/>
        </p:nvSpPr>
        <p:spPr>
          <a:xfrm>
            <a:off x="6362700" y="49276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1" name="TextBox 30">
            <a:extLst>
              <a:ext uri="{FF2B5EF4-FFF2-40B4-BE49-F238E27FC236}">
                <a16:creationId xmlns:a16="http://schemas.microsoft.com/office/drawing/2014/main" id="{2E6E907B-0B5F-7977-5F22-C510A7ED292E}"/>
              </a:ext>
            </a:extLst>
          </p:cNvPr>
          <p:cNvSpPr txBox="1"/>
          <p:nvPr/>
        </p:nvSpPr>
        <p:spPr>
          <a:xfrm>
            <a:off x="5537200" y="3428592"/>
            <a:ext cx="812800" cy="3693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 Listening</a:t>
            </a:r>
          </a:p>
        </p:txBody>
      </p:sp>
      <p:sp>
        <p:nvSpPr>
          <p:cNvPr id="32" name="TextBox 31">
            <a:extLst>
              <a:ext uri="{FF2B5EF4-FFF2-40B4-BE49-F238E27FC236}">
                <a16:creationId xmlns:a16="http://schemas.microsoft.com/office/drawing/2014/main" id="{2CDABCD9-D870-4091-22ED-ED4A3E2E71E2}"/>
              </a:ext>
            </a:extLst>
          </p:cNvPr>
          <p:cNvSpPr txBox="1"/>
          <p:nvPr/>
        </p:nvSpPr>
        <p:spPr>
          <a:xfrm>
            <a:off x="4523843" y="3428592"/>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33" name="TextBox 32">
            <a:extLst>
              <a:ext uri="{FF2B5EF4-FFF2-40B4-BE49-F238E27FC236}">
                <a16:creationId xmlns:a16="http://schemas.microsoft.com/office/drawing/2014/main" id="{FCD4396F-BE28-9C60-E31F-9A2CA1F8317A}"/>
              </a:ext>
            </a:extLst>
          </p:cNvPr>
          <p:cNvSpPr txBox="1"/>
          <p:nvPr/>
        </p:nvSpPr>
        <p:spPr>
          <a:xfrm>
            <a:off x="6313487" y="3454400"/>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34" name="TextBox 33">
            <a:extLst>
              <a:ext uri="{FF2B5EF4-FFF2-40B4-BE49-F238E27FC236}">
                <a16:creationId xmlns:a16="http://schemas.microsoft.com/office/drawing/2014/main" id="{C8AC9B74-ADBF-0E9B-1C40-6812A98F7262}"/>
              </a:ext>
            </a:extLst>
          </p:cNvPr>
          <p:cNvSpPr txBox="1"/>
          <p:nvPr/>
        </p:nvSpPr>
        <p:spPr>
          <a:xfrm>
            <a:off x="4516437" y="4539333"/>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35" name="TextBox 34">
            <a:extLst>
              <a:ext uri="{FF2B5EF4-FFF2-40B4-BE49-F238E27FC236}">
                <a16:creationId xmlns:a16="http://schemas.microsoft.com/office/drawing/2014/main" id="{A829CAA2-5C04-5BB2-4AA4-B00BCA5C4AA8}"/>
              </a:ext>
            </a:extLst>
          </p:cNvPr>
          <p:cNvSpPr txBox="1"/>
          <p:nvPr/>
        </p:nvSpPr>
        <p:spPr>
          <a:xfrm>
            <a:off x="5405437" y="4577035"/>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36" name="TextBox 35">
            <a:extLst>
              <a:ext uri="{FF2B5EF4-FFF2-40B4-BE49-F238E27FC236}">
                <a16:creationId xmlns:a16="http://schemas.microsoft.com/office/drawing/2014/main" id="{2418A41D-3E4C-2217-27D6-6CCDFBC66233}"/>
              </a:ext>
            </a:extLst>
          </p:cNvPr>
          <p:cNvSpPr txBox="1"/>
          <p:nvPr/>
        </p:nvSpPr>
        <p:spPr>
          <a:xfrm>
            <a:off x="6288087" y="4569768"/>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pic>
        <p:nvPicPr>
          <p:cNvPr id="40" name="Graphic 39" descr="Internet with solid fill">
            <a:extLst>
              <a:ext uri="{FF2B5EF4-FFF2-40B4-BE49-F238E27FC236}">
                <a16:creationId xmlns:a16="http://schemas.microsoft.com/office/drawing/2014/main" id="{A4E5DDC5-2E9A-9EE0-8235-68A6113623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40850" y="2666573"/>
            <a:ext cx="712200" cy="712200"/>
          </a:xfrm>
          <a:prstGeom prst="rect">
            <a:avLst/>
          </a:prstGeom>
        </p:spPr>
      </p:pic>
      <p:pic>
        <p:nvPicPr>
          <p:cNvPr id="42" name="Graphic 41" descr="Cycle with people with solid fill">
            <a:extLst>
              <a:ext uri="{FF2B5EF4-FFF2-40B4-BE49-F238E27FC236}">
                <a16:creationId xmlns:a16="http://schemas.microsoft.com/office/drawing/2014/main" id="{6C85A5A5-6B2B-A3CC-C91C-81A8DBB259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00790" y="2574008"/>
            <a:ext cx="898525" cy="898525"/>
          </a:xfrm>
          <a:prstGeom prst="rect">
            <a:avLst/>
          </a:prstGeom>
        </p:spPr>
      </p:pic>
      <p:pic>
        <p:nvPicPr>
          <p:cNvPr id="44" name="Graphic 43" descr="Shield with solid fill">
            <a:extLst>
              <a:ext uri="{FF2B5EF4-FFF2-40B4-BE49-F238E27FC236}">
                <a16:creationId xmlns:a16="http://schemas.microsoft.com/office/drawing/2014/main" id="{ACF625E3-6423-4A69-9B44-0D4949A2B83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67250" y="3860800"/>
            <a:ext cx="647700" cy="647700"/>
          </a:xfrm>
          <a:prstGeom prst="rect">
            <a:avLst/>
          </a:prstGeom>
        </p:spPr>
      </p:pic>
      <p:pic>
        <p:nvPicPr>
          <p:cNvPr id="46" name="Graphic 45" descr="Head with gears with solid fill">
            <a:extLst>
              <a:ext uri="{FF2B5EF4-FFF2-40B4-BE49-F238E27FC236}">
                <a16:creationId xmlns:a16="http://schemas.microsoft.com/office/drawing/2014/main" id="{B2CD71F8-9E3F-3B95-4976-8FB6844350B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537200" y="3809284"/>
            <a:ext cx="762000" cy="762000"/>
          </a:xfrm>
          <a:prstGeom prst="rect">
            <a:avLst/>
          </a:prstGeom>
        </p:spPr>
      </p:pic>
      <p:pic>
        <p:nvPicPr>
          <p:cNvPr id="52" name="Graphic 51" descr="Receiver with solid fill">
            <a:extLst>
              <a:ext uri="{FF2B5EF4-FFF2-40B4-BE49-F238E27FC236}">
                <a16:creationId xmlns:a16="http://schemas.microsoft.com/office/drawing/2014/main" id="{EAA36647-B297-F1B5-9356-22645C89B26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464300" y="3850332"/>
            <a:ext cx="698500" cy="698500"/>
          </a:xfrm>
          <a:prstGeom prst="rect">
            <a:avLst/>
          </a:prstGeom>
        </p:spPr>
      </p:pic>
      <p:pic>
        <p:nvPicPr>
          <p:cNvPr id="54" name="Graphic 53" descr="Chat with solid fill">
            <a:extLst>
              <a:ext uri="{FF2B5EF4-FFF2-40B4-BE49-F238E27FC236}">
                <a16:creationId xmlns:a16="http://schemas.microsoft.com/office/drawing/2014/main" id="{1E36AA7A-8512-47CC-9F3D-37D3E9CC1BF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584700" y="4953286"/>
            <a:ext cx="812800" cy="812800"/>
          </a:xfrm>
          <a:prstGeom prst="rect">
            <a:avLst/>
          </a:prstGeom>
        </p:spPr>
      </p:pic>
      <p:pic>
        <p:nvPicPr>
          <p:cNvPr id="56" name="Graphic 55" descr="Envelope with solid fill">
            <a:extLst>
              <a:ext uri="{FF2B5EF4-FFF2-40B4-BE49-F238E27FC236}">
                <a16:creationId xmlns:a16="http://schemas.microsoft.com/office/drawing/2014/main" id="{CBFF5DAF-3C05-1348-C585-B53246F6C4E2}"/>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491231" y="4939490"/>
            <a:ext cx="788919" cy="788919"/>
          </a:xfrm>
          <a:prstGeom prst="rect">
            <a:avLst/>
          </a:prstGeom>
        </p:spPr>
      </p:pic>
      <p:pic>
        <p:nvPicPr>
          <p:cNvPr id="58" name="Graphic 57" descr="Camera with solid fill">
            <a:extLst>
              <a:ext uri="{FF2B5EF4-FFF2-40B4-BE49-F238E27FC236}">
                <a16:creationId xmlns:a16="http://schemas.microsoft.com/office/drawing/2014/main" id="{7A3AEA98-94B6-D9C7-AFA7-359CEE58AEC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350000" y="4894475"/>
            <a:ext cx="839117" cy="839117"/>
          </a:xfrm>
          <a:prstGeom prst="rect">
            <a:avLst/>
          </a:prstGeom>
        </p:spPr>
      </p:pic>
      <p:sp>
        <p:nvSpPr>
          <p:cNvPr id="59" name="TextBox 58">
            <a:extLst>
              <a:ext uri="{FF2B5EF4-FFF2-40B4-BE49-F238E27FC236}">
                <a16:creationId xmlns:a16="http://schemas.microsoft.com/office/drawing/2014/main" id="{BE5D5116-805B-6532-8C5D-6781967B481D}"/>
              </a:ext>
            </a:extLst>
          </p:cNvPr>
          <p:cNvSpPr txBox="1"/>
          <p:nvPr/>
        </p:nvSpPr>
        <p:spPr>
          <a:xfrm>
            <a:off x="4578460" y="1192034"/>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61" name="Straight Connector 60">
            <a:extLst>
              <a:ext uri="{FF2B5EF4-FFF2-40B4-BE49-F238E27FC236}">
                <a16:creationId xmlns:a16="http://schemas.microsoft.com/office/drawing/2014/main" id="{4BDFDA3A-92C7-ABA9-CD33-5DEA553B924C}"/>
              </a:ext>
            </a:extLst>
          </p:cNvPr>
          <p:cNvCxnSpPr>
            <a:cxnSpLocks/>
          </p:cNvCxnSpPr>
          <p:nvPr/>
        </p:nvCxnSpPr>
        <p:spPr>
          <a:xfrm>
            <a:off x="5753100" y="1192034"/>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63" name="TextBox 62">
            <a:extLst>
              <a:ext uri="{FF2B5EF4-FFF2-40B4-BE49-F238E27FC236}">
                <a16:creationId xmlns:a16="http://schemas.microsoft.com/office/drawing/2014/main" id="{A090B63C-1456-2B03-D484-9A8D90747496}"/>
              </a:ext>
            </a:extLst>
          </p:cNvPr>
          <p:cNvSpPr txBox="1"/>
          <p:nvPr/>
        </p:nvSpPr>
        <p:spPr>
          <a:xfrm>
            <a:off x="5918201" y="1726709"/>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65" name="Graphic 64" descr="Sun with solid fill">
            <a:extLst>
              <a:ext uri="{FF2B5EF4-FFF2-40B4-BE49-F238E27FC236}">
                <a16:creationId xmlns:a16="http://schemas.microsoft.com/office/drawing/2014/main" id="{C50BAE54-F492-551D-BE79-EDE9AF3890FE}"/>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004154" y="1098946"/>
            <a:ext cx="717092" cy="717092"/>
          </a:xfrm>
          <a:prstGeom prst="rect">
            <a:avLst/>
          </a:prstGeom>
        </p:spPr>
      </p:pic>
      <p:grpSp>
        <p:nvGrpSpPr>
          <p:cNvPr id="67" name="Group 66">
            <a:extLst>
              <a:ext uri="{FF2B5EF4-FFF2-40B4-BE49-F238E27FC236}">
                <a16:creationId xmlns:a16="http://schemas.microsoft.com/office/drawing/2014/main" id="{3D058472-36D6-950C-C0AB-295B4B197539}"/>
              </a:ext>
            </a:extLst>
          </p:cNvPr>
          <p:cNvGrpSpPr/>
          <p:nvPr/>
        </p:nvGrpSpPr>
        <p:grpSpPr>
          <a:xfrm>
            <a:off x="4296837" y="1741140"/>
            <a:ext cx="3187697" cy="3187697"/>
            <a:chOff x="5480050" y="2641600"/>
            <a:chExt cx="812800" cy="812800"/>
          </a:xfrm>
        </p:grpSpPr>
        <p:sp>
          <p:nvSpPr>
            <p:cNvPr id="9" name="Rectangle: Rounded Corners 8">
              <a:extLst>
                <a:ext uri="{FF2B5EF4-FFF2-40B4-BE49-F238E27FC236}">
                  <a16:creationId xmlns:a16="http://schemas.microsoft.com/office/drawing/2014/main" id="{EDDBE478-3669-12AF-1C05-0B61C925C06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8" name="Graphic 37" descr="Headphones with solid fill">
              <a:extLst>
                <a:ext uri="{FF2B5EF4-FFF2-40B4-BE49-F238E27FC236}">
                  <a16:creationId xmlns:a16="http://schemas.microsoft.com/office/drawing/2014/main" id="{49696835-9B15-8520-A97F-2F1E98B45579}"/>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588035" y="2736395"/>
              <a:ext cx="571427" cy="571427"/>
            </a:xfrm>
            <a:prstGeom prst="rect">
              <a:avLst/>
            </a:prstGeom>
          </p:spPr>
        </p:pic>
      </p:grpSp>
    </p:spTree>
    <p:extLst>
      <p:ext uri="{BB962C8B-B14F-4D97-AF65-F5344CB8AC3E}">
        <p14:creationId xmlns:p14="http://schemas.microsoft.com/office/powerpoint/2010/main" val="11156011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250" advTm="200">
        <p159:morph option="byObject"/>
      </p:transition>
    </mc:Choice>
    <mc:Fallback xmlns="">
      <p:transition spd="slow" advTm="2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3E8140B6-C28B-6E36-3AF3-C210FCE337B7}"/>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grpSp>
        <p:nvGrpSpPr>
          <p:cNvPr id="11" name="Group 10">
            <a:extLst>
              <a:ext uri="{FF2B5EF4-FFF2-40B4-BE49-F238E27FC236}">
                <a16:creationId xmlns:a16="http://schemas.microsoft.com/office/drawing/2014/main" id="{2F3A740D-7A19-6292-EE65-96963472055B}"/>
              </a:ext>
            </a:extLst>
          </p:cNvPr>
          <p:cNvGrpSpPr/>
          <p:nvPr/>
        </p:nvGrpSpPr>
        <p:grpSpPr>
          <a:xfrm>
            <a:off x="-7235217" y="842253"/>
            <a:ext cx="3416300" cy="5562600"/>
            <a:chOff x="4165600" y="647700"/>
            <a:chExt cx="3416300" cy="5562600"/>
          </a:xfrm>
        </p:grpSpPr>
        <p:sp>
          <p:nvSpPr>
            <p:cNvPr id="2" name="Rectangle: Rounded Corners 1">
              <a:extLst>
                <a:ext uri="{FF2B5EF4-FFF2-40B4-BE49-F238E27FC236}">
                  <a16:creationId xmlns:a16="http://schemas.microsoft.com/office/drawing/2014/main" id="{6402FE1E-2927-687D-8A96-A53A81737532}"/>
                </a:ext>
              </a:extLst>
            </p:cNvPr>
            <p:cNvSpPr/>
            <p:nvPr/>
          </p:nvSpPr>
          <p:spPr>
            <a:xfrm>
              <a:off x="4165600" y="647700"/>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Rounded Corners 3">
              <a:extLst>
                <a:ext uri="{FF2B5EF4-FFF2-40B4-BE49-F238E27FC236}">
                  <a16:creationId xmlns:a16="http://schemas.microsoft.com/office/drawing/2014/main" id="{0CB56FCC-4CE2-1889-4AEC-ABA6A676C1FE}"/>
                </a:ext>
              </a:extLst>
            </p:cNvPr>
            <p:cNvSpPr/>
            <p:nvPr/>
          </p:nvSpPr>
          <p:spPr>
            <a:xfrm>
              <a:off x="4279900" y="736600"/>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Rounded Corners 4">
              <a:extLst>
                <a:ext uri="{FF2B5EF4-FFF2-40B4-BE49-F238E27FC236}">
                  <a16:creationId xmlns:a16="http://schemas.microsoft.com/office/drawing/2014/main" id="{E6390C35-CE1F-73D9-826A-C5BC37478E53}"/>
                </a:ext>
              </a:extLst>
            </p:cNvPr>
            <p:cNvSpPr/>
            <p:nvPr/>
          </p:nvSpPr>
          <p:spPr>
            <a:xfrm>
              <a:off x="5340350" y="673100"/>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Rounded Corners 5">
              <a:extLst>
                <a:ext uri="{FF2B5EF4-FFF2-40B4-BE49-F238E27FC236}">
                  <a16:creationId xmlns:a16="http://schemas.microsoft.com/office/drawing/2014/main" id="{CDD86021-3A7B-2CF6-56AF-5E9FD24408AC}"/>
                </a:ext>
              </a:extLst>
            </p:cNvPr>
            <p:cNvSpPr/>
            <p:nvPr/>
          </p:nvSpPr>
          <p:spPr>
            <a:xfrm>
              <a:off x="4483100" y="1054100"/>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Rectangle: Rounded Corners 6">
              <a:extLst>
                <a:ext uri="{FF2B5EF4-FFF2-40B4-BE49-F238E27FC236}">
                  <a16:creationId xmlns:a16="http://schemas.microsoft.com/office/drawing/2014/main" id="{D7ADBACD-B31E-CAB3-C7D2-7E88F5327236}"/>
                </a:ext>
              </a:extLst>
            </p:cNvPr>
            <p:cNvSpPr/>
            <p:nvPr/>
          </p:nvSpPr>
          <p:spPr>
            <a:xfrm>
              <a:off x="4483100" y="4864100"/>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Rectangle: Rounded Corners 7">
              <a:extLst>
                <a:ext uri="{FF2B5EF4-FFF2-40B4-BE49-F238E27FC236}">
                  <a16:creationId xmlns:a16="http://schemas.microsoft.com/office/drawing/2014/main" id="{7D71DCCB-81C7-21D9-CC57-18E660C6C15D}"/>
                </a:ext>
              </a:extLst>
            </p:cNvPr>
            <p:cNvSpPr/>
            <p:nvPr/>
          </p:nvSpPr>
          <p:spPr>
            <a:xfrm>
              <a:off x="4584700" y="2641600"/>
              <a:ext cx="812800" cy="812800"/>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Rectangle: Rounded Corners 9">
              <a:extLst>
                <a:ext uri="{FF2B5EF4-FFF2-40B4-BE49-F238E27FC236}">
                  <a16:creationId xmlns:a16="http://schemas.microsoft.com/office/drawing/2014/main" id="{5B152D5D-A9EB-5BE3-C62C-3E027A660C71}"/>
                </a:ext>
              </a:extLst>
            </p:cNvPr>
            <p:cNvSpPr/>
            <p:nvPr/>
          </p:nvSpPr>
          <p:spPr>
            <a:xfrm>
              <a:off x="6350000" y="2641600"/>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Rectangle: Rounded Corners 20">
              <a:extLst>
                <a:ext uri="{FF2B5EF4-FFF2-40B4-BE49-F238E27FC236}">
                  <a16:creationId xmlns:a16="http://schemas.microsoft.com/office/drawing/2014/main" id="{4ECF7993-4DDF-AF48-79D6-80F36D84DBEC}"/>
                </a:ext>
              </a:extLst>
            </p:cNvPr>
            <p:cNvSpPr/>
            <p:nvPr/>
          </p:nvSpPr>
          <p:spPr>
            <a:xfrm>
              <a:off x="4584700" y="37592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Rounded Corners 21">
              <a:extLst>
                <a:ext uri="{FF2B5EF4-FFF2-40B4-BE49-F238E27FC236}">
                  <a16:creationId xmlns:a16="http://schemas.microsoft.com/office/drawing/2014/main" id="{30BD9EB7-1CF6-3C85-0701-6E48BC2A830D}"/>
                </a:ext>
              </a:extLst>
            </p:cNvPr>
            <p:cNvSpPr/>
            <p:nvPr/>
          </p:nvSpPr>
          <p:spPr>
            <a:xfrm>
              <a:off x="5480050" y="37719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3" name="Rectangle: Rounded Corners 22">
              <a:extLst>
                <a:ext uri="{FF2B5EF4-FFF2-40B4-BE49-F238E27FC236}">
                  <a16:creationId xmlns:a16="http://schemas.microsoft.com/office/drawing/2014/main" id="{ACC8FAF1-E4A6-ECFC-19AB-A61A2B09022E}"/>
                </a:ext>
              </a:extLst>
            </p:cNvPr>
            <p:cNvSpPr/>
            <p:nvPr/>
          </p:nvSpPr>
          <p:spPr>
            <a:xfrm>
              <a:off x="6375400" y="3771901"/>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4" name="Rectangle: Rounded Corners 23">
              <a:extLst>
                <a:ext uri="{FF2B5EF4-FFF2-40B4-BE49-F238E27FC236}">
                  <a16:creationId xmlns:a16="http://schemas.microsoft.com/office/drawing/2014/main" id="{A97F9549-6603-DB6D-70FA-56432D362D0E}"/>
                </a:ext>
              </a:extLst>
            </p:cNvPr>
            <p:cNvSpPr/>
            <p:nvPr/>
          </p:nvSpPr>
          <p:spPr>
            <a:xfrm>
              <a:off x="4584700" y="4927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5" name="Rectangle: Rounded Corners 24">
              <a:extLst>
                <a:ext uri="{FF2B5EF4-FFF2-40B4-BE49-F238E27FC236}">
                  <a16:creationId xmlns:a16="http://schemas.microsoft.com/office/drawing/2014/main" id="{A07E9AC9-EC90-B5FC-38B5-6CF64AD4476C}"/>
                </a:ext>
              </a:extLst>
            </p:cNvPr>
            <p:cNvSpPr/>
            <p:nvPr/>
          </p:nvSpPr>
          <p:spPr>
            <a:xfrm>
              <a:off x="5467350" y="49276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6" name="Rectangle: Rounded Corners 25">
              <a:extLst>
                <a:ext uri="{FF2B5EF4-FFF2-40B4-BE49-F238E27FC236}">
                  <a16:creationId xmlns:a16="http://schemas.microsoft.com/office/drawing/2014/main" id="{0C2D5903-E6DA-B3D0-D44C-033981D8CB4E}"/>
                </a:ext>
              </a:extLst>
            </p:cNvPr>
            <p:cNvSpPr/>
            <p:nvPr/>
          </p:nvSpPr>
          <p:spPr>
            <a:xfrm>
              <a:off x="6362700" y="49276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1" name="TextBox 30">
              <a:extLst>
                <a:ext uri="{FF2B5EF4-FFF2-40B4-BE49-F238E27FC236}">
                  <a16:creationId xmlns:a16="http://schemas.microsoft.com/office/drawing/2014/main" id="{2E6E907B-0B5F-7977-5F22-C510A7ED292E}"/>
                </a:ext>
              </a:extLst>
            </p:cNvPr>
            <p:cNvSpPr txBox="1"/>
            <p:nvPr/>
          </p:nvSpPr>
          <p:spPr>
            <a:xfrm>
              <a:off x="5537200" y="3428592"/>
              <a:ext cx="812800" cy="3693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 Listening</a:t>
              </a:r>
            </a:p>
          </p:txBody>
        </p:sp>
        <p:sp>
          <p:nvSpPr>
            <p:cNvPr id="32" name="TextBox 31">
              <a:extLst>
                <a:ext uri="{FF2B5EF4-FFF2-40B4-BE49-F238E27FC236}">
                  <a16:creationId xmlns:a16="http://schemas.microsoft.com/office/drawing/2014/main" id="{2CDABCD9-D870-4091-22ED-ED4A3E2E71E2}"/>
                </a:ext>
              </a:extLst>
            </p:cNvPr>
            <p:cNvSpPr txBox="1"/>
            <p:nvPr/>
          </p:nvSpPr>
          <p:spPr>
            <a:xfrm>
              <a:off x="4523843" y="3428592"/>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33" name="TextBox 32">
              <a:extLst>
                <a:ext uri="{FF2B5EF4-FFF2-40B4-BE49-F238E27FC236}">
                  <a16:creationId xmlns:a16="http://schemas.microsoft.com/office/drawing/2014/main" id="{FCD4396F-BE28-9C60-E31F-9A2CA1F8317A}"/>
                </a:ext>
              </a:extLst>
            </p:cNvPr>
            <p:cNvSpPr txBox="1"/>
            <p:nvPr/>
          </p:nvSpPr>
          <p:spPr>
            <a:xfrm>
              <a:off x="6313487" y="3454400"/>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34" name="TextBox 33">
              <a:extLst>
                <a:ext uri="{FF2B5EF4-FFF2-40B4-BE49-F238E27FC236}">
                  <a16:creationId xmlns:a16="http://schemas.microsoft.com/office/drawing/2014/main" id="{C8AC9B74-ADBF-0E9B-1C40-6812A98F7262}"/>
                </a:ext>
              </a:extLst>
            </p:cNvPr>
            <p:cNvSpPr txBox="1"/>
            <p:nvPr/>
          </p:nvSpPr>
          <p:spPr>
            <a:xfrm>
              <a:off x="4516437" y="4539333"/>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35" name="TextBox 34">
              <a:extLst>
                <a:ext uri="{FF2B5EF4-FFF2-40B4-BE49-F238E27FC236}">
                  <a16:creationId xmlns:a16="http://schemas.microsoft.com/office/drawing/2014/main" id="{A829CAA2-5C04-5BB2-4AA4-B00BCA5C4AA8}"/>
                </a:ext>
              </a:extLst>
            </p:cNvPr>
            <p:cNvSpPr txBox="1"/>
            <p:nvPr/>
          </p:nvSpPr>
          <p:spPr>
            <a:xfrm>
              <a:off x="5405437" y="4577035"/>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36" name="TextBox 35">
              <a:extLst>
                <a:ext uri="{FF2B5EF4-FFF2-40B4-BE49-F238E27FC236}">
                  <a16:creationId xmlns:a16="http://schemas.microsoft.com/office/drawing/2014/main" id="{2418A41D-3E4C-2217-27D6-6CCDFBC66233}"/>
                </a:ext>
              </a:extLst>
            </p:cNvPr>
            <p:cNvSpPr txBox="1"/>
            <p:nvPr/>
          </p:nvSpPr>
          <p:spPr>
            <a:xfrm>
              <a:off x="6288087" y="4569768"/>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pic>
          <p:nvPicPr>
            <p:cNvPr id="40" name="Graphic 39" descr="Internet with solid fill">
              <a:extLst>
                <a:ext uri="{FF2B5EF4-FFF2-40B4-BE49-F238E27FC236}">
                  <a16:creationId xmlns:a16="http://schemas.microsoft.com/office/drawing/2014/main" id="{A4E5DDC5-2E9A-9EE0-8235-68A6113623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40850" y="2666573"/>
              <a:ext cx="712200" cy="712200"/>
            </a:xfrm>
            <a:prstGeom prst="rect">
              <a:avLst/>
            </a:prstGeom>
          </p:spPr>
        </p:pic>
        <p:pic>
          <p:nvPicPr>
            <p:cNvPr id="42" name="Graphic 41" descr="Cycle with people with solid fill">
              <a:extLst>
                <a:ext uri="{FF2B5EF4-FFF2-40B4-BE49-F238E27FC236}">
                  <a16:creationId xmlns:a16="http://schemas.microsoft.com/office/drawing/2014/main" id="{6C85A5A5-6B2B-A3CC-C91C-81A8DBB259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00790" y="2574008"/>
              <a:ext cx="898525" cy="898525"/>
            </a:xfrm>
            <a:prstGeom prst="rect">
              <a:avLst/>
            </a:prstGeom>
          </p:spPr>
        </p:pic>
        <p:pic>
          <p:nvPicPr>
            <p:cNvPr id="44" name="Graphic 43" descr="Shield with solid fill">
              <a:extLst>
                <a:ext uri="{FF2B5EF4-FFF2-40B4-BE49-F238E27FC236}">
                  <a16:creationId xmlns:a16="http://schemas.microsoft.com/office/drawing/2014/main" id="{ACF625E3-6423-4A69-9B44-0D4949A2B83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67250" y="3860800"/>
              <a:ext cx="647700" cy="647700"/>
            </a:xfrm>
            <a:prstGeom prst="rect">
              <a:avLst/>
            </a:prstGeom>
          </p:spPr>
        </p:pic>
        <p:pic>
          <p:nvPicPr>
            <p:cNvPr id="46" name="Graphic 45" descr="Head with gears with solid fill">
              <a:extLst>
                <a:ext uri="{FF2B5EF4-FFF2-40B4-BE49-F238E27FC236}">
                  <a16:creationId xmlns:a16="http://schemas.microsoft.com/office/drawing/2014/main" id="{B2CD71F8-9E3F-3B95-4976-8FB6844350B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537200" y="3809284"/>
              <a:ext cx="762000" cy="762000"/>
            </a:xfrm>
            <a:prstGeom prst="rect">
              <a:avLst/>
            </a:prstGeom>
          </p:spPr>
        </p:pic>
        <p:pic>
          <p:nvPicPr>
            <p:cNvPr id="52" name="Graphic 51" descr="Receiver with solid fill">
              <a:extLst>
                <a:ext uri="{FF2B5EF4-FFF2-40B4-BE49-F238E27FC236}">
                  <a16:creationId xmlns:a16="http://schemas.microsoft.com/office/drawing/2014/main" id="{EAA36647-B297-F1B5-9356-22645C89B26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464300" y="3850332"/>
              <a:ext cx="698500" cy="698500"/>
            </a:xfrm>
            <a:prstGeom prst="rect">
              <a:avLst/>
            </a:prstGeom>
          </p:spPr>
        </p:pic>
        <p:pic>
          <p:nvPicPr>
            <p:cNvPr id="54" name="Graphic 53" descr="Chat with solid fill">
              <a:extLst>
                <a:ext uri="{FF2B5EF4-FFF2-40B4-BE49-F238E27FC236}">
                  <a16:creationId xmlns:a16="http://schemas.microsoft.com/office/drawing/2014/main" id="{1E36AA7A-8512-47CC-9F3D-37D3E9CC1BF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584700" y="4953286"/>
              <a:ext cx="812800" cy="812800"/>
            </a:xfrm>
            <a:prstGeom prst="rect">
              <a:avLst/>
            </a:prstGeom>
          </p:spPr>
        </p:pic>
        <p:pic>
          <p:nvPicPr>
            <p:cNvPr id="56" name="Graphic 55" descr="Envelope with solid fill">
              <a:extLst>
                <a:ext uri="{FF2B5EF4-FFF2-40B4-BE49-F238E27FC236}">
                  <a16:creationId xmlns:a16="http://schemas.microsoft.com/office/drawing/2014/main" id="{CBFF5DAF-3C05-1348-C585-B53246F6C4E2}"/>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491231" y="4939490"/>
              <a:ext cx="788919" cy="788919"/>
            </a:xfrm>
            <a:prstGeom prst="rect">
              <a:avLst/>
            </a:prstGeom>
          </p:spPr>
        </p:pic>
        <p:pic>
          <p:nvPicPr>
            <p:cNvPr id="58" name="Graphic 57" descr="Camera with solid fill">
              <a:extLst>
                <a:ext uri="{FF2B5EF4-FFF2-40B4-BE49-F238E27FC236}">
                  <a16:creationId xmlns:a16="http://schemas.microsoft.com/office/drawing/2014/main" id="{7A3AEA98-94B6-D9C7-AFA7-359CEE58AEC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350000" y="4894475"/>
              <a:ext cx="839117" cy="839117"/>
            </a:xfrm>
            <a:prstGeom prst="rect">
              <a:avLst/>
            </a:prstGeom>
          </p:spPr>
        </p:pic>
        <p:sp>
          <p:nvSpPr>
            <p:cNvPr id="59" name="TextBox 58">
              <a:extLst>
                <a:ext uri="{FF2B5EF4-FFF2-40B4-BE49-F238E27FC236}">
                  <a16:creationId xmlns:a16="http://schemas.microsoft.com/office/drawing/2014/main" id="{BE5D5116-805B-6532-8C5D-6781967B481D}"/>
                </a:ext>
              </a:extLst>
            </p:cNvPr>
            <p:cNvSpPr txBox="1"/>
            <p:nvPr/>
          </p:nvSpPr>
          <p:spPr>
            <a:xfrm>
              <a:off x="4578460" y="1192034"/>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61" name="Straight Connector 60">
              <a:extLst>
                <a:ext uri="{FF2B5EF4-FFF2-40B4-BE49-F238E27FC236}">
                  <a16:creationId xmlns:a16="http://schemas.microsoft.com/office/drawing/2014/main" id="{4BDFDA3A-92C7-ABA9-CD33-5DEA553B924C}"/>
                </a:ext>
              </a:extLst>
            </p:cNvPr>
            <p:cNvCxnSpPr>
              <a:cxnSpLocks/>
            </p:cNvCxnSpPr>
            <p:nvPr/>
          </p:nvCxnSpPr>
          <p:spPr>
            <a:xfrm>
              <a:off x="5753100" y="1192034"/>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63" name="TextBox 62">
              <a:extLst>
                <a:ext uri="{FF2B5EF4-FFF2-40B4-BE49-F238E27FC236}">
                  <a16:creationId xmlns:a16="http://schemas.microsoft.com/office/drawing/2014/main" id="{A090B63C-1456-2B03-D484-9A8D90747496}"/>
                </a:ext>
              </a:extLst>
            </p:cNvPr>
            <p:cNvSpPr txBox="1"/>
            <p:nvPr/>
          </p:nvSpPr>
          <p:spPr>
            <a:xfrm>
              <a:off x="5918201" y="1726709"/>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65" name="Graphic 64" descr="Sun with solid fill">
              <a:extLst>
                <a:ext uri="{FF2B5EF4-FFF2-40B4-BE49-F238E27FC236}">
                  <a16:creationId xmlns:a16="http://schemas.microsoft.com/office/drawing/2014/main" id="{C50BAE54-F492-551D-BE79-EDE9AF3890FE}"/>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004154" y="1098946"/>
              <a:ext cx="717092" cy="717092"/>
            </a:xfrm>
            <a:prstGeom prst="rect">
              <a:avLst/>
            </a:prstGeom>
          </p:spPr>
        </p:pic>
      </p:grpSp>
      <p:grpSp>
        <p:nvGrpSpPr>
          <p:cNvPr id="67" name="Group 66">
            <a:extLst>
              <a:ext uri="{FF2B5EF4-FFF2-40B4-BE49-F238E27FC236}">
                <a16:creationId xmlns:a16="http://schemas.microsoft.com/office/drawing/2014/main" id="{3D058472-36D6-950C-C0AB-295B4B197539}"/>
              </a:ext>
            </a:extLst>
          </p:cNvPr>
          <p:cNvGrpSpPr/>
          <p:nvPr/>
        </p:nvGrpSpPr>
        <p:grpSpPr>
          <a:xfrm>
            <a:off x="403728" y="1623377"/>
            <a:ext cx="3187697" cy="3187697"/>
            <a:chOff x="5480050" y="2641600"/>
            <a:chExt cx="812800" cy="812800"/>
          </a:xfrm>
        </p:grpSpPr>
        <p:sp>
          <p:nvSpPr>
            <p:cNvPr id="9" name="Rectangle: Rounded Corners 8">
              <a:extLst>
                <a:ext uri="{FF2B5EF4-FFF2-40B4-BE49-F238E27FC236}">
                  <a16:creationId xmlns:a16="http://schemas.microsoft.com/office/drawing/2014/main" id="{EDDBE478-3669-12AF-1C05-0B61C925C06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8" name="Graphic 37" descr="Headphones with solid fill">
              <a:extLst>
                <a:ext uri="{FF2B5EF4-FFF2-40B4-BE49-F238E27FC236}">
                  <a16:creationId xmlns:a16="http://schemas.microsoft.com/office/drawing/2014/main" id="{49696835-9B15-8520-A97F-2F1E98B45579}"/>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588035" y="2736395"/>
              <a:ext cx="571427" cy="571427"/>
            </a:xfrm>
            <a:prstGeom prst="rect">
              <a:avLst/>
            </a:prstGeom>
          </p:spPr>
        </p:pic>
      </p:grpSp>
      <p:sp>
        <p:nvSpPr>
          <p:cNvPr id="14" name="TextBox 13">
            <a:extLst>
              <a:ext uri="{FF2B5EF4-FFF2-40B4-BE49-F238E27FC236}">
                <a16:creationId xmlns:a16="http://schemas.microsoft.com/office/drawing/2014/main" id="{B570FD37-8CF1-2C30-DD69-0CB7071DD8DA}"/>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3810111A-9143-608A-8F5E-0CE5A1E60C08}"/>
              </a:ext>
            </a:extLst>
          </p:cNvPr>
          <p:cNvSpPr/>
          <p:nvPr/>
        </p:nvSpPr>
        <p:spPr>
          <a:xfrm>
            <a:off x="0" y="-76200"/>
            <a:ext cx="12192000"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6" name="TextBox 15">
            <a:extLst>
              <a:ext uri="{FF2B5EF4-FFF2-40B4-BE49-F238E27FC236}">
                <a16:creationId xmlns:a16="http://schemas.microsoft.com/office/drawing/2014/main" id="{E53B2420-8BA0-E1D8-D274-3B0055BB8FD3}"/>
              </a:ext>
            </a:extLst>
          </p:cNvPr>
          <p:cNvSpPr txBox="1"/>
          <p:nvPr/>
        </p:nvSpPr>
        <p:spPr>
          <a:xfrm>
            <a:off x="139700" y="230159"/>
            <a:ext cx="11912600" cy="707886"/>
          </a:xfrm>
          <a:prstGeom prst="rect">
            <a:avLst/>
          </a:prstGeom>
          <a:noFill/>
        </p:spPr>
        <p:txBody>
          <a:bodyPr wrap="square" rtlCol="0">
            <a:spAutoFit/>
          </a:bodyPr>
          <a:lstStyle/>
          <a:p>
            <a:r>
              <a:rPr lang="en-IE" sz="4000">
                <a:solidFill>
                  <a:srgbClr val="7F50C8"/>
                </a:solidFill>
                <a:latin typeface="Poppins ExtraBold" panose="00000900000000000000" pitchFamily="2" charset="0"/>
                <a:cs typeface="Poppins ExtraBold" panose="00000900000000000000" pitchFamily="2" charset="0"/>
              </a:rPr>
              <a:t>Childline by ISPCC</a:t>
            </a:r>
          </a:p>
        </p:txBody>
      </p:sp>
      <p:sp>
        <p:nvSpPr>
          <p:cNvPr id="18" name="TextBox 17">
            <a:extLst>
              <a:ext uri="{FF2B5EF4-FFF2-40B4-BE49-F238E27FC236}">
                <a16:creationId xmlns:a16="http://schemas.microsoft.com/office/drawing/2014/main" id="{F8816547-53A2-4423-02D1-EEF35B51ED68}"/>
              </a:ext>
            </a:extLst>
          </p:cNvPr>
          <p:cNvSpPr txBox="1"/>
          <p:nvPr/>
        </p:nvSpPr>
        <p:spPr>
          <a:xfrm>
            <a:off x="4014928" y="1623377"/>
            <a:ext cx="6471489" cy="4401205"/>
          </a:xfrm>
          <a:prstGeom prst="rect">
            <a:avLst/>
          </a:prstGeom>
          <a:noFill/>
        </p:spPr>
        <p:txBody>
          <a:bodyPr wrap="square" lIns="91440" tIns="45720" rIns="91440" bIns="45720" anchor="t">
            <a:spAutoFit/>
          </a:bodyPr>
          <a:lstStyle/>
          <a:p>
            <a:r>
              <a:rPr lang="en-GB" sz="2000" dirty="0">
                <a:solidFill>
                  <a:schemeClr val="bg1"/>
                </a:solidFill>
                <a:latin typeface="Poppins" panose="00000500000000000000" pitchFamily="2" charset="0"/>
                <a:cs typeface="Poppins" panose="00000500000000000000" pitchFamily="2" charset="0"/>
              </a:rPr>
              <a:t>Childline is a listening service for children and young people up to the age of 18 years.</a:t>
            </a:r>
          </a:p>
          <a:p>
            <a:endParaRPr lang="en-GB" sz="2000" dirty="0">
              <a:solidFill>
                <a:schemeClr val="bg1"/>
              </a:solidFill>
              <a:latin typeface="Poppins" panose="00000500000000000000" pitchFamily="2" charset="0"/>
              <a:cs typeface="Poppins" panose="00000500000000000000" pitchFamily="2" charset="0"/>
            </a:endParaRPr>
          </a:p>
          <a:p>
            <a:r>
              <a:rPr lang="en-GB" sz="2000" dirty="0">
                <a:solidFill>
                  <a:schemeClr val="bg1"/>
                </a:solidFill>
                <a:latin typeface="Poppins"/>
                <a:cs typeface="Poppins"/>
              </a:rPr>
              <a:t>It is a completely confidential service, no phone numbers or details are kept. It is up to you what details/information you want to share.</a:t>
            </a:r>
          </a:p>
          <a:p>
            <a:endParaRPr lang="en-GB" sz="2000" dirty="0">
              <a:solidFill>
                <a:schemeClr val="bg1"/>
              </a:solidFill>
              <a:latin typeface="Poppins" panose="00000500000000000000" pitchFamily="2" charset="0"/>
              <a:cs typeface="Poppins" panose="00000500000000000000" pitchFamily="2" charset="0"/>
            </a:endParaRPr>
          </a:p>
          <a:p>
            <a:r>
              <a:rPr lang="en-GB" sz="2000" dirty="0">
                <a:solidFill>
                  <a:schemeClr val="bg1"/>
                </a:solidFill>
                <a:latin typeface="Poppins"/>
                <a:cs typeface="Poppins"/>
              </a:rPr>
              <a:t>It is a non judgemental service where we will explore options to support you.</a:t>
            </a:r>
          </a:p>
          <a:p>
            <a:endParaRPr lang="en-GB" sz="2000" dirty="0">
              <a:solidFill>
                <a:schemeClr val="bg1"/>
              </a:solidFill>
              <a:latin typeface="Poppins" panose="00000500000000000000" pitchFamily="2" charset="0"/>
              <a:cs typeface="Poppins" panose="00000500000000000000" pitchFamily="2" charset="0"/>
            </a:endParaRPr>
          </a:p>
          <a:p>
            <a:r>
              <a:rPr lang="en-GB" sz="2000" dirty="0">
                <a:solidFill>
                  <a:schemeClr val="bg1"/>
                </a:solidFill>
                <a:latin typeface="Poppins" panose="00000500000000000000" pitchFamily="2" charset="0"/>
                <a:cs typeface="Poppins" panose="00000500000000000000" pitchFamily="2" charset="0"/>
              </a:rPr>
              <a:t>It is available via phone 24hrs a day by calling 1800 66 66 66 and is completely free of charge. </a:t>
            </a:r>
          </a:p>
          <a:p>
            <a:r>
              <a:rPr lang="en-GB" sz="2000" dirty="0">
                <a:solidFill>
                  <a:schemeClr val="bg1"/>
                </a:solidFill>
                <a:latin typeface="Poppins"/>
                <a:cs typeface="Poppins"/>
              </a:rPr>
              <a:t>You also have the option of using our live web chat at childline.ie</a:t>
            </a:r>
          </a:p>
        </p:txBody>
      </p:sp>
      <p:pic>
        <p:nvPicPr>
          <p:cNvPr id="20" name="Picture 19" descr="A picture containing text&#10;&#10;Description automatically generated">
            <a:extLst>
              <a:ext uri="{FF2B5EF4-FFF2-40B4-BE49-F238E27FC236}">
                <a16:creationId xmlns:a16="http://schemas.microsoft.com/office/drawing/2014/main" id="{33DEB90A-5234-C617-866F-157B98484116}"/>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8685045" y="8550943"/>
            <a:ext cx="3602743" cy="3602743"/>
          </a:xfrm>
          <a:prstGeom prst="rect">
            <a:avLst/>
          </a:prstGeom>
        </p:spPr>
      </p:pic>
      <p:sp>
        <p:nvSpPr>
          <p:cNvPr id="27" name="Oval 26">
            <a:extLst>
              <a:ext uri="{FF2B5EF4-FFF2-40B4-BE49-F238E27FC236}">
                <a16:creationId xmlns:a16="http://schemas.microsoft.com/office/drawing/2014/main" id="{F02EB519-0166-29CB-54AC-F3C4944CBAEA}"/>
              </a:ext>
            </a:extLst>
          </p:cNvPr>
          <p:cNvSpPr/>
          <p:nvPr/>
        </p:nvSpPr>
        <p:spPr>
          <a:xfrm>
            <a:off x="6559441" y="9911788"/>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Rectangle: Rounded Corners 27">
            <a:extLst>
              <a:ext uri="{FF2B5EF4-FFF2-40B4-BE49-F238E27FC236}">
                <a16:creationId xmlns:a16="http://schemas.microsoft.com/office/drawing/2014/main" id="{D4FF0EE5-D546-354B-1044-581C32534713}"/>
              </a:ext>
            </a:extLst>
          </p:cNvPr>
          <p:cNvSpPr/>
          <p:nvPr/>
        </p:nvSpPr>
        <p:spPr>
          <a:xfrm>
            <a:off x="5170330" y="7471934"/>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Rectangle: Rounded Corners 28">
            <a:extLst>
              <a:ext uri="{FF2B5EF4-FFF2-40B4-BE49-F238E27FC236}">
                <a16:creationId xmlns:a16="http://schemas.microsoft.com/office/drawing/2014/main" id="{A25180A1-621F-D786-D915-4944E8468C98}"/>
              </a:ext>
            </a:extLst>
          </p:cNvPr>
          <p:cNvSpPr/>
          <p:nvPr/>
        </p:nvSpPr>
        <p:spPr>
          <a:xfrm>
            <a:off x="5284630" y="7560834"/>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Rectangle: Rounded Corners 29">
            <a:extLst>
              <a:ext uri="{FF2B5EF4-FFF2-40B4-BE49-F238E27FC236}">
                <a16:creationId xmlns:a16="http://schemas.microsoft.com/office/drawing/2014/main" id="{0151BD88-4314-0B7A-0D5D-AA61F8E75579}"/>
              </a:ext>
            </a:extLst>
          </p:cNvPr>
          <p:cNvSpPr/>
          <p:nvPr/>
        </p:nvSpPr>
        <p:spPr>
          <a:xfrm>
            <a:off x="6345080" y="7497334"/>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7" name="Rectangle: Rounded Corners 36">
            <a:extLst>
              <a:ext uri="{FF2B5EF4-FFF2-40B4-BE49-F238E27FC236}">
                <a16:creationId xmlns:a16="http://schemas.microsoft.com/office/drawing/2014/main" id="{12D45913-AF4D-6B80-9AD5-05973A9DCF1C}"/>
              </a:ext>
            </a:extLst>
          </p:cNvPr>
          <p:cNvSpPr/>
          <p:nvPr/>
        </p:nvSpPr>
        <p:spPr>
          <a:xfrm>
            <a:off x="5487830" y="7878334"/>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Rectangle: Rounded Corners 38">
            <a:extLst>
              <a:ext uri="{FF2B5EF4-FFF2-40B4-BE49-F238E27FC236}">
                <a16:creationId xmlns:a16="http://schemas.microsoft.com/office/drawing/2014/main" id="{D76BCCAB-4F3E-52C9-C3D3-28CA1A41C825}"/>
              </a:ext>
            </a:extLst>
          </p:cNvPr>
          <p:cNvSpPr/>
          <p:nvPr/>
        </p:nvSpPr>
        <p:spPr>
          <a:xfrm>
            <a:off x="5487830" y="11688334"/>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1" name="Rectangle: Rounded Corners 40">
            <a:extLst>
              <a:ext uri="{FF2B5EF4-FFF2-40B4-BE49-F238E27FC236}">
                <a16:creationId xmlns:a16="http://schemas.microsoft.com/office/drawing/2014/main" id="{006A33FC-A3A6-E125-0295-D2290A9912C7}"/>
              </a:ext>
            </a:extLst>
          </p:cNvPr>
          <p:cNvSpPr/>
          <p:nvPr/>
        </p:nvSpPr>
        <p:spPr>
          <a:xfrm>
            <a:off x="5589430" y="9465834"/>
            <a:ext cx="812800" cy="812800"/>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3" name="Rectangle: Rounded Corners 42">
            <a:extLst>
              <a:ext uri="{FF2B5EF4-FFF2-40B4-BE49-F238E27FC236}">
                <a16:creationId xmlns:a16="http://schemas.microsoft.com/office/drawing/2014/main" id="{704FF27E-0E25-1DD7-F52A-0CF0CDBD4829}"/>
              </a:ext>
            </a:extLst>
          </p:cNvPr>
          <p:cNvSpPr/>
          <p:nvPr/>
        </p:nvSpPr>
        <p:spPr>
          <a:xfrm>
            <a:off x="7354730" y="9465834"/>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Rounded Corners 44">
            <a:extLst>
              <a:ext uri="{FF2B5EF4-FFF2-40B4-BE49-F238E27FC236}">
                <a16:creationId xmlns:a16="http://schemas.microsoft.com/office/drawing/2014/main" id="{B1E4B2C0-92B9-2E55-537B-EF8D23E5D9F6}"/>
              </a:ext>
            </a:extLst>
          </p:cNvPr>
          <p:cNvSpPr/>
          <p:nvPr/>
        </p:nvSpPr>
        <p:spPr>
          <a:xfrm>
            <a:off x="5589430" y="10583434"/>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Rectangle: Rounded Corners 46">
            <a:extLst>
              <a:ext uri="{FF2B5EF4-FFF2-40B4-BE49-F238E27FC236}">
                <a16:creationId xmlns:a16="http://schemas.microsoft.com/office/drawing/2014/main" id="{6F513C18-7379-1DF5-4639-2955EB6AE53C}"/>
              </a:ext>
            </a:extLst>
          </p:cNvPr>
          <p:cNvSpPr/>
          <p:nvPr/>
        </p:nvSpPr>
        <p:spPr>
          <a:xfrm>
            <a:off x="6484780" y="10596134"/>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Rectangle: Rounded Corners 47">
            <a:extLst>
              <a:ext uri="{FF2B5EF4-FFF2-40B4-BE49-F238E27FC236}">
                <a16:creationId xmlns:a16="http://schemas.microsoft.com/office/drawing/2014/main" id="{D097B4EC-EE22-02CE-9643-6AFECA7A7A36}"/>
              </a:ext>
            </a:extLst>
          </p:cNvPr>
          <p:cNvSpPr/>
          <p:nvPr/>
        </p:nvSpPr>
        <p:spPr>
          <a:xfrm>
            <a:off x="7380130" y="10596135"/>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Rectangle: Rounded Corners 48">
            <a:extLst>
              <a:ext uri="{FF2B5EF4-FFF2-40B4-BE49-F238E27FC236}">
                <a16:creationId xmlns:a16="http://schemas.microsoft.com/office/drawing/2014/main" id="{72CCCA3D-DE44-1FD1-738E-64424B60EDE0}"/>
              </a:ext>
            </a:extLst>
          </p:cNvPr>
          <p:cNvSpPr/>
          <p:nvPr/>
        </p:nvSpPr>
        <p:spPr>
          <a:xfrm>
            <a:off x="5589430" y="11751834"/>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Rectangle: Rounded Corners 49">
            <a:extLst>
              <a:ext uri="{FF2B5EF4-FFF2-40B4-BE49-F238E27FC236}">
                <a16:creationId xmlns:a16="http://schemas.microsoft.com/office/drawing/2014/main" id="{D677812B-7DC1-98DC-E83F-22B341234854}"/>
              </a:ext>
            </a:extLst>
          </p:cNvPr>
          <p:cNvSpPr/>
          <p:nvPr/>
        </p:nvSpPr>
        <p:spPr>
          <a:xfrm>
            <a:off x="6472080" y="11751834"/>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1" name="Rectangle: Rounded Corners 50">
            <a:extLst>
              <a:ext uri="{FF2B5EF4-FFF2-40B4-BE49-F238E27FC236}">
                <a16:creationId xmlns:a16="http://schemas.microsoft.com/office/drawing/2014/main" id="{8530F35A-1100-0CF7-E20D-1C4BA1ED76AF}"/>
              </a:ext>
            </a:extLst>
          </p:cNvPr>
          <p:cNvSpPr/>
          <p:nvPr/>
        </p:nvSpPr>
        <p:spPr>
          <a:xfrm>
            <a:off x="7367430" y="11751834"/>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3" name="TextBox 52">
            <a:extLst>
              <a:ext uri="{FF2B5EF4-FFF2-40B4-BE49-F238E27FC236}">
                <a16:creationId xmlns:a16="http://schemas.microsoft.com/office/drawing/2014/main" id="{9D708A89-6716-076F-967E-B13878B31CDF}"/>
              </a:ext>
            </a:extLst>
          </p:cNvPr>
          <p:cNvSpPr txBox="1"/>
          <p:nvPr/>
        </p:nvSpPr>
        <p:spPr>
          <a:xfrm>
            <a:off x="6541930" y="10252826"/>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55" name="TextBox 54">
            <a:extLst>
              <a:ext uri="{FF2B5EF4-FFF2-40B4-BE49-F238E27FC236}">
                <a16:creationId xmlns:a16="http://schemas.microsoft.com/office/drawing/2014/main" id="{5D8A9393-9E7B-6F8C-F041-4C2A681A594A}"/>
              </a:ext>
            </a:extLst>
          </p:cNvPr>
          <p:cNvSpPr txBox="1"/>
          <p:nvPr/>
        </p:nvSpPr>
        <p:spPr>
          <a:xfrm>
            <a:off x="5528573" y="10252826"/>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57" name="TextBox 56">
            <a:extLst>
              <a:ext uri="{FF2B5EF4-FFF2-40B4-BE49-F238E27FC236}">
                <a16:creationId xmlns:a16="http://schemas.microsoft.com/office/drawing/2014/main" id="{9E24BE4E-08D1-672C-5B29-F2E0A1DB73D0}"/>
              </a:ext>
            </a:extLst>
          </p:cNvPr>
          <p:cNvSpPr txBox="1"/>
          <p:nvPr/>
        </p:nvSpPr>
        <p:spPr>
          <a:xfrm>
            <a:off x="7318217" y="10278634"/>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60" name="TextBox 59">
            <a:extLst>
              <a:ext uri="{FF2B5EF4-FFF2-40B4-BE49-F238E27FC236}">
                <a16:creationId xmlns:a16="http://schemas.microsoft.com/office/drawing/2014/main" id="{6009376C-246F-14B8-72A1-EBA0320959C1}"/>
              </a:ext>
            </a:extLst>
          </p:cNvPr>
          <p:cNvSpPr txBox="1"/>
          <p:nvPr/>
        </p:nvSpPr>
        <p:spPr>
          <a:xfrm>
            <a:off x="5521167" y="11363567"/>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62" name="TextBox 61">
            <a:extLst>
              <a:ext uri="{FF2B5EF4-FFF2-40B4-BE49-F238E27FC236}">
                <a16:creationId xmlns:a16="http://schemas.microsoft.com/office/drawing/2014/main" id="{05CB67B1-9BFD-9E0E-D672-D981CDD3CBA4}"/>
              </a:ext>
            </a:extLst>
          </p:cNvPr>
          <p:cNvSpPr txBox="1"/>
          <p:nvPr/>
        </p:nvSpPr>
        <p:spPr>
          <a:xfrm>
            <a:off x="6410167" y="11401269"/>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64" name="TextBox 63">
            <a:extLst>
              <a:ext uri="{FF2B5EF4-FFF2-40B4-BE49-F238E27FC236}">
                <a16:creationId xmlns:a16="http://schemas.microsoft.com/office/drawing/2014/main" id="{D0DB35E2-13EB-5A26-2E00-4F1DE1AE7D2A}"/>
              </a:ext>
            </a:extLst>
          </p:cNvPr>
          <p:cNvSpPr txBox="1"/>
          <p:nvPr/>
        </p:nvSpPr>
        <p:spPr>
          <a:xfrm>
            <a:off x="7292817" y="11394002"/>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6" name="Group 65">
            <a:extLst>
              <a:ext uri="{FF2B5EF4-FFF2-40B4-BE49-F238E27FC236}">
                <a16:creationId xmlns:a16="http://schemas.microsoft.com/office/drawing/2014/main" id="{55AACC11-60B7-5539-03C9-63928064691E}"/>
              </a:ext>
            </a:extLst>
          </p:cNvPr>
          <p:cNvGrpSpPr/>
          <p:nvPr/>
        </p:nvGrpSpPr>
        <p:grpSpPr>
          <a:xfrm>
            <a:off x="6484780" y="9465834"/>
            <a:ext cx="812800" cy="812800"/>
            <a:chOff x="5480050" y="2641600"/>
            <a:chExt cx="812800" cy="812800"/>
          </a:xfrm>
        </p:grpSpPr>
        <p:sp>
          <p:nvSpPr>
            <p:cNvPr id="68" name="Rectangle: Rounded Corners 67">
              <a:extLst>
                <a:ext uri="{FF2B5EF4-FFF2-40B4-BE49-F238E27FC236}">
                  <a16:creationId xmlns:a16="http://schemas.microsoft.com/office/drawing/2014/main" id="{F888F65A-A249-D048-5BF2-0386CBC3D887}"/>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9" name="Graphic 68" descr="Headphones with solid fill">
              <a:extLst>
                <a:ext uri="{FF2B5EF4-FFF2-40B4-BE49-F238E27FC236}">
                  <a16:creationId xmlns:a16="http://schemas.microsoft.com/office/drawing/2014/main" id="{D6B28D0B-F936-792D-61D2-9666328AF6E7}"/>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588035" y="2736395"/>
              <a:ext cx="571427" cy="571427"/>
            </a:xfrm>
            <a:prstGeom prst="rect">
              <a:avLst/>
            </a:prstGeom>
          </p:spPr>
        </p:pic>
      </p:grpSp>
      <p:pic>
        <p:nvPicPr>
          <p:cNvPr id="70" name="Graphic 69" descr="Internet with solid fill">
            <a:extLst>
              <a:ext uri="{FF2B5EF4-FFF2-40B4-BE49-F238E27FC236}">
                <a16:creationId xmlns:a16="http://schemas.microsoft.com/office/drawing/2014/main" id="{C6E3DF8A-0FD2-0C12-8232-B3C9F200956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45580" y="9490807"/>
            <a:ext cx="712200" cy="712200"/>
          </a:xfrm>
          <a:prstGeom prst="rect">
            <a:avLst/>
          </a:prstGeom>
        </p:spPr>
      </p:pic>
      <p:pic>
        <p:nvPicPr>
          <p:cNvPr id="71" name="Graphic 70" descr="Cycle with people with solid fill">
            <a:extLst>
              <a:ext uri="{FF2B5EF4-FFF2-40B4-BE49-F238E27FC236}">
                <a16:creationId xmlns:a16="http://schemas.microsoft.com/office/drawing/2014/main" id="{B20FB487-F11F-58C4-4EB7-1B2B941F926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305520" y="9398242"/>
            <a:ext cx="898525" cy="898525"/>
          </a:xfrm>
          <a:prstGeom prst="rect">
            <a:avLst/>
          </a:prstGeom>
        </p:spPr>
      </p:pic>
      <p:pic>
        <p:nvPicPr>
          <p:cNvPr id="72" name="Graphic 71" descr="Shield with solid fill">
            <a:extLst>
              <a:ext uri="{FF2B5EF4-FFF2-40B4-BE49-F238E27FC236}">
                <a16:creationId xmlns:a16="http://schemas.microsoft.com/office/drawing/2014/main" id="{529B86D9-DAD8-1899-ECEB-E89E354CD98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671980" y="10685034"/>
            <a:ext cx="647700" cy="647700"/>
          </a:xfrm>
          <a:prstGeom prst="rect">
            <a:avLst/>
          </a:prstGeom>
        </p:spPr>
      </p:pic>
      <p:pic>
        <p:nvPicPr>
          <p:cNvPr id="73" name="Graphic 72" descr="Head with gears with solid fill">
            <a:extLst>
              <a:ext uri="{FF2B5EF4-FFF2-40B4-BE49-F238E27FC236}">
                <a16:creationId xmlns:a16="http://schemas.microsoft.com/office/drawing/2014/main" id="{0CBAD97E-5450-3EBC-E116-B7C56543E0E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41930" y="10633518"/>
            <a:ext cx="762000" cy="762000"/>
          </a:xfrm>
          <a:prstGeom prst="rect">
            <a:avLst/>
          </a:prstGeom>
        </p:spPr>
      </p:pic>
      <p:pic>
        <p:nvPicPr>
          <p:cNvPr id="74" name="Graphic 73" descr="Receiver with solid fill">
            <a:extLst>
              <a:ext uri="{FF2B5EF4-FFF2-40B4-BE49-F238E27FC236}">
                <a16:creationId xmlns:a16="http://schemas.microsoft.com/office/drawing/2014/main" id="{5BED82E5-2996-F38D-3C29-366423AE6DA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469030" y="10674566"/>
            <a:ext cx="698500" cy="698500"/>
          </a:xfrm>
          <a:prstGeom prst="rect">
            <a:avLst/>
          </a:prstGeom>
        </p:spPr>
      </p:pic>
      <p:pic>
        <p:nvPicPr>
          <p:cNvPr id="75" name="Graphic 74" descr="Chat with solid fill">
            <a:extLst>
              <a:ext uri="{FF2B5EF4-FFF2-40B4-BE49-F238E27FC236}">
                <a16:creationId xmlns:a16="http://schemas.microsoft.com/office/drawing/2014/main" id="{68B9DAF1-A454-A6AD-DDB0-BEBA67ED2555}"/>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589430" y="11777520"/>
            <a:ext cx="812800" cy="812800"/>
          </a:xfrm>
          <a:prstGeom prst="rect">
            <a:avLst/>
          </a:prstGeom>
        </p:spPr>
      </p:pic>
      <p:pic>
        <p:nvPicPr>
          <p:cNvPr id="76" name="Graphic 75" descr="Envelope with solid fill">
            <a:extLst>
              <a:ext uri="{FF2B5EF4-FFF2-40B4-BE49-F238E27FC236}">
                <a16:creationId xmlns:a16="http://schemas.microsoft.com/office/drawing/2014/main" id="{AB685472-BB05-7C0A-3605-279D070B645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495961" y="11763724"/>
            <a:ext cx="788919" cy="788919"/>
          </a:xfrm>
          <a:prstGeom prst="rect">
            <a:avLst/>
          </a:prstGeom>
        </p:spPr>
      </p:pic>
      <p:pic>
        <p:nvPicPr>
          <p:cNvPr id="77" name="Graphic 76" descr="Camera with solid fill">
            <a:extLst>
              <a:ext uri="{FF2B5EF4-FFF2-40B4-BE49-F238E27FC236}">
                <a16:creationId xmlns:a16="http://schemas.microsoft.com/office/drawing/2014/main" id="{13A06418-2316-03A0-5732-8E5A268E1E5F}"/>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7354730" y="11718709"/>
            <a:ext cx="839117" cy="839117"/>
          </a:xfrm>
          <a:prstGeom prst="rect">
            <a:avLst/>
          </a:prstGeom>
        </p:spPr>
      </p:pic>
      <p:sp>
        <p:nvSpPr>
          <p:cNvPr id="78" name="TextBox 77">
            <a:extLst>
              <a:ext uri="{FF2B5EF4-FFF2-40B4-BE49-F238E27FC236}">
                <a16:creationId xmlns:a16="http://schemas.microsoft.com/office/drawing/2014/main" id="{E9B66339-A544-8673-F018-C7AEC69C04F0}"/>
              </a:ext>
            </a:extLst>
          </p:cNvPr>
          <p:cNvSpPr txBox="1"/>
          <p:nvPr/>
        </p:nvSpPr>
        <p:spPr>
          <a:xfrm>
            <a:off x="5583190" y="8016268"/>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79" name="Straight Connector 78">
            <a:extLst>
              <a:ext uri="{FF2B5EF4-FFF2-40B4-BE49-F238E27FC236}">
                <a16:creationId xmlns:a16="http://schemas.microsoft.com/office/drawing/2014/main" id="{E714DBAB-2FB2-20CE-5DE3-6E7383A022CB}"/>
              </a:ext>
            </a:extLst>
          </p:cNvPr>
          <p:cNvCxnSpPr>
            <a:cxnSpLocks/>
          </p:cNvCxnSpPr>
          <p:nvPr/>
        </p:nvCxnSpPr>
        <p:spPr>
          <a:xfrm>
            <a:off x="6757830" y="8016268"/>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80" name="TextBox 79">
            <a:extLst>
              <a:ext uri="{FF2B5EF4-FFF2-40B4-BE49-F238E27FC236}">
                <a16:creationId xmlns:a16="http://schemas.microsoft.com/office/drawing/2014/main" id="{337D5DE2-B059-C629-D669-38C63B862982}"/>
              </a:ext>
            </a:extLst>
          </p:cNvPr>
          <p:cNvSpPr txBox="1"/>
          <p:nvPr/>
        </p:nvSpPr>
        <p:spPr>
          <a:xfrm>
            <a:off x="6922931" y="8550943"/>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81" name="Graphic 80" descr="Sun with solid fill">
            <a:extLst>
              <a:ext uri="{FF2B5EF4-FFF2-40B4-BE49-F238E27FC236}">
                <a16:creationId xmlns:a16="http://schemas.microsoft.com/office/drawing/2014/main" id="{B6030A74-CFE4-DF48-7E9B-74A4A9692A79}"/>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7008884" y="7923180"/>
            <a:ext cx="717092" cy="717092"/>
          </a:xfrm>
          <a:prstGeom prst="rect">
            <a:avLst/>
          </a:prstGeom>
        </p:spPr>
      </p:pic>
      <p:pic>
        <p:nvPicPr>
          <p:cNvPr id="12" name="Picture 11">
            <a:extLst>
              <a:ext uri="{FF2B5EF4-FFF2-40B4-BE49-F238E27FC236}">
                <a16:creationId xmlns:a16="http://schemas.microsoft.com/office/drawing/2014/main" id="{0ACDF0DF-7332-815E-435C-1B6776A4D140}"/>
              </a:ext>
            </a:extLst>
          </p:cNvPr>
          <p:cNvPicPr>
            <a:picLocks noChangeAspect="1"/>
          </p:cNvPicPr>
          <p:nvPr/>
        </p:nvPicPr>
        <p:blipFill>
          <a:blip r:embed="rId23"/>
          <a:stretch>
            <a:fillRect/>
          </a:stretch>
        </p:blipFill>
        <p:spPr>
          <a:xfrm>
            <a:off x="9103376" y="75799"/>
            <a:ext cx="2318806" cy="1076312"/>
          </a:xfrm>
          <a:prstGeom prst="rect">
            <a:avLst/>
          </a:prstGeom>
        </p:spPr>
      </p:pic>
    </p:spTree>
    <p:extLst>
      <p:ext uri="{BB962C8B-B14F-4D97-AF65-F5344CB8AC3E}">
        <p14:creationId xmlns:p14="http://schemas.microsoft.com/office/powerpoint/2010/main" val="10171076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3E8140B6-C28B-6E36-3AF3-C210FCE337B7}"/>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grpSp>
        <p:nvGrpSpPr>
          <p:cNvPr id="11" name="Group 10">
            <a:extLst>
              <a:ext uri="{FF2B5EF4-FFF2-40B4-BE49-F238E27FC236}">
                <a16:creationId xmlns:a16="http://schemas.microsoft.com/office/drawing/2014/main" id="{2F3A740D-7A19-6292-EE65-96963472055B}"/>
              </a:ext>
            </a:extLst>
          </p:cNvPr>
          <p:cNvGrpSpPr/>
          <p:nvPr/>
        </p:nvGrpSpPr>
        <p:grpSpPr>
          <a:xfrm>
            <a:off x="-7235217" y="842253"/>
            <a:ext cx="3416300" cy="5562600"/>
            <a:chOff x="4165600" y="647700"/>
            <a:chExt cx="3416300" cy="5562600"/>
          </a:xfrm>
        </p:grpSpPr>
        <p:sp>
          <p:nvSpPr>
            <p:cNvPr id="2" name="Rectangle: Rounded Corners 1">
              <a:extLst>
                <a:ext uri="{FF2B5EF4-FFF2-40B4-BE49-F238E27FC236}">
                  <a16:creationId xmlns:a16="http://schemas.microsoft.com/office/drawing/2014/main" id="{6402FE1E-2927-687D-8A96-A53A81737532}"/>
                </a:ext>
              </a:extLst>
            </p:cNvPr>
            <p:cNvSpPr/>
            <p:nvPr/>
          </p:nvSpPr>
          <p:spPr>
            <a:xfrm>
              <a:off x="4165600" y="647700"/>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Rounded Corners 3">
              <a:extLst>
                <a:ext uri="{FF2B5EF4-FFF2-40B4-BE49-F238E27FC236}">
                  <a16:creationId xmlns:a16="http://schemas.microsoft.com/office/drawing/2014/main" id="{0CB56FCC-4CE2-1889-4AEC-ABA6A676C1FE}"/>
                </a:ext>
              </a:extLst>
            </p:cNvPr>
            <p:cNvSpPr/>
            <p:nvPr/>
          </p:nvSpPr>
          <p:spPr>
            <a:xfrm>
              <a:off x="4279900" y="736600"/>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Rounded Corners 4">
              <a:extLst>
                <a:ext uri="{FF2B5EF4-FFF2-40B4-BE49-F238E27FC236}">
                  <a16:creationId xmlns:a16="http://schemas.microsoft.com/office/drawing/2014/main" id="{E6390C35-CE1F-73D9-826A-C5BC37478E53}"/>
                </a:ext>
              </a:extLst>
            </p:cNvPr>
            <p:cNvSpPr/>
            <p:nvPr/>
          </p:nvSpPr>
          <p:spPr>
            <a:xfrm>
              <a:off x="5340350" y="673100"/>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Rounded Corners 5">
              <a:extLst>
                <a:ext uri="{FF2B5EF4-FFF2-40B4-BE49-F238E27FC236}">
                  <a16:creationId xmlns:a16="http://schemas.microsoft.com/office/drawing/2014/main" id="{CDD86021-3A7B-2CF6-56AF-5E9FD24408AC}"/>
                </a:ext>
              </a:extLst>
            </p:cNvPr>
            <p:cNvSpPr/>
            <p:nvPr/>
          </p:nvSpPr>
          <p:spPr>
            <a:xfrm>
              <a:off x="4483100" y="1054100"/>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Rectangle: Rounded Corners 6">
              <a:extLst>
                <a:ext uri="{FF2B5EF4-FFF2-40B4-BE49-F238E27FC236}">
                  <a16:creationId xmlns:a16="http://schemas.microsoft.com/office/drawing/2014/main" id="{D7ADBACD-B31E-CAB3-C7D2-7E88F5327236}"/>
                </a:ext>
              </a:extLst>
            </p:cNvPr>
            <p:cNvSpPr/>
            <p:nvPr/>
          </p:nvSpPr>
          <p:spPr>
            <a:xfrm>
              <a:off x="4483100" y="4864100"/>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Rectangle: Rounded Corners 7">
              <a:extLst>
                <a:ext uri="{FF2B5EF4-FFF2-40B4-BE49-F238E27FC236}">
                  <a16:creationId xmlns:a16="http://schemas.microsoft.com/office/drawing/2014/main" id="{7D71DCCB-81C7-21D9-CC57-18E660C6C15D}"/>
                </a:ext>
              </a:extLst>
            </p:cNvPr>
            <p:cNvSpPr/>
            <p:nvPr/>
          </p:nvSpPr>
          <p:spPr>
            <a:xfrm>
              <a:off x="4584700" y="2641600"/>
              <a:ext cx="812800" cy="812800"/>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Rectangle: Rounded Corners 9">
              <a:extLst>
                <a:ext uri="{FF2B5EF4-FFF2-40B4-BE49-F238E27FC236}">
                  <a16:creationId xmlns:a16="http://schemas.microsoft.com/office/drawing/2014/main" id="{5B152D5D-A9EB-5BE3-C62C-3E027A660C71}"/>
                </a:ext>
              </a:extLst>
            </p:cNvPr>
            <p:cNvSpPr/>
            <p:nvPr/>
          </p:nvSpPr>
          <p:spPr>
            <a:xfrm>
              <a:off x="6350000" y="2641600"/>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Rectangle: Rounded Corners 20">
              <a:extLst>
                <a:ext uri="{FF2B5EF4-FFF2-40B4-BE49-F238E27FC236}">
                  <a16:creationId xmlns:a16="http://schemas.microsoft.com/office/drawing/2014/main" id="{4ECF7993-4DDF-AF48-79D6-80F36D84DBEC}"/>
                </a:ext>
              </a:extLst>
            </p:cNvPr>
            <p:cNvSpPr/>
            <p:nvPr/>
          </p:nvSpPr>
          <p:spPr>
            <a:xfrm>
              <a:off x="4584700" y="37592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Rounded Corners 21">
              <a:extLst>
                <a:ext uri="{FF2B5EF4-FFF2-40B4-BE49-F238E27FC236}">
                  <a16:creationId xmlns:a16="http://schemas.microsoft.com/office/drawing/2014/main" id="{30BD9EB7-1CF6-3C85-0701-6E48BC2A830D}"/>
                </a:ext>
              </a:extLst>
            </p:cNvPr>
            <p:cNvSpPr/>
            <p:nvPr/>
          </p:nvSpPr>
          <p:spPr>
            <a:xfrm>
              <a:off x="5480050" y="37719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3" name="Rectangle: Rounded Corners 22">
              <a:extLst>
                <a:ext uri="{FF2B5EF4-FFF2-40B4-BE49-F238E27FC236}">
                  <a16:creationId xmlns:a16="http://schemas.microsoft.com/office/drawing/2014/main" id="{ACC8FAF1-E4A6-ECFC-19AB-A61A2B09022E}"/>
                </a:ext>
              </a:extLst>
            </p:cNvPr>
            <p:cNvSpPr/>
            <p:nvPr/>
          </p:nvSpPr>
          <p:spPr>
            <a:xfrm>
              <a:off x="6375400" y="3771901"/>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4" name="Rectangle: Rounded Corners 23">
              <a:extLst>
                <a:ext uri="{FF2B5EF4-FFF2-40B4-BE49-F238E27FC236}">
                  <a16:creationId xmlns:a16="http://schemas.microsoft.com/office/drawing/2014/main" id="{A97F9549-6603-DB6D-70FA-56432D362D0E}"/>
                </a:ext>
              </a:extLst>
            </p:cNvPr>
            <p:cNvSpPr/>
            <p:nvPr/>
          </p:nvSpPr>
          <p:spPr>
            <a:xfrm>
              <a:off x="4584700" y="4927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5" name="Rectangle: Rounded Corners 24">
              <a:extLst>
                <a:ext uri="{FF2B5EF4-FFF2-40B4-BE49-F238E27FC236}">
                  <a16:creationId xmlns:a16="http://schemas.microsoft.com/office/drawing/2014/main" id="{A07E9AC9-EC90-B5FC-38B5-6CF64AD4476C}"/>
                </a:ext>
              </a:extLst>
            </p:cNvPr>
            <p:cNvSpPr/>
            <p:nvPr/>
          </p:nvSpPr>
          <p:spPr>
            <a:xfrm>
              <a:off x="5467350" y="4927600"/>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6" name="Rectangle: Rounded Corners 25">
              <a:extLst>
                <a:ext uri="{FF2B5EF4-FFF2-40B4-BE49-F238E27FC236}">
                  <a16:creationId xmlns:a16="http://schemas.microsoft.com/office/drawing/2014/main" id="{0C2D5903-E6DA-B3D0-D44C-033981D8CB4E}"/>
                </a:ext>
              </a:extLst>
            </p:cNvPr>
            <p:cNvSpPr/>
            <p:nvPr/>
          </p:nvSpPr>
          <p:spPr>
            <a:xfrm>
              <a:off x="6362700" y="4927600"/>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1" name="TextBox 30">
              <a:extLst>
                <a:ext uri="{FF2B5EF4-FFF2-40B4-BE49-F238E27FC236}">
                  <a16:creationId xmlns:a16="http://schemas.microsoft.com/office/drawing/2014/main" id="{2E6E907B-0B5F-7977-5F22-C510A7ED292E}"/>
                </a:ext>
              </a:extLst>
            </p:cNvPr>
            <p:cNvSpPr txBox="1"/>
            <p:nvPr/>
          </p:nvSpPr>
          <p:spPr>
            <a:xfrm>
              <a:off x="5537200" y="3428592"/>
              <a:ext cx="812800" cy="3693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 Listening</a:t>
              </a:r>
            </a:p>
          </p:txBody>
        </p:sp>
        <p:sp>
          <p:nvSpPr>
            <p:cNvPr id="32" name="TextBox 31">
              <a:extLst>
                <a:ext uri="{FF2B5EF4-FFF2-40B4-BE49-F238E27FC236}">
                  <a16:creationId xmlns:a16="http://schemas.microsoft.com/office/drawing/2014/main" id="{2CDABCD9-D870-4091-22ED-ED4A3E2E71E2}"/>
                </a:ext>
              </a:extLst>
            </p:cNvPr>
            <p:cNvSpPr txBox="1"/>
            <p:nvPr/>
          </p:nvSpPr>
          <p:spPr>
            <a:xfrm>
              <a:off x="4523843" y="3428592"/>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33" name="TextBox 32">
              <a:extLst>
                <a:ext uri="{FF2B5EF4-FFF2-40B4-BE49-F238E27FC236}">
                  <a16:creationId xmlns:a16="http://schemas.microsoft.com/office/drawing/2014/main" id="{FCD4396F-BE28-9C60-E31F-9A2CA1F8317A}"/>
                </a:ext>
              </a:extLst>
            </p:cNvPr>
            <p:cNvSpPr txBox="1"/>
            <p:nvPr/>
          </p:nvSpPr>
          <p:spPr>
            <a:xfrm>
              <a:off x="6313487" y="3454400"/>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34" name="TextBox 33">
              <a:extLst>
                <a:ext uri="{FF2B5EF4-FFF2-40B4-BE49-F238E27FC236}">
                  <a16:creationId xmlns:a16="http://schemas.microsoft.com/office/drawing/2014/main" id="{C8AC9B74-ADBF-0E9B-1C40-6812A98F7262}"/>
                </a:ext>
              </a:extLst>
            </p:cNvPr>
            <p:cNvSpPr txBox="1"/>
            <p:nvPr/>
          </p:nvSpPr>
          <p:spPr>
            <a:xfrm>
              <a:off x="4516437" y="4539333"/>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35" name="TextBox 34">
              <a:extLst>
                <a:ext uri="{FF2B5EF4-FFF2-40B4-BE49-F238E27FC236}">
                  <a16:creationId xmlns:a16="http://schemas.microsoft.com/office/drawing/2014/main" id="{A829CAA2-5C04-5BB2-4AA4-B00BCA5C4AA8}"/>
                </a:ext>
              </a:extLst>
            </p:cNvPr>
            <p:cNvSpPr txBox="1"/>
            <p:nvPr/>
          </p:nvSpPr>
          <p:spPr>
            <a:xfrm>
              <a:off x="5405437" y="4577035"/>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36" name="TextBox 35">
              <a:extLst>
                <a:ext uri="{FF2B5EF4-FFF2-40B4-BE49-F238E27FC236}">
                  <a16:creationId xmlns:a16="http://schemas.microsoft.com/office/drawing/2014/main" id="{2418A41D-3E4C-2217-27D6-6CCDFBC66233}"/>
                </a:ext>
              </a:extLst>
            </p:cNvPr>
            <p:cNvSpPr txBox="1"/>
            <p:nvPr/>
          </p:nvSpPr>
          <p:spPr>
            <a:xfrm>
              <a:off x="6288087" y="4569768"/>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pic>
          <p:nvPicPr>
            <p:cNvPr id="40" name="Graphic 39" descr="Internet with solid fill">
              <a:extLst>
                <a:ext uri="{FF2B5EF4-FFF2-40B4-BE49-F238E27FC236}">
                  <a16:creationId xmlns:a16="http://schemas.microsoft.com/office/drawing/2014/main" id="{A4E5DDC5-2E9A-9EE0-8235-68A6113623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40850" y="2666573"/>
              <a:ext cx="712200" cy="712200"/>
            </a:xfrm>
            <a:prstGeom prst="rect">
              <a:avLst/>
            </a:prstGeom>
          </p:spPr>
        </p:pic>
        <p:pic>
          <p:nvPicPr>
            <p:cNvPr id="42" name="Graphic 41" descr="Cycle with people with solid fill">
              <a:extLst>
                <a:ext uri="{FF2B5EF4-FFF2-40B4-BE49-F238E27FC236}">
                  <a16:creationId xmlns:a16="http://schemas.microsoft.com/office/drawing/2014/main" id="{6C85A5A5-6B2B-A3CC-C91C-81A8DBB259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00790" y="2574008"/>
              <a:ext cx="898525" cy="898525"/>
            </a:xfrm>
            <a:prstGeom prst="rect">
              <a:avLst/>
            </a:prstGeom>
          </p:spPr>
        </p:pic>
        <p:pic>
          <p:nvPicPr>
            <p:cNvPr id="44" name="Graphic 43" descr="Shield with solid fill">
              <a:extLst>
                <a:ext uri="{FF2B5EF4-FFF2-40B4-BE49-F238E27FC236}">
                  <a16:creationId xmlns:a16="http://schemas.microsoft.com/office/drawing/2014/main" id="{ACF625E3-6423-4A69-9B44-0D4949A2B83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67250" y="3860800"/>
              <a:ext cx="647700" cy="647700"/>
            </a:xfrm>
            <a:prstGeom prst="rect">
              <a:avLst/>
            </a:prstGeom>
          </p:spPr>
        </p:pic>
        <p:pic>
          <p:nvPicPr>
            <p:cNvPr id="46" name="Graphic 45" descr="Head with gears with solid fill">
              <a:extLst>
                <a:ext uri="{FF2B5EF4-FFF2-40B4-BE49-F238E27FC236}">
                  <a16:creationId xmlns:a16="http://schemas.microsoft.com/office/drawing/2014/main" id="{B2CD71F8-9E3F-3B95-4976-8FB6844350B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537200" y="3809284"/>
              <a:ext cx="762000" cy="762000"/>
            </a:xfrm>
            <a:prstGeom prst="rect">
              <a:avLst/>
            </a:prstGeom>
          </p:spPr>
        </p:pic>
        <p:pic>
          <p:nvPicPr>
            <p:cNvPr id="52" name="Graphic 51" descr="Receiver with solid fill">
              <a:extLst>
                <a:ext uri="{FF2B5EF4-FFF2-40B4-BE49-F238E27FC236}">
                  <a16:creationId xmlns:a16="http://schemas.microsoft.com/office/drawing/2014/main" id="{EAA36647-B297-F1B5-9356-22645C89B26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464300" y="3850332"/>
              <a:ext cx="698500" cy="698500"/>
            </a:xfrm>
            <a:prstGeom prst="rect">
              <a:avLst/>
            </a:prstGeom>
          </p:spPr>
        </p:pic>
        <p:pic>
          <p:nvPicPr>
            <p:cNvPr id="54" name="Graphic 53" descr="Chat with solid fill">
              <a:extLst>
                <a:ext uri="{FF2B5EF4-FFF2-40B4-BE49-F238E27FC236}">
                  <a16:creationId xmlns:a16="http://schemas.microsoft.com/office/drawing/2014/main" id="{1E36AA7A-8512-47CC-9F3D-37D3E9CC1BF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584700" y="4953286"/>
              <a:ext cx="812800" cy="812800"/>
            </a:xfrm>
            <a:prstGeom prst="rect">
              <a:avLst/>
            </a:prstGeom>
          </p:spPr>
        </p:pic>
        <p:pic>
          <p:nvPicPr>
            <p:cNvPr id="56" name="Graphic 55" descr="Envelope with solid fill">
              <a:extLst>
                <a:ext uri="{FF2B5EF4-FFF2-40B4-BE49-F238E27FC236}">
                  <a16:creationId xmlns:a16="http://schemas.microsoft.com/office/drawing/2014/main" id="{CBFF5DAF-3C05-1348-C585-B53246F6C4E2}"/>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491231" y="4939490"/>
              <a:ext cx="788919" cy="788919"/>
            </a:xfrm>
            <a:prstGeom prst="rect">
              <a:avLst/>
            </a:prstGeom>
          </p:spPr>
        </p:pic>
        <p:pic>
          <p:nvPicPr>
            <p:cNvPr id="58" name="Graphic 57" descr="Camera with solid fill">
              <a:extLst>
                <a:ext uri="{FF2B5EF4-FFF2-40B4-BE49-F238E27FC236}">
                  <a16:creationId xmlns:a16="http://schemas.microsoft.com/office/drawing/2014/main" id="{7A3AEA98-94B6-D9C7-AFA7-359CEE58AEC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350000" y="4894475"/>
              <a:ext cx="839117" cy="839117"/>
            </a:xfrm>
            <a:prstGeom prst="rect">
              <a:avLst/>
            </a:prstGeom>
          </p:spPr>
        </p:pic>
        <p:sp>
          <p:nvSpPr>
            <p:cNvPr id="59" name="TextBox 58">
              <a:extLst>
                <a:ext uri="{FF2B5EF4-FFF2-40B4-BE49-F238E27FC236}">
                  <a16:creationId xmlns:a16="http://schemas.microsoft.com/office/drawing/2014/main" id="{BE5D5116-805B-6532-8C5D-6781967B481D}"/>
                </a:ext>
              </a:extLst>
            </p:cNvPr>
            <p:cNvSpPr txBox="1"/>
            <p:nvPr/>
          </p:nvSpPr>
          <p:spPr>
            <a:xfrm>
              <a:off x="4578460" y="1192034"/>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61" name="Straight Connector 60">
              <a:extLst>
                <a:ext uri="{FF2B5EF4-FFF2-40B4-BE49-F238E27FC236}">
                  <a16:creationId xmlns:a16="http://schemas.microsoft.com/office/drawing/2014/main" id="{4BDFDA3A-92C7-ABA9-CD33-5DEA553B924C}"/>
                </a:ext>
              </a:extLst>
            </p:cNvPr>
            <p:cNvCxnSpPr>
              <a:cxnSpLocks/>
            </p:cNvCxnSpPr>
            <p:nvPr/>
          </p:nvCxnSpPr>
          <p:spPr>
            <a:xfrm>
              <a:off x="5753100" y="1192034"/>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63" name="TextBox 62">
              <a:extLst>
                <a:ext uri="{FF2B5EF4-FFF2-40B4-BE49-F238E27FC236}">
                  <a16:creationId xmlns:a16="http://schemas.microsoft.com/office/drawing/2014/main" id="{A090B63C-1456-2B03-D484-9A8D90747496}"/>
                </a:ext>
              </a:extLst>
            </p:cNvPr>
            <p:cNvSpPr txBox="1"/>
            <p:nvPr/>
          </p:nvSpPr>
          <p:spPr>
            <a:xfrm>
              <a:off x="5918201" y="1726709"/>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65" name="Graphic 64" descr="Sun with solid fill">
              <a:extLst>
                <a:ext uri="{FF2B5EF4-FFF2-40B4-BE49-F238E27FC236}">
                  <a16:creationId xmlns:a16="http://schemas.microsoft.com/office/drawing/2014/main" id="{C50BAE54-F492-551D-BE79-EDE9AF3890FE}"/>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004154" y="1098946"/>
              <a:ext cx="717092" cy="717092"/>
            </a:xfrm>
            <a:prstGeom prst="rect">
              <a:avLst/>
            </a:prstGeom>
          </p:spPr>
        </p:pic>
      </p:grpSp>
      <p:grpSp>
        <p:nvGrpSpPr>
          <p:cNvPr id="67" name="Group 66">
            <a:extLst>
              <a:ext uri="{FF2B5EF4-FFF2-40B4-BE49-F238E27FC236}">
                <a16:creationId xmlns:a16="http://schemas.microsoft.com/office/drawing/2014/main" id="{3D058472-36D6-950C-C0AB-295B4B197539}"/>
              </a:ext>
            </a:extLst>
          </p:cNvPr>
          <p:cNvGrpSpPr/>
          <p:nvPr/>
        </p:nvGrpSpPr>
        <p:grpSpPr>
          <a:xfrm>
            <a:off x="403728" y="1623377"/>
            <a:ext cx="3187697" cy="3187697"/>
            <a:chOff x="5480050" y="2641600"/>
            <a:chExt cx="812800" cy="812800"/>
          </a:xfrm>
        </p:grpSpPr>
        <p:sp>
          <p:nvSpPr>
            <p:cNvPr id="9" name="Rectangle: Rounded Corners 8">
              <a:extLst>
                <a:ext uri="{FF2B5EF4-FFF2-40B4-BE49-F238E27FC236}">
                  <a16:creationId xmlns:a16="http://schemas.microsoft.com/office/drawing/2014/main" id="{EDDBE478-3669-12AF-1C05-0B61C925C06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8" name="Graphic 37" descr="Headphones with solid fill">
              <a:extLst>
                <a:ext uri="{FF2B5EF4-FFF2-40B4-BE49-F238E27FC236}">
                  <a16:creationId xmlns:a16="http://schemas.microsoft.com/office/drawing/2014/main" id="{49696835-9B15-8520-A97F-2F1E98B45579}"/>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588035" y="2736395"/>
              <a:ext cx="571427" cy="571427"/>
            </a:xfrm>
            <a:prstGeom prst="rect">
              <a:avLst/>
            </a:prstGeom>
          </p:spPr>
        </p:pic>
      </p:grpSp>
      <p:sp>
        <p:nvSpPr>
          <p:cNvPr id="14" name="TextBox 13">
            <a:extLst>
              <a:ext uri="{FF2B5EF4-FFF2-40B4-BE49-F238E27FC236}">
                <a16:creationId xmlns:a16="http://schemas.microsoft.com/office/drawing/2014/main" id="{B570FD37-8CF1-2C30-DD69-0CB7071DD8DA}"/>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3810111A-9143-608A-8F5E-0CE5A1E60C08}"/>
              </a:ext>
            </a:extLst>
          </p:cNvPr>
          <p:cNvSpPr/>
          <p:nvPr/>
        </p:nvSpPr>
        <p:spPr>
          <a:xfrm>
            <a:off x="0" y="-76200"/>
            <a:ext cx="12192000"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6" name="TextBox 15">
            <a:extLst>
              <a:ext uri="{FF2B5EF4-FFF2-40B4-BE49-F238E27FC236}">
                <a16:creationId xmlns:a16="http://schemas.microsoft.com/office/drawing/2014/main" id="{E53B2420-8BA0-E1D8-D274-3B0055BB8FD3}"/>
              </a:ext>
            </a:extLst>
          </p:cNvPr>
          <p:cNvSpPr txBox="1"/>
          <p:nvPr/>
        </p:nvSpPr>
        <p:spPr>
          <a:xfrm>
            <a:off x="139700" y="230159"/>
            <a:ext cx="11912600" cy="707886"/>
          </a:xfrm>
          <a:prstGeom prst="rect">
            <a:avLst/>
          </a:prstGeom>
          <a:noFill/>
        </p:spPr>
        <p:txBody>
          <a:bodyPr wrap="square" rtlCol="0">
            <a:spAutoFit/>
          </a:bodyPr>
          <a:lstStyle/>
          <a:p>
            <a:r>
              <a:rPr lang="en-IE" sz="4000">
                <a:solidFill>
                  <a:srgbClr val="7F50C8"/>
                </a:solidFill>
                <a:latin typeface="Poppins ExtraBold" panose="00000900000000000000" pitchFamily="2" charset="0"/>
                <a:cs typeface="Poppins ExtraBold" panose="00000900000000000000" pitchFamily="2" charset="0"/>
              </a:rPr>
              <a:t>Childline by ISPCC</a:t>
            </a:r>
          </a:p>
        </p:txBody>
      </p:sp>
      <p:sp>
        <p:nvSpPr>
          <p:cNvPr id="18" name="TextBox 17">
            <a:extLst>
              <a:ext uri="{FF2B5EF4-FFF2-40B4-BE49-F238E27FC236}">
                <a16:creationId xmlns:a16="http://schemas.microsoft.com/office/drawing/2014/main" id="{F8816547-53A2-4423-02D1-EEF35B51ED68}"/>
              </a:ext>
            </a:extLst>
          </p:cNvPr>
          <p:cNvSpPr txBox="1"/>
          <p:nvPr/>
        </p:nvSpPr>
        <p:spPr>
          <a:xfrm>
            <a:off x="3777730" y="1317547"/>
            <a:ext cx="8414270" cy="3785652"/>
          </a:xfrm>
          <a:prstGeom prst="rect">
            <a:avLst/>
          </a:prstGeom>
          <a:noFill/>
        </p:spPr>
        <p:txBody>
          <a:bodyPr wrap="square" lIns="91440" tIns="45720" rIns="91440" bIns="45720" anchor="t">
            <a:spAutoFit/>
          </a:bodyPr>
          <a:lstStyle/>
          <a:p>
            <a:r>
              <a:rPr lang="en-GB" sz="2000" b="1" dirty="0">
                <a:solidFill>
                  <a:srgbClr val="B4DDFF"/>
                </a:solidFill>
                <a:latin typeface="Poppins" panose="00000500000000000000" pitchFamily="2" charset="0"/>
                <a:cs typeface="Poppins" panose="00000500000000000000" pitchFamily="2" charset="0"/>
              </a:rPr>
              <a:t>The top three reasons we were contacted in 2022:</a:t>
            </a:r>
          </a:p>
          <a:p>
            <a:endParaRPr lang="en-GB" sz="2000" b="1" dirty="0">
              <a:solidFill>
                <a:srgbClr val="B4DDFF"/>
              </a:solidFill>
              <a:latin typeface="Poppins" panose="00000500000000000000" pitchFamily="2" charset="0"/>
              <a:cs typeface="Poppins" panose="00000500000000000000" pitchFamily="2" charset="0"/>
            </a:endParaRPr>
          </a:p>
          <a:p>
            <a:pPr marL="342900" indent="-342900">
              <a:buFont typeface="Arial" panose="020B0604020202020204" pitchFamily="34" charset="0"/>
              <a:buChar char="•"/>
            </a:pPr>
            <a:r>
              <a:rPr lang="en-GB" sz="2000" dirty="0">
                <a:solidFill>
                  <a:schemeClr val="bg1"/>
                </a:solidFill>
                <a:latin typeface="Poppins"/>
                <a:cs typeface="Poppins"/>
              </a:rPr>
              <a:t>Mental and emotional health.</a:t>
            </a:r>
          </a:p>
          <a:p>
            <a:pPr marL="342900" indent="-342900">
              <a:buFont typeface="Arial" panose="020B0604020202020204" pitchFamily="34" charset="0"/>
              <a:buChar char="•"/>
            </a:pPr>
            <a:r>
              <a:rPr lang="en-GB" sz="2000" dirty="0">
                <a:solidFill>
                  <a:schemeClr val="bg1"/>
                </a:solidFill>
                <a:latin typeface="Poppins"/>
                <a:cs typeface="Poppins"/>
              </a:rPr>
              <a:t>Family relationships.</a:t>
            </a:r>
          </a:p>
          <a:p>
            <a:pPr marL="342900" indent="-342900">
              <a:buFont typeface="Arial" panose="020B0604020202020204" pitchFamily="34" charset="0"/>
              <a:buChar char="•"/>
            </a:pPr>
            <a:r>
              <a:rPr lang="en-GB" sz="2000" dirty="0">
                <a:solidFill>
                  <a:schemeClr val="bg1"/>
                </a:solidFill>
                <a:latin typeface="Poppins"/>
                <a:cs typeface="Poppins"/>
              </a:rPr>
              <a:t>Friendship and peer relationships.</a:t>
            </a:r>
          </a:p>
          <a:p>
            <a:endParaRPr lang="en-GB" sz="2000" dirty="0">
              <a:solidFill>
                <a:schemeClr val="bg1"/>
              </a:solidFill>
              <a:latin typeface="Poppins"/>
              <a:cs typeface="Poppins"/>
            </a:endParaRPr>
          </a:p>
          <a:p>
            <a:pPr algn="l"/>
            <a:endParaRPr lang="en-GB" sz="2000" b="1" i="0" dirty="0">
              <a:solidFill>
                <a:srgbClr val="B4DDFF"/>
              </a:solidFill>
              <a:effectLst/>
              <a:latin typeface="Poppins" panose="00000500000000000000" pitchFamily="2" charset="0"/>
            </a:endParaRPr>
          </a:p>
          <a:p>
            <a:pPr algn="l"/>
            <a:r>
              <a:rPr lang="en-GB" sz="2000" b="1" i="0" dirty="0">
                <a:solidFill>
                  <a:srgbClr val="B4DDFF"/>
                </a:solidFill>
                <a:effectLst/>
                <a:latin typeface="Poppins" panose="00000500000000000000" pitchFamily="2" charset="0"/>
              </a:rPr>
              <a:t>If  your question is urgent</a:t>
            </a:r>
            <a:r>
              <a:rPr lang="en-GB" sz="2000" b="0" i="0" dirty="0">
                <a:solidFill>
                  <a:schemeClr val="bg1"/>
                </a:solidFill>
                <a:effectLst/>
                <a:latin typeface="Poppins" panose="00000500000000000000" pitchFamily="2" charset="0"/>
              </a:rPr>
              <a:t>, or if want to talk privately, contact Childline for free by calling </a:t>
            </a:r>
            <a:r>
              <a:rPr lang="en-GB" sz="2000" b="1" i="0" dirty="0">
                <a:solidFill>
                  <a:srgbClr val="B4DDFF"/>
                </a:solidFill>
                <a:effectLst/>
                <a:latin typeface="Poppins" panose="00000500000000000000" pitchFamily="2" charset="0"/>
              </a:rPr>
              <a:t>1800 66 66 66 or</a:t>
            </a:r>
            <a:r>
              <a:rPr lang="en-GB" sz="2000" b="0" i="0" dirty="0">
                <a:solidFill>
                  <a:srgbClr val="B4DDFF"/>
                </a:solidFill>
                <a:effectLst/>
                <a:latin typeface="Poppins" panose="00000500000000000000" pitchFamily="2" charset="0"/>
              </a:rPr>
              <a:t> </a:t>
            </a:r>
            <a:r>
              <a:rPr lang="en-GB" sz="2000" b="1" i="0" dirty="0">
                <a:solidFill>
                  <a:srgbClr val="B4DDFF"/>
                </a:solidFill>
                <a:effectLst/>
                <a:latin typeface="Poppins" panose="00000500000000000000" pitchFamily="2" charset="0"/>
              </a:rPr>
              <a:t>chatting online</a:t>
            </a:r>
            <a:r>
              <a:rPr lang="en-GB" sz="2000" b="0" i="0" dirty="0">
                <a:solidFill>
                  <a:schemeClr val="bg1"/>
                </a:solidFill>
                <a:effectLst/>
                <a:latin typeface="Poppins" panose="00000500000000000000" pitchFamily="2" charset="0"/>
              </a:rPr>
              <a:t> 24 hours a day, every day.</a:t>
            </a:r>
          </a:p>
          <a:p>
            <a:pPr algn="l"/>
            <a:endParaRPr lang="en-GB" sz="2000" dirty="0">
              <a:solidFill>
                <a:schemeClr val="bg1"/>
              </a:solidFill>
              <a:latin typeface="Poppins" panose="00000500000000000000" pitchFamily="2" charset="0"/>
            </a:endParaRPr>
          </a:p>
          <a:p>
            <a:pPr algn="l"/>
            <a:r>
              <a:rPr lang="en-GB" sz="2000" b="0" i="0" dirty="0">
                <a:solidFill>
                  <a:schemeClr val="bg1"/>
                </a:solidFill>
                <a:effectLst/>
                <a:latin typeface="Poppins" panose="00000500000000000000" pitchFamily="2" charset="0"/>
              </a:rPr>
              <a:t>The Childline team spent 1.1 million minutes on the phone in 2023.</a:t>
            </a:r>
          </a:p>
        </p:txBody>
      </p:sp>
      <p:pic>
        <p:nvPicPr>
          <p:cNvPr id="20" name="Picture 19" descr="A picture containing text&#10;&#10;Description automatically generated">
            <a:extLst>
              <a:ext uri="{FF2B5EF4-FFF2-40B4-BE49-F238E27FC236}">
                <a16:creationId xmlns:a16="http://schemas.microsoft.com/office/drawing/2014/main" id="{33DEB90A-5234-C617-866F-157B98484116}"/>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8685045" y="8550943"/>
            <a:ext cx="3602743" cy="3602743"/>
          </a:xfrm>
          <a:prstGeom prst="rect">
            <a:avLst/>
          </a:prstGeom>
        </p:spPr>
      </p:pic>
      <p:sp>
        <p:nvSpPr>
          <p:cNvPr id="27" name="Oval 26">
            <a:extLst>
              <a:ext uri="{FF2B5EF4-FFF2-40B4-BE49-F238E27FC236}">
                <a16:creationId xmlns:a16="http://schemas.microsoft.com/office/drawing/2014/main" id="{F02EB519-0166-29CB-54AC-F3C4944CBAEA}"/>
              </a:ext>
            </a:extLst>
          </p:cNvPr>
          <p:cNvSpPr/>
          <p:nvPr/>
        </p:nvSpPr>
        <p:spPr>
          <a:xfrm>
            <a:off x="6559441" y="9911788"/>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Rectangle: Rounded Corners 27">
            <a:extLst>
              <a:ext uri="{FF2B5EF4-FFF2-40B4-BE49-F238E27FC236}">
                <a16:creationId xmlns:a16="http://schemas.microsoft.com/office/drawing/2014/main" id="{D4FF0EE5-D546-354B-1044-581C32534713}"/>
              </a:ext>
            </a:extLst>
          </p:cNvPr>
          <p:cNvSpPr/>
          <p:nvPr/>
        </p:nvSpPr>
        <p:spPr>
          <a:xfrm>
            <a:off x="5170330" y="7471934"/>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Rectangle: Rounded Corners 28">
            <a:extLst>
              <a:ext uri="{FF2B5EF4-FFF2-40B4-BE49-F238E27FC236}">
                <a16:creationId xmlns:a16="http://schemas.microsoft.com/office/drawing/2014/main" id="{A25180A1-621F-D786-D915-4944E8468C98}"/>
              </a:ext>
            </a:extLst>
          </p:cNvPr>
          <p:cNvSpPr/>
          <p:nvPr/>
        </p:nvSpPr>
        <p:spPr>
          <a:xfrm>
            <a:off x="5284630" y="7560834"/>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Rectangle: Rounded Corners 29">
            <a:extLst>
              <a:ext uri="{FF2B5EF4-FFF2-40B4-BE49-F238E27FC236}">
                <a16:creationId xmlns:a16="http://schemas.microsoft.com/office/drawing/2014/main" id="{0151BD88-4314-0B7A-0D5D-AA61F8E75579}"/>
              </a:ext>
            </a:extLst>
          </p:cNvPr>
          <p:cNvSpPr/>
          <p:nvPr/>
        </p:nvSpPr>
        <p:spPr>
          <a:xfrm>
            <a:off x="6345080" y="7497334"/>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7" name="Rectangle: Rounded Corners 36">
            <a:extLst>
              <a:ext uri="{FF2B5EF4-FFF2-40B4-BE49-F238E27FC236}">
                <a16:creationId xmlns:a16="http://schemas.microsoft.com/office/drawing/2014/main" id="{12D45913-AF4D-6B80-9AD5-05973A9DCF1C}"/>
              </a:ext>
            </a:extLst>
          </p:cNvPr>
          <p:cNvSpPr/>
          <p:nvPr/>
        </p:nvSpPr>
        <p:spPr>
          <a:xfrm>
            <a:off x="5487830" y="7878334"/>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Rectangle: Rounded Corners 38">
            <a:extLst>
              <a:ext uri="{FF2B5EF4-FFF2-40B4-BE49-F238E27FC236}">
                <a16:creationId xmlns:a16="http://schemas.microsoft.com/office/drawing/2014/main" id="{D76BCCAB-4F3E-52C9-C3D3-28CA1A41C825}"/>
              </a:ext>
            </a:extLst>
          </p:cNvPr>
          <p:cNvSpPr/>
          <p:nvPr/>
        </p:nvSpPr>
        <p:spPr>
          <a:xfrm>
            <a:off x="5487830" y="11688334"/>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1" name="Rectangle: Rounded Corners 40">
            <a:extLst>
              <a:ext uri="{FF2B5EF4-FFF2-40B4-BE49-F238E27FC236}">
                <a16:creationId xmlns:a16="http://schemas.microsoft.com/office/drawing/2014/main" id="{006A33FC-A3A6-E125-0295-D2290A9912C7}"/>
              </a:ext>
            </a:extLst>
          </p:cNvPr>
          <p:cNvSpPr/>
          <p:nvPr/>
        </p:nvSpPr>
        <p:spPr>
          <a:xfrm>
            <a:off x="5589430" y="9465834"/>
            <a:ext cx="812800" cy="812800"/>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3" name="Rectangle: Rounded Corners 42">
            <a:extLst>
              <a:ext uri="{FF2B5EF4-FFF2-40B4-BE49-F238E27FC236}">
                <a16:creationId xmlns:a16="http://schemas.microsoft.com/office/drawing/2014/main" id="{704FF27E-0E25-1DD7-F52A-0CF0CDBD4829}"/>
              </a:ext>
            </a:extLst>
          </p:cNvPr>
          <p:cNvSpPr/>
          <p:nvPr/>
        </p:nvSpPr>
        <p:spPr>
          <a:xfrm>
            <a:off x="7354730" y="9465834"/>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Rounded Corners 44">
            <a:extLst>
              <a:ext uri="{FF2B5EF4-FFF2-40B4-BE49-F238E27FC236}">
                <a16:creationId xmlns:a16="http://schemas.microsoft.com/office/drawing/2014/main" id="{B1E4B2C0-92B9-2E55-537B-EF8D23E5D9F6}"/>
              </a:ext>
            </a:extLst>
          </p:cNvPr>
          <p:cNvSpPr/>
          <p:nvPr/>
        </p:nvSpPr>
        <p:spPr>
          <a:xfrm>
            <a:off x="5589430" y="10583434"/>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Rectangle: Rounded Corners 46">
            <a:extLst>
              <a:ext uri="{FF2B5EF4-FFF2-40B4-BE49-F238E27FC236}">
                <a16:creationId xmlns:a16="http://schemas.microsoft.com/office/drawing/2014/main" id="{6F513C18-7379-1DF5-4639-2955EB6AE53C}"/>
              </a:ext>
            </a:extLst>
          </p:cNvPr>
          <p:cNvSpPr/>
          <p:nvPr/>
        </p:nvSpPr>
        <p:spPr>
          <a:xfrm>
            <a:off x="6484780" y="10596134"/>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Rectangle: Rounded Corners 47">
            <a:extLst>
              <a:ext uri="{FF2B5EF4-FFF2-40B4-BE49-F238E27FC236}">
                <a16:creationId xmlns:a16="http://schemas.microsoft.com/office/drawing/2014/main" id="{D097B4EC-EE22-02CE-9643-6AFECA7A7A36}"/>
              </a:ext>
            </a:extLst>
          </p:cNvPr>
          <p:cNvSpPr/>
          <p:nvPr/>
        </p:nvSpPr>
        <p:spPr>
          <a:xfrm>
            <a:off x="7380130" y="10596135"/>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Rectangle: Rounded Corners 48">
            <a:extLst>
              <a:ext uri="{FF2B5EF4-FFF2-40B4-BE49-F238E27FC236}">
                <a16:creationId xmlns:a16="http://schemas.microsoft.com/office/drawing/2014/main" id="{72CCCA3D-DE44-1FD1-738E-64424B60EDE0}"/>
              </a:ext>
            </a:extLst>
          </p:cNvPr>
          <p:cNvSpPr/>
          <p:nvPr/>
        </p:nvSpPr>
        <p:spPr>
          <a:xfrm>
            <a:off x="5589430" y="11751834"/>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Rectangle: Rounded Corners 49">
            <a:extLst>
              <a:ext uri="{FF2B5EF4-FFF2-40B4-BE49-F238E27FC236}">
                <a16:creationId xmlns:a16="http://schemas.microsoft.com/office/drawing/2014/main" id="{D677812B-7DC1-98DC-E83F-22B341234854}"/>
              </a:ext>
            </a:extLst>
          </p:cNvPr>
          <p:cNvSpPr/>
          <p:nvPr/>
        </p:nvSpPr>
        <p:spPr>
          <a:xfrm>
            <a:off x="6472080" y="11751834"/>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1" name="Rectangle: Rounded Corners 50">
            <a:extLst>
              <a:ext uri="{FF2B5EF4-FFF2-40B4-BE49-F238E27FC236}">
                <a16:creationId xmlns:a16="http://schemas.microsoft.com/office/drawing/2014/main" id="{8530F35A-1100-0CF7-E20D-1C4BA1ED76AF}"/>
              </a:ext>
            </a:extLst>
          </p:cNvPr>
          <p:cNvSpPr/>
          <p:nvPr/>
        </p:nvSpPr>
        <p:spPr>
          <a:xfrm>
            <a:off x="7367430" y="11751834"/>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3" name="TextBox 52">
            <a:extLst>
              <a:ext uri="{FF2B5EF4-FFF2-40B4-BE49-F238E27FC236}">
                <a16:creationId xmlns:a16="http://schemas.microsoft.com/office/drawing/2014/main" id="{9D708A89-6716-076F-967E-B13878B31CDF}"/>
              </a:ext>
            </a:extLst>
          </p:cNvPr>
          <p:cNvSpPr txBox="1"/>
          <p:nvPr/>
        </p:nvSpPr>
        <p:spPr>
          <a:xfrm>
            <a:off x="6541930" y="10252826"/>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55" name="TextBox 54">
            <a:extLst>
              <a:ext uri="{FF2B5EF4-FFF2-40B4-BE49-F238E27FC236}">
                <a16:creationId xmlns:a16="http://schemas.microsoft.com/office/drawing/2014/main" id="{5D8A9393-9E7B-6F8C-F041-4C2A681A594A}"/>
              </a:ext>
            </a:extLst>
          </p:cNvPr>
          <p:cNvSpPr txBox="1"/>
          <p:nvPr/>
        </p:nvSpPr>
        <p:spPr>
          <a:xfrm>
            <a:off x="5528573" y="10252826"/>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57" name="TextBox 56">
            <a:extLst>
              <a:ext uri="{FF2B5EF4-FFF2-40B4-BE49-F238E27FC236}">
                <a16:creationId xmlns:a16="http://schemas.microsoft.com/office/drawing/2014/main" id="{9E24BE4E-08D1-672C-5B29-F2E0A1DB73D0}"/>
              </a:ext>
            </a:extLst>
          </p:cNvPr>
          <p:cNvSpPr txBox="1"/>
          <p:nvPr/>
        </p:nvSpPr>
        <p:spPr>
          <a:xfrm>
            <a:off x="7318217" y="10278634"/>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60" name="TextBox 59">
            <a:extLst>
              <a:ext uri="{FF2B5EF4-FFF2-40B4-BE49-F238E27FC236}">
                <a16:creationId xmlns:a16="http://schemas.microsoft.com/office/drawing/2014/main" id="{6009376C-246F-14B8-72A1-EBA0320959C1}"/>
              </a:ext>
            </a:extLst>
          </p:cNvPr>
          <p:cNvSpPr txBox="1"/>
          <p:nvPr/>
        </p:nvSpPr>
        <p:spPr>
          <a:xfrm>
            <a:off x="5521167" y="11363567"/>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62" name="TextBox 61">
            <a:extLst>
              <a:ext uri="{FF2B5EF4-FFF2-40B4-BE49-F238E27FC236}">
                <a16:creationId xmlns:a16="http://schemas.microsoft.com/office/drawing/2014/main" id="{05CB67B1-9BFD-9E0E-D672-D981CDD3CBA4}"/>
              </a:ext>
            </a:extLst>
          </p:cNvPr>
          <p:cNvSpPr txBox="1"/>
          <p:nvPr/>
        </p:nvSpPr>
        <p:spPr>
          <a:xfrm>
            <a:off x="6410167" y="11401269"/>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64" name="TextBox 63">
            <a:extLst>
              <a:ext uri="{FF2B5EF4-FFF2-40B4-BE49-F238E27FC236}">
                <a16:creationId xmlns:a16="http://schemas.microsoft.com/office/drawing/2014/main" id="{D0DB35E2-13EB-5A26-2E00-4F1DE1AE7D2A}"/>
              </a:ext>
            </a:extLst>
          </p:cNvPr>
          <p:cNvSpPr txBox="1"/>
          <p:nvPr/>
        </p:nvSpPr>
        <p:spPr>
          <a:xfrm>
            <a:off x="7292817" y="11394002"/>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6" name="Group 65">
            <a:extLst>
              <a:ext uri="{FF2B5EF4-FFF2-40B4-BE49-F238E27FC236}">
                <a16:creationId xmlns:a16="http://schemas.microsoft.com/office/drawing/2014/main" id="{55AACC11-60B7-5539-03C9-63928064691E}"/>
              </a:ext>
            </a:extLst>
          </p:cNvPr>
          <p:cNvGrpSpPr/>
          <p:nvPr/>
        </p:nvGrpSpPr>
        <p:grpSpPr>
          <a:xfrm>
            <a:off x="6484780" y="9465834"/>
            <a:ext cx="812800" cy="812800"/>
            <a:chOff x="5480050" y="2641600"/>
            <a:chExt cx="812800" cy="812800"/>
          </a:xfrm>
        </p:grpSpPr>
        <p:sp>
          <p:nvSpPr>
            <p:cNvPr id="68" name="Rectangle: Rounded Corners 67">
              <a:extLst>
                <a:ext uri="{FF2B5EF4-FFF2-40B4-BE49-F238E27FC236}">
                  <a16:creationId xmlns:a16="http://schemas.microsoft.com/office/drawing/2014/main" id="{F888F65A-A249-D048-5BF2-0386CBC3D887}"/>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9" name="Graphic 68" descr="Headphones with solid fill">
              <a:extLst>
                <a:ext uri="{FF2B5EF4-FFF2-40B4-BE49-F238E27FC236}">
                  <a16:creationId xmlns:a16="http://schemas.microsoft.com/office/drawing/2014/main" id="{D6B28D0B-F936-792D-61D2-9666328AF6E7}"/>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588035" y="2736395"/>
              <a:ext cx="571427" cy="571427"/>
            </a:xfrm>
            <a:prstGeom prst="rect">
              <a:avLst/>
            </a:prstGeom>
          </p:spPr>
        </p:pic>
      </p:grpSp>
      <p:pic>
        <p:nvPicPr>
          <p:cNvPr id="70" name="Graphic 69" descr="Internet with solid fill">
            <a:extLst>
              <a:ext uri="{FF2B5EF4-FFF2-40B4-BE49-F238E27FC236}">
                <a16:creationId xmlns:a16="http://schemas.microsoft.com/office/drawing/2014/main" id="{C6E3DF8A-0FD2-0C12-8232-B3C9F200956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45580" y="9490807"/>
            <a:ext cx="712200" cy="712200"/>
          </a:xfrm>
          <a:prstGeom prst="rect">
            <a:avLst/>
          </a:prstGeom>
        </p:spPr>
      </p:pic>
      <p:pic>
        <p:nvPicPr>
          <p:cNvPr id="71" name="Graphic 70" descr="Cycle with people with solid fill">
            <a:extLst>
              <a:ext uri="{FF2B5EF4-FFF2-40B4-BE49-F238E27FC236}">
                <a16:creationId xmlns:a16="http://schemas.microsoft.com/office/drawing/2014/main" id="{B20FB487-F11F-58C4-4EB7-1B2B941F926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305520" y="9398242"/>
            <a:ext cx="898525" cy="898525"/>
          </a:xfrm>
          <a:prstGeom prst="rect">
            <a:avLst/>
          </a:prstGeom>
        </p:spPr>
      </p:pic>
      <p:pic>
        <p:nvPicPr>
          <p:cNvPr id="72" name="Graphic 71" descr="Shield with solid fill">
            <a:extLst>
              <a:ext uri="{FF2B5EF4-FFF2-40B4-BE49-F238E27FC236}">
                <a16:creationId xmlns:a16="http://schemas.microsoft.com/office/drawing/2014/main" id="{529B86D9-DAD8-1899-ECEB-E89E354CD98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671980" y="10685034"/>
            <a:ext cx="647700" cy="647700"/>
          </a:xfrm>
          <a:prstGeom prst="rect">
            <a:avLst/>
          </a:prstGeom>
        </p:spPr>
      </p:pic>
      <p:pic>
        <p:nvPicPr>
          <p:cNvPr id="73" name="Graphic 72" descr="Head with gears with solid fill">
            <a:extLst>
              <a:ext uri="{FF2B5EF4-FFF2-40B4-BE49-F238E27FC236}">
                <a16:creationId xmlns:a16="http://schemas.microsoft.com/office/drawing/2014/main" id="{0CBAD97E-5450-3EBC-E116-B7C56543E0E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41930" y="10633518"/>
            <a:ext cx="762000" cy="762000"/>
          </a:xfrm>
          <a:prstGeom prst="rect">
            <a:avLst/>
          </a:prstGeom>
        </p:spPr>
      </p:pic>
      <p:pic>
        <p:nvPicPr>
          <p:cNvPr id="74" name="Graphic 73" descr="Receiver with solid fill">
            <a:extLst>
              <a:ext uri="{FF2B5EF4-FFF2-40B4-BE49-F238E27FC236}">
                <a16:creationId xmlns:a16="http://schemas.microsoft.com/office/drawing/2014/main" id="{5BED82E5-2996-F38D-3C29-366423AE6DA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469030" y="10674566"/>
            <a:ext cx="698500" cy="698500"/>
          </a:xfrm>
          <a:prstGeom prst="rect">
            <a:avLst/>
          </a:prstGeom>
        </p:spPr>
      </p:pic>
      <p:pic>
        <p:nvPicPr>
          <p:cNvPr id="75" name="Graphic 74" descr="Chat with solid fill">
            <a:extLst>
              <a:ext uri="{FF2B5EF4-FFF2-40B4-BE49-F238E27FC236}">
                <a16:creationId xmlns:a16="http://schemas.microsoft.com/office/drawing/2014/main" id="{68B9DAF1-A454-A6AD-DDB0-BEBA67ED2555}"/>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589430" y="11777520"/>
            <a:ext cx="812800" cy="812800"/>
          </a:xfrm>
          <a:prstGeom prst="rect">
            <a:avLst/>
          </a:prstGeom>
        </p:spPr>
      </p:pic>
      <p:pic>
        <p:nvPicPr>
          <p:cNvPr id="76" name="Graphic 75" descr="Envelope with solid fill">
            <a:extLst>
              <a:ext uri="{FF2B5EF4-FFF2-40B4-BE49-F238E27FC236}">
                <a16:creationId xmlns:a16="http://schemas.microsoft.com/office/drawing/2014/main" id="{AB685472-BB05-7C0A-3605-279D070B645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495961" y="11763724"/>
            <a:ext cx="788919" cy="788919"/>
          </a:xfrm>
          <a:prstGeom prst="rect">
            <a:avLst/>
          </a:prstGeom>
        </p:spPr>
      </p:pic>
      <p:pic>
        <p:nvPicPr>
          <p:cNvPr id="77" name="Graphic 76" descr="Camera with solid fill">
            <a:extLst>
              <a:ext uri="{FF2B5EF4-FFF2-40B4-BE49-F238E27FC236}">
                <a16:creationId xmlns:a16="http://schemas.microsoft.com/office/drawing/2014/main" id="{13A06418-2316-03A0-5732-8E5A268E1E5F}"/>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7354730" y="11718709"/>
            <a:ext cx="839117" cy="839117"/>
          </a:xfrm>
          <a:prstGeom prst="rect">
            <a:avLst/>
          </a:prstGeom>
        </p:spPr>
      </p:pic>
      <p:sp>
        <p:nvSpPr>
          <p:cNvPr id="78" name="TextBox 77">
            <a:extLst>
              <a:ext uri="{FF2B5EF4-FFF2-40B4-BE49-F238E27FC236}">
                <a16:creationId xmlns:a16="http://schemas.microsoft.com/office/drawing/2014/main" id="{E9B66339-A544-8673-F018-C7AEC69C04F0}"/>
              </a:ext>
            </a:extLst>
          </p:cNvPr>
          <p:cNvSpPr txBox="1"/>
          <p:nvPr/>
        </p:nvSpPr>
        <p:spPr>
          <a:xfrm>
            <a:off x="5583190" y="8016268"/>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79" name="Straight Connector 78">
            <a:extLst>
              <a:ext uri="{FF2B5EF4-FFF2-40B4-BE49-F238E27FC236}">
                <a16:creationId xmlns:a16="http://schemas.microsoft.com/office/drawing/2014/main" id="{E714DBAB-2FB2-20CE-5DE3-6E7383A022CB}"/>
              </a:ext>
            </a:extLst>
          </p:cNvPr>
          <p:cNvCxnSpPr>
            <a:cxnSpLocks/>
          </p:cNvCxnSpPr>
          <p:nvPr/>
        </p:nvCxnSpPr>
        <p:spPr>
          <a:xfrm>
            <a:off x="6757830" y="8016268"/>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80" name="TextBox 79">
            <a:extLst>
              <a:ext uri="{FF2B5EF4-FFF2-40B4-BE49-F238E27FC236}">
                <a16:creationId xmlns:a16="http://schemas.microsoft.com/office/drawing/2014/main" id="{337D5DE2-B059-C629-D669-38C63B862982}"/>
              </a:ext>
            </a:extLst>
          </p:cNvPr>
          <p:cNvSpPr txBox="1"/>
          <p:nvPr/>
        </p:nvSpPr>
        <p:spPr>
          <a:xfrm>
            <a:off x="6922931" y="8550943"/>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81" name="Graphic 80" descr="Sun with solid fill">
            <a:extLst>
              <a:ext uri="{FF2B5EF4-FFF2-40B4-BE49-F238E27FC236}">
                <a16:creationId xmlns:a16="http://schemas.microsoft.com/office/drawing/2014/main" id="{B6030A74-CFE4-DF48-7E9B-74A4A9692A79}"/>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7008884" y="7923180"/>
            <a:ext cx="717092" cy="717092"/>
          </a:xfrm>
          <a:prstGeom prst="rect">
            <a:avLst/>
          </a:prstGeom>
        </p:spPr>
      </p:pic>
      <p:pic>
        <p:nvPicPr>
          <p:cNvPr id="12" name="Picture 11">
            <a:extLst>
              <a:ext uri="{FF2B5EF4-FFF2-40B4-BE49-F238E27FC236}">
                <a16:creationId xmlns:a16="http://schemas.microsoft.com/office/drawing/2014/main" id="{357BE41C-83F0-52AF-A50E-82CE054BED18}"/>
              </a:ext>
            </a:extLst>
          </p:cNvPr>
          <p:cNvPicPr>
            <a:picLocks noChangeAspect="1"/>
          </p:cNvPicPr>
          <p:nvPr/>
        </p:nvPicPr>
        <p:blipFill>
          <a:blip r:embed="rId23"/>
          <a:stretch>
            <a:fillRect/>
          </a:stretch>
        </p:blipFill>
        <p:spPr>
          <a:xfrm>
            <a:off x="9103376" y="75799"/>
            <a:ext cx="2318806" cy="1076312"/>
          </a:xfrm>
          <a:prstGeom prst="rect">
            <a:avLst/>
          </a:prstGeom>
        </p:spPr>
      </p:pic>
    </p:spTree>
    <p:extLst>
      <p:ext uri="{BB962C8B-B14F-4D97-AF65-F5344CB8AC3E}">
        <p14:creationId xmlns:p14="http://schemas.microsoft.com/office/powerpoint/2010/main" val="30977553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16" name="Flowchart: Connector 15">
            <a:extLst>
              <a:ext uri="{FF2B5EF4-FFF2-40B4-BE49-F238E27FC236}">
                <a16:creationId xmlns:a16="http://schemas.microsoft.com/office/drawing/2014/main" id="{C09BD1D9-3854-9F0B-E624-554B6558F54C}"/>
              </a:ext>
            </a:extLst>
          </p:cNvPr>
          <p:cNvSpPr/>
          <p:nvPr/>
        </p:nvSpPr>
        <p:spPr>
          <a:xfrm>
            <a:off x="5116665" y="3136156"/>
            <a:ext cx="1514371" cy="1447801"/>
          </a:xfrm>
          <a:prstGeom prst="flowChartConnector">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Flowchart: Connector 1">
            <a:extLst>
              <a:ext uri="{FF2B5EF4-FFF2-40B4-BE49-F238E27FC236}">
                <a16:creationId xmlns:a16="http://schemas.microsoft.com/office/drawing/2014/main" id="{0EABBBE7-29A3-E574-1E2D-7164F2085195}"/>
              </a:ext>
            </a:extLst>
          </p:cNvPr>
          <p:cNvSpPr/>
          <p:nvPr/>
        </p:nvSpPr>
        <p:spPr>
          <a:xfrm>
            <a:off x="-19807268" y="8400184"/>
            <a:ext cx="21410873" cy="21410873"/>
          </a:xfrm>
          <a:prstGeom prst="flowChartConnector">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Oval 2">
            <a:extLst>
              <a:ext uri="{FF2B5EF4-FFF2-40B4-BE49-F238E27FC236}">
                <a16:creationId xmlns:a16="http://schemas.microsoft.com/office/drawing/2014/main" id="{3E8140B6-C28B-6E36-3AF3-C210FCE337B7}"/>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extBox 13">
            <a:extLst>
              <a:ext uri="{FF2B5EF4-FFF2-40B4-BE49-F238E27FC236}">
                <a16:creationId xmlns:a16="http://schemas.microsoft.com/office/drawing/2014/main" id="{B570FD37-8CF1-2C30-DD69-0CB7071DD8DA}"/>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3810111A-9143-608A-8F5E-0CE5A1E60C08}"/>
              </a:ext>
            </a:extLst>
          </p:cNvPr>
          <p:cNvSpPr/>
          <p:nvPr/>
        </p:nvSpPr>
        <p:spPr>
          <a:xfrm>
            <a:off x="-13046593" y="-73737"/>
            <a:ext cx="12356343"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8" name="TextBox 17">
            <a:extLst>
              <a:ext uri="{FF2B5EF4-FFF2-40B4-BE49-F238E27FC236}">
                <a16:creationId xmlns:a16="http://schemas.microsoft.com/office/drawing/2014/main" id="{F8816547-53A2-4423-02D1-EEF35B51ED68}"/>
              </a:ext>
            </a:extLst>
          </p:cNvPr>
          <p:cNvSpPr txBox="1"/>
          <p:nvPr/>
        </p:nvSpPr>
        <p:spPr>
          <a:xfrm>
            <a:off x="19369228" y="7505982"/>
            <a:ext cx="6471489" cy="4708981"/>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Childline is a listening service for children and young people up to the age of 18 years.</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completely confidential service, no phone numbers or details are kept. It is up to you what details/information you want to share.</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non judgemental service where we wont tell you what to do, instead we will explore options it with you.</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available via phone 24hrs a day by calling 1800 66 66 66 and is completely free of charge. </a:t>
            </a:r>
          </a:p>
          <a:p>
            <a:r>
              <a:rPr lang="en-GB" sz="2000">
                <a:solidFill>
                  <a:schemeClr val="bg1"/>
                </a:solidFill>
                <a:latin typeface="Poppins" panose="00000500000000000000" pitchFamily="2" charset="0"/>
                <a:cs typeface="Poppins" panose="00000500000000000000" pitchFamily="2" charset="0"/>
              </a:rPr>
              <a:t>You also have the option of using our live web chat on www.childline.ie</a:t>
            </a:r>
          </a:p>
        </p:txBody>
      </p:sp>
      <p:pic>
        <p:nvPicPr>
          <p:cNvPr id="20" name="Picture 19" descr="A picture containing text&#10;&#10;Description automatically generated">
            <a:extLst>
              <a:ext uri="{FF2B5EF4-FFF2-40B4-BE49-F238E27FC236}">
                <a16:creationId xmlns:a16="http://schemas.microsoft.com/office/drawing/2014/main" id="{33DEB90A-5234-C617-866F-157B984841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4695" y="9674893"/>
            <a:ext cx="3602743" cy="3602743"/>
          </a:xfrm>
          <a:prstGeom prst="rect">
            <a:avLst/>
          </a:prstGeom>
        </p:spPr>
      </p:pic>
      <p:grpSp>
        <p:nvGrpSpPr>
          <p:cNvPr id="10" name="Group 9">
            <a:extLst>
              <a:ext uri="{FF2B5EF4-FFF2-40B4-BE49-F238E27FC236}">
                <a16:creationId xmlns:a16="http://schemas.microsoft.com/office/drawing/2014/main" id="{FCC11C60-6367-9833-DA6C-A09CD606BD7A}"/>
              </a:ext>
            </a:extLst>
          </p:cNvPr>
          <p:cNvGrpSpPr/>
          <p:nvPr/>
        </p:nvGrpSpPr>
        <p:grpSpPr>
          <a:xfrm>
            <a:off x="4332336" y="619732"/>
            <a:ext cx="3416300" cy="5562600"/>
            <a:chOff x="4332336" y="619732"/>
            <a:chExt cx="3416300" cy="5562600"/>
          </a:xfrm>
        </p:grpSpPr>
        <p:grpSp>
          <p:nvGrpSpPr>
            <p:cNvPr id="80" name="Group 79">
              <a:extLst>
                <a:ext uri="{FF2B5EF4-FFF2-40B4-BE49-F238E27FC236}">
                  <a16:creationId xmlns:a16="http://schemas.microsoft.com/office/drawing/2014/main" id="{A1DB4265-C855-DF5A-FADE-C35959EEAF11}"/>
                </a:ext>
              </a:extLst>
            </p:cNvPr>
            <p:cNvGrpSpPr/>
            <p:nvPr/>
          </p:nvGrpSpPr>
          <p:grpSpPr>
            <a:xfrm>
              <a:off x="5707655" y="2671708"/>
              <a:ext cx="688472" cy="688472"/>
              <a:chOff x="5480050" y="2641600"/>
              <a:chExt cx="812800" cy="812800"/>
            </a:xfrm>
          </p:grpSpPr>
          <p:sp>
            <p:nvSpPr>
              <p:cNvPr id="81" name="Rectangle: Rounded Corners 80">
                <a:extLst>
                  <a:ext uri="{FF2B5EF4-FFF2-40B4-BE49-F238E27FC236}">
                    <a16:creationId xmlns:a16="http://schemas.microsoft.com/office/drawing/2014/main" id="{C5EA4F5B-2049-FA0A-B968-60758E1A204C}"/>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82" name="Graphic 81" descr="Headphones with solid fill">
                <a:extLst>
                  <a:ext uri="{FF2B5EF4-FFF2-40B4-BE49-F238E27FC236}">
                    <a16:creationId xmlns:a16="http://schemas.microsoft.com/office/drawing/2014/main" id="{EE53E010-75F8-DA5B-2902-60AE4943BF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sp>
          <p:nvSpPr>
            <p:cNvPr id="12" name="Flowchart: Connector 11">
              <a:extLst>
                <a:ext uri="{FF2B5EF4-FFF2-40B4-BE49-F238E27FC236}">
                  <a16:creationId xmlns:a16="http://schemas.microsoft.com/office/drawing/2014/main" id="{AE8513EE-BA2A-6FA1-3039-C6C26FD03A84}"/>
                </a:ext>
              </a:extLst>
            </p:cNvPr>
            <p:cNvSpPr/>
            <p:nvPr/>
          </p:nvSpPr>
          <p:spPr>
            <a:xfrm>
              <a:off x="5295241" y="2410885"/>
              <a:ext cx="1514371" cy="1514371"/>
            </a:xfrm>
            <a:prstGeom prst="flowChartConnector">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IE"/>
            </a:p>
          </p:txBody>
        </p:sp>
        <p:sp>
          <p:nvSpPr>
            <p:cNvPr id="17" name="Oval 16">
              <a:extLst>
                <a:ext uri="{FF2B5EF4-FFF2-40B4-BE49-F238E27FC236}">
                  <a16:creationId xmlns:a16="http://schemas.microsoft.com/office/drawing/2014/main" id="{F344A59C-B8CC-D5F5-6749-4D9F8B7B021F}"/>
                </a:ext>
              </a:extLst>
            </p:cNvPr>
            <p:cNvSpPr/>
            <p:nvPr/>
          </p:nvSpPr>
          <p:spPr>
            <a:xfrm>
              <a:off x="5721447" y="3059586"/>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Rectangle: Rounded Corners 18">
              <a:extLst>
                <a:ext uri="{FF2B5EF4-FFF2-40B4-BE49-F238E27FC236}">
                  <a16:creationId xmlns:a16="http://schemas.microsoft.com/office/drawing/2014/main" id="{6E22A88E-7ACC-FC89-4366-CFA82DEE55A4}"/>
                </a:ext>
              </a:extLst>
            </p:cNvPr>
            <p:cNvSpPr/>
            <p:nvPr/>
          </p:nvSpPr>
          <p:spPr>
            <a:xfrm>
              <a:off x="4332336" y="619732"/>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7" name="Rectangle: Rounded Corners 26">
              <a:extLst>
                <a:ext uri="{FF2B5EF4-FFF2-40B4-BE49-F238E27FC236}">
                  <a16:creationId xmlns:a16="http://schemas.microsoft.com/office/drawing/2014/main" id="{55D714B7-9D5E-5306-6248-CB12E7092A5D}"/>
                </a:ext>
              </a:extLst>
            </p:cNvPr>
            <p:cNvSpPr/>
            <p:nvPr/>
          </p:nvSpPr>
          <p:spPr>
            <a:xfrm>
              <a:off x="4446636" y="708632"/>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Rectangle: Rounded Corners 27">
              <a:extLst>
                <a:ext uri="{FF2B5EF4-FFF2-40B4-BE49-F238E27FC236}">
                  <a16:creationId xmlns:a16="http://schemas.microsoft.com/office/drawing/2014/main" id="{204F421F-7853-B915-903F-F8C2E8E64140}"/>
                </a:ext>
              </a:extLst>
            </p:cNvPr>
            <p:cNvSpPr/>
            <p:nvPr/>
          </p:nvSpPr>
          <p:spPr>
            <a:xfrm>
              <a:off x="5507086" y="645132"/>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Rectangle: Rounded Corners 28">
              <a:extLst>
                <a:ext uri="{FF2B5EF4-FFF2-40B4-BE49-F238E27FC236}">
                  <a16:creationId xmlns:a16="http://schemas.microsoft.com/office/drawing/2014/main" id="{A87166BB-2957-3E69-DAEB-0154B35F86E4}"/>
                </a:ext>
              </a:extLst>
            </p:cNvPr>
            <p:cNvSpPr/>
            <p:nvPr/>
          </p:nvSpPr>
          <p:spPr>
            <a:xfrm>
              <a:off x="4649836" y="1026132"/>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Rectangle: Rounded Corners 29">
              <a:extLst>
                <a:ext uri="{FF2B5EF4-FFF2-40B4-BE49-F238E27FC236}">
                  <a16:creationId xmlns:a16="http://schemas.microsoft.com/office/drawing/2014/main" id="{6FA14091-2562-C296-5FA5-B71A5A3052D8}"/>
                </a:ext>
              </a:extLst>
            </p:cNvPr>
            <p:cNvSpPr/>
            <p:nvPr/>
          </p:nvSpPr>
          <p:spPr>
            <a:xfrm>
              <a:off x="4649836" y="4836132"/>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Rectangle: Rounded Corners 38">
              <a:extLst>
                <a:ext uri="{FF2B5EF4-FFF2-40B4-BE49-F238E27FC236}">
                  <a16:creationId xmlns:a16="http://schemas.microsoft.com/office/drawing/2014/main" id="{71D4C73A-7CF0-80E0-2859-BD4202AB4EE6}"/>
                </a:ext>
              </a:extLst>
            </p:cNvPr>
            <p:cNvSpPr/>
            <p:nvPr/>
          </p:nvSpPr>
          <p:spPr>
            <a:xfrm>
              <a:off x="6516736" y="2613632"/>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3" name="Rectangle: Rounded Corners 42">
              <a:extLst>
                <a:ext uri="{FF2B5EF4-FFF2-40B4-BE49-F238E27FC236}">
                  <a16:creationId xmlns:a16="http://schemas.microsoft.com/office/drawing/2014/main" id="{96148A2C-D073-688C-66EA-7D42BC4575BB}"/>
                </a:ext>
              </a:extLst>
            </p:cNvPr>
            <p:cNvSpPr/>
            <p:nvPr/>
          </p:nvSpPr>
          <p:spPr>
            <a:xfrm>
              <a:off x="5646786" y="3743932"/>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Rounded Corners 44">
              <a:extLst>
                <a:ext uri="{FF2B5EF4-FFF2-40B4-BE49-F238E27FC236}">
                  <a16:creationId xmlns:a16="http://schemas.microsoft.com/office/drawing/2014/main" id="{39B5AD6B-0DF7-9C48-6075-C94CB861BA74}"/>
                </a:ext>
              </a:extLst>
            </p:cNvPr>
            <p:cNvSpPr/>
            <p:nvPr/>
          </p:nvSpPr>
          <p:spPr>
            <a:xfrm>
              <a:off x="6542136" y="3743933"/>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Rectangle: Rounded Corners 46">
              <a:extLst>
                <a:ext uri="{FF2B5EF4-FFF2-40B4-BE49-F238E27FC236}">
                  <a16:creationId xmlns:a16="http://schemas.microsoft.com/office/drawing/2014/main" id="{00C0E24F-6FB9-AF46-96A2-5A714302F5B7}"/>
                </a:ext>
              </a:extLst>
            </p:cNvPr>
            <p:cNvSpPr/>
            <p:nvPr/>
          </p:nvSpPr>
          <p:spPr>
            <a:xfrm>
              <a:off x="4751436" y="4899632"/>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Rectangle: Rounded Corners 47">
              <a:extLst>
                <a:ext uri="{FF2B5EF4-FFF2-40B4-BE49-F238E27FC236}">
                  <a16:creationId xmlns:a16="http://schemas.microsoft.com/office/drawing/2014/main" id="{8070D854-DFAB-DB23-AC3A-AD8C1FAC26D2}"/>
                </a:ext>
              </a:extLst>
            </p:cNvPr>
            <p:cNvSpPr/>
            <p:nvPr/>
          </p:nvSpPr>
          <p:spPr>
            <a:xfrm>
              <a:off x="5634086" y="4899632"/>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Rectangle: Rounded Corners 48">
              <a:extLst>
                <a:ext uri="{FF2B5EF4-FFF2-40B4-BE49-F238E27FC236}">
                  <a16:creationId xmlns:a16="http://schemas.microsoft.com/office/drawing/2014/main" id="{A46DD880-E77C-6C6D-EF65-DE40A73CFCEA}"/>
                </a:ext>
              </a:extLst>
            </p:cNvPr>
            <p:cNvSpPr/>
            <p:nvPr/>
          </p:nvSpPr>
          <p:spPr>
            <a:xfrm>
              <a:off x="6529436" y="4899632"/>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TextBox 49">
              <a:extLst>
                <a:ext uri="{FF2B5EF4-FFF2-40B4-BE49-F238E27FC236}">
                  <a16:creationId xmlns:a16="http://schemas.microsoft.com/office/drawing/2014/main" id="{1CF7A168-2C34-859A-05A3-F8C9391D741E}"/>
                </a:ext>
              </a:extLst>
            </p:cNvPr>
            <p:cNvSpPr txBox="1"/>
            <p:nvPr/>
          </p:nvSpPr>
          <p:spPr>
            <a:xfrm>
              <a:off x="5703936" y="3400624"/>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51" name="TextBox 50">
              <a:extLst>
                <a:ext uri="{FF2B5EF4-FFF2-40B4-BE49-F238E27FC236}">
                  <a16:creationId xmlns:a16="http://schemas.microsoft.com/office/drawing/2014/main" id="{AC5D0718-BEB9-EF32-6425-6E777CC3AEDE}"/>
                </a:ext>
              </a:extLst>
            </p:cNvPr>
            <p:cNvSpPr txBox="1"/>
            <p:nvPr/>
          </p:nvSpPr>
          <p:spPr>
            <a:xfrm>
              <a:off x="4690579" y="3400624"/>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53" name="TextBox 52">
              <a:extLst>
                <a:ext uri="{FF2B5EF4-FFF2-40B4-BE49-F238E27FC236}">
                  <a16:creationId xmlns:a16="http://schemas.microsoft.com/office/drawing/2014/main" id="{26B5860D-A86E-3571-CA77-9F3B392D48A2}"/>
                </a:ext>
              </a:extLst>
            </p:cNvPr>
            <p:cNvSpPr txBox="1"/>
            <p:nvPr/>
          </p:nvSpPr>
          <p:spPr>
            <a:xfrm>
              <a:off x="6480223" y="3426432"/>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55" name="TextBox 54">
              <a:extLst>
                <a:ext uri="{FF2B5EF4-FFF2-40B4-BE49-F238E27FC236}">
                  <a16:creationId xmlns:a16="http://schemas.microsoft.com/office/drawing/2014/main" id="{9C5C9DA0-AE45-ECCC-9918-0EF8E59C9EBB}"/>
                </a:ext>
              </a:extLst>
            </p:cNvPr>
            <p:cNvSpPr txBox="1"/>
            <p:nvPr/>
          </p:nvSpPr>
          <p:spPr>
            <a:xfrm>
              <a:off x="4690579" y="4549067"/>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57" name="TextBox 56">
              <a:extLst>
                <a:ext uri="{FF2B5EF4-FFF2-40B4-BE49-F238E27FC236}">
                  <a16:creationId xmlns:a16="http://schemas.microsoft.com/office/drawing/2014/main" id="{8D96011F-07B8-A0BA-838F-CA59F956D95A}"/>
                </a:ext>
              </a:extLst>
            </p:cNvPr>
            <p:cNvSpPr txBox="1"/>
            <p:nvPr/>
          </p:nvSpPr>
          <p:spPr>
            <a:xfrm>
              <a:off x="5572173" y="4549067"/>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60" name="TextBox 59">
              <a:extLst>
                <a:ext uri="{FF2B5EF4-FFF2-40B4-BE49-F238E27FC236}">
                  <a16:creationId xmlns:a16="http://schemas.microsoft.com/office/drawing/2014/main" id="{84AD7FB1-B61A-800B-D0B4-51A734BFD589}"/>
                </a:ext>
              </a:extLst>
            </p:cNvPr>
            <p:cNvSpPr txBox="1"/>
            <p:nvPr/>
          </p:nvSpPr>
          <p:spPr>
            <a:xfrm>
              <a:off x="6454823" y="4541800"/>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2" name="Group 61">
              <a:extLst>
                <a:ext uri="{FF2B5EF4-FFF2-40B4-BE49-F238E27FC236}">
                  <a16:creationId xmlns:a16="http://schemas.microsoft.com/office/drawing/2014/main" id="{3D6CB22F-B978-D4A0-C702-79AD9025F997}"/>
                </a:ext>
              </a:extLst>
            </p:cNvPr>
            <p:cNvGrpSpPr/>
            <p:nvPr/>
          </p:nvGrpSpPr>
          <p:grpSpPr>
            <a:xfrm>
              <a:off x="5646786" y="2613632"/>
              <a:ext cx="812800" cy="812800"/>
              <a:chOff x="5480050" y="2641600"/>
              <a:chExt cx="812800" cy="812800"/>
            </a:xfrm>
          </p:grpSpPr>
          <p:sp>
            <p:nvSpPr>
              <p:cNvPr id="64" name="Rectangle: Rounded Corners 63">
                <a:extLst>
                  <a:ext uri="{FF2B5EF4-FFF2-40B4-BE49-F238E27FC236}">
                    <a16:creationId xmlns:a16="http://schemas.microsoft.com/office/drawing/2014/main" id="{B4FF4821-B6D0-F780-6DCA-C2795114DCE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6" name="Graphic 65" descr="Headphones with solid fill">
                <a:extLst>
                  <a:ext uri="{FF2B5EF4-FFF2-40B4-BE49-F238E27FC236}">
                    <a16:creationId xmlns:a16="http://schemas.microsoft.com/office/drawing/2014/main" id="{E67B8564-1550-D18A-EA2C-01B9F14402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pic>
          <p:nvPicPr>
            <p:cNvPr id="69" name="Graphic 68" descr="Cycle with people with solid fill">
              <a:extLst>
                <a:ext uri="{FF2B5EF4-FFF2-40B4-BE49-F238E27FC236}">
                  <a16:creationId xmlns:a16="http://schemas.microsoft.com/office/drawing/2014/main" id="{81457EF0-D7F4-43CA-B948-C6A692C6B4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67526" y="2546040"/>
              <a:ext cx="898525" cy="898525"/>
            </a:xfrm>
            <a:prstGeom prst="rect">
              <a:avLst/>
            </a:prstGeom>
          </p:spPr>
        </p:pic>
        <p:pic>
          <p:nvPicPr>
            <p:cNvPr id="71" name="Graphic 70" descr="Head with gears with solid fill">
              <a:extLst>
                <a:ext uri="{FF2B5EF4-FFF2-40B4-BE49-F238E27FC236}">
                  <a16:creationId xmlns:a16="http://schemas.microsoft.com/office/drawing/2014/main" id="{328ACDD2-05E2-77F3-4BDE-F5B88BBA674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703936" y="3781316"/>
              <a:ext cx="762000" cy="762000"/>
            </a:xfrm>
            <a:prstGeom prst="rect">
              <a:avLst/>
            </a:prstGeom>
          </p:spPr>
        </p:pic>
        <p:pic>
          <p:nvPicPr>
            <p:cNvPr id="72" name="Graphic 71" descr="Receiver with solid fill">
              <a:extLst>
                <a:ext uri="{FF2B5EF4-FFF2-40B4-BE49-F238E27FC236}">
                  <a16:creationId xmlns:a16="http://schemas.microsoft.com/office/drawing/2014/main" id="{153C7C49-95D9-0949-28AE-5750F9EBC45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631036" y="3822364"/>
              <a:ext cx="698500" cy="698500"/>
            </a:xfrm>
            <a:prstGeom prst="rect">
              <a:avLst/>
            </a:prstGeom>
          </p:spPr>
        </p:pic>
        <p:pic>
          <p:nvPicPr>
            <p:cNvPr id="73" name="Graphic 72" descr="Chat with solid fill">
              <a:extLst>
                <a:ext uri="{FF2B5EF4-FFF2-40B4-BE49-F238E27FC236}">
                  <a16:creationId xmlns:a16="http://schemas.microsoft.com/office/drawing/2014/main" id="{48B2D258-06BE-B50A-20B3-385229ACAFF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751436" y="4925318"/>
              <a:ext cx="812800" cy="812800"/>
            </a:xfrm>
            <a:prstGeom prst="rect">
              <a:avLst/>
            </a:prstGeom>
          </p:spPr>
        </p:pic>
        <p:pic>
          <p:nvPicPr>
            <p:cNvPr id="74" name="Graphic 73" descr="Envelope with solid fill">
              <a:extLst>
                <a:ext uri="{FF2B5EF4-FFF2-40B4-BE49-F238E27FC236}">
                  <a16:creationId xmlns:a16="http://schemas.microsoft.com/office/drawing/2014/main" id="{E1C4350D-0AAC-729A-484C-EA77377E45C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657967" y="4911522"/>
              <a:ext cx="788919" cy="788919"/>
            </a:xfrm>
            <a:prstGeom prst="rect">
              <a:avLst/>
            </a:prstGeom>
          </p:spPr>
        </p:pic>
        <p:pic>
          <p:nvPicPr>
            <p:cNvPr id="75" name="Graphic 74" descr="Camera with solid fill">
              <a:extLst>
                <a:ext uri="{FF2B5EF4-FFF2-40B4-BE49-F238E27FC236}">
                  <a16:creationId xmlns:a16="http://schemas.microsoft.com/office/drawing/2014/main" id="{781C5BA2-54EA-9A7B-7632-9170BBBFBEEA}"/>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516736" y="4866507"/>
              <a:ext cx="839117" cy="839117"/>
            </a:xfrm>
            <a:prstGeom prst="rect">
              <a:avLst/>
            </a:prstGeom>
          </p:spPr>
        </p:pic>
        <p:sp>
          <p:nvSpPr>
            <p:cNvPr id="76" name="TextBox 75">
              <a:extLst>
                <a:ext uri="{FF2B5EF4-FFF2-40B4-BE49-F238E27FC236}">
                  <a16:creationId xmlns:a16="http://schemas.microsoft.com/office/drawing/2014/main" id="{FB18817D-DFE0-84E8-7FCA-C1769DF4A8CD}"/>
                </a:ext>
              </a:extLst>
            </p:cNvPr>
            <p:cNvSpPr txBox="1"/>
            <p:nvPr/>
          </p:nvSpPr>
          <p:spPr>
            <a:xfrm>
              <a:off x="4745196" y="1164066"/>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77" name="Straight Connector 76">
              <a:extLst>
                <a:ext uri="{FF2B5EF4-FFF2-40B4-BE49-F238E27FC236}">
                  <a16:creationId xmlns:a16="http://schemas.microsoft.com/office/drawing/2014/main" id="{5136B4E3-C28E-3894-B9DB-6676EFEF044B}"/>
                </a:ext>
              </a:extLst>
            </p:cNvPr>
            <p:cNvCxnSpPr>
              <a:cxnSpLocks/>
            </p:cNvCxnSpPr>
            <p:nvPr/>
          </p:nvCxnSpPr>
          <p:spPr>
            <a:xfrm>
              <a:off x="5919836" y="1164066"/>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78" name="TextBox 77">
              <a:extLst>
                <a:ext uri="{FF2B5EF4-FFF2-40B4-BE49-F238E27FC236}">
                  <a16:creationId xmlns:a16="http://schemas.microsoft.com/office/drawing/2014/main" id="{BA810DE9-1415-DD65-3F85-143D014186FE}"/>
                </a:ext>
              </a:extLst>
            </p:cNvPr>
            <p:cNvSpPr txBox="1"/>
            <p:nvPr/>
          </p:nvSpPr>
          <p:spPr>
            <a:xfrm>
              <a:off x="6084937" y="1698741"/>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79" name="Graphic 78" descr="Sun with solid fill">
              <a:extLst>
                <a:ext uri="{FF2B5EF4-FFF2-40B4-BE49-F238E27FC236}">
                  <a16:creationId xmlns:a16="http://schemas.microsoft.com/office/drawing/2014/main" id="{FA98D8B8-A66B-0312-C3F5-EDAFD90C132F}"/>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170890" y="1070978"/>
              <a:ext cx="717092" cy="717092"/>
            </a:xfrm>
            <a:prstGeom prst="rect">
              <a:avLst/>
            </a:prstGeom>
          </p:spPr>
        </p:pic>
        <p:sp>
          <p:nvSpPr>
            <p:cNvPr id="41" name="Rectangle: Rounded Corners 40">
              <a:extLst>
                <a:ext uri="{FF2B5EF4-FFF2-40B4-BE49-F238E27FC236}">
                  <a16:creationId xmlns:a16="http://schemas.microsoft.com/office/drawing/2014/main" id="{82F712BF-817B-0C85-14B2-8D92FA4194AF}"/>
                </a:ext>
              </a:extLst>
            </p:cNvPr>
            <p:cNvSpPr/>
            <p:nvPr/>
          </p:nvSpPr>
          <p:spPr>
            <a:xfrm>
              <a:off x="4748622" y="3743932"/>
              <a:ext cx="798151"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0" name="Graphic 69" descr="Shield with solid fill">
              <a:extLst>
                <a:ext uri="{FF2B5EF4-FFF2-40B4-BE49-F238E27FC236}">
                  <a16:creationId xmlns:a16="http://schemas.microsoft.com/office/drawing/2014/main" id="{5CAF347F-FB45-AAC3-B8E5-FB3160731988}"/>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4745196" y="3720750"/>
              <a:ext cx="802088" cy="860247"/>
            </a:xfrm>
            <a:prstGeom prst="rect">
              <a:avLst/>
            </a:prstGeom>
          </p:spPr>
        </p:pic>
      </p:grpSp>
      <p:sp>
        <p:nvSpPr>
          <p:cNvPr id="4" name="TextBox 3">
            <a:extLst>
              <a:ext uri="{FF2B5EF4-FFF2-40B4-BE49-F238E27FC236}">
                <a16:creationId xmlns:a16="http://schemas.microsoft.com/office/drawing/2014/main" id="{623FB325-F313-A9B4-A7BD-A6606875F2BA}"/>
              </a:ext>
            </a:extLst>
          </p:cNvPr>
          <p:cNvSpPr txBox="1"/>
          <p:nvPr/>
        </p:nvSpPr>
        <p:spPr>
          <a:xfrm>
            <a:off x="-5556" y="-2407697"/>
            <a:ext cx="11912600" cy="1446550"/>
          </a:xfrm>
          <a:prstGeom prst="rect">
            <a:avLst/>
          </a:prstGeom>
          <a:noFill/>
        </p:spPr>
        <p:txBody>
          <a:bodyPr wrap="square" rtlCol="0">
            <a:spAutoFit/>
          </a:bodyPr>
          <a:lstStyle/>
          <a:p>
            <a:r>
              <a:rPr lang="en-IE" sz="8800" dirty="0">
                <a:solidFill>
                  <a:srgbClr val="7F50C8"/>
                </a:solidFill>
                <a:latin typeface="Poppins ExtraBold" panose="00000900000000000000" pitchFamily="2" charset="0"/>
                <a:cs typeface="Poppins ExtraBold" panose="00000900000000000000" pitchFamily="2" charset="0"/>
              </a:rPr>
              <a:t>Childline</a:t>
            </a:r>
          </a:p>
        </p:txBody>
      </p:sp>
      <p:sp>
        <p:nvSpPr>
          <p:cNvPr id="7" name="TextBox 6">
            <a:extLst>
              <a:ext uri="{FF2B5EF4-FFF2-40B4-BE49-F238E27FC236}">
                <a16:creationId xmlns:a16="http://schemas.microsoft.com/office/drawing/2014/main" id="{36680E5E-275B-DCD9-3820-423062F7A90B}"/>
              </a:ext>
            </a:extLst>
          </p:cNvPr>
          <p:cNvSpPr txBox="1"/>
          <p:nvPr/>
        </p:nvSpPr>
        <p:spPr>
          <a:xfrm>
            <a:off x="14423922" y="-584860"/>
            <a:ext cx="8539775" cy="4154984"/>
          </a:xfrm>
          <a:prstGeom prst="rect">
            <a:avLst/>
          </a:prstGeom>
          <a:noFill/>
        </p:spPr>
        <p:txBody>
          <a:bodyPr wrap="square" rtlCol="0">
            <a:spAutoFit/>
          </a:bodyPr>
          <a:lstStyle/>
          <a:p>
            <a:r>
              <a:rPr lang="en-GB" sz="2400">
                <a:solidFill>
                  <a:schemeClr val="bg1"/>
                </a:solidFill>
                <a:latin typeface="Poppins" panose="00000500000000000000" pitchFamily="2" charset="0"/>
                <a:cs typeface="Poppins" panose="00000500000000000000" pitchFamily="2" charset="0"/>
              </a:rPr>
              <a:t>The Shield Anti-Bullying Programme is a pro-active management to bullying. </a:t>
            </a:r>
          </a:p>
          <a:p>
            <a:r>
              <a:rPr lang="en-GB" sz="2400">
                <a:solidFill>
                  <a:schemeClr val="bg1"/>
                </a:solidFill>
                <a:latin typeface="Poppins" panose="00000500000000000000" pitchFamily="2" charset="0"/>
                <a:cs typeface="Poppins" panose="00000500000000000000" pitchFamily="2" charset="0"/>
              </a:rPr>
              <a:t>Shield Programme is there for schools, clubs, youth centres, any organisation that wants to prevent bullying from happening. </a:t>
            </a:r>
          </a:p>
          <a:p>
            <a:r>
              <a:rPr lang="en-GB" sz="2400">
                <a:solidFill>
                  <a:schemeClr val="bg1"/>
                </a:solidFill>
                <a:latin typeface="Poppins" panose="00000500000000000000" pitchFamily="2" charset="0"/>
                <a:cs typeface="Poppins" panose="00000500000000000000" pitchFamily="2" charset="0"/>
              </a:rPr>
              <a:t>It contains a Self-Evaluation Tool that organisations can fill out to reflect on their strengths and what supports they need when it comes to tackling bullying. </a:t>
            </a:r>
          </a:p>
          <a:p>
            <a:r>
              <a:rPr lang="en-GB" sz="2400">
                <a:solidFill>
                  <a:schemeClr val="bg1"/>
                </a:solidFill>
                <a:latin typeface="Poppins" panose="00000500000000000000" pitchFamily="2" charset="0"/>
                <a:cs typeface="Poppins" panose="00000500000000000000" pitchFamily="2" charset="0"/>
              </a:rPr>
              <a:t>To sign up, visit the Shield Website on ispcc.ie or email shield@ispcc.ie </a:t>
            </a:r>
          </a:p>
        </p:txBody>
      </p:sp>
      <p:grpSp>
        <p:nvGrpSpPr>
          <p:cNvPr id="9" name="Group 8">
            <a:extLst>
              <a:ext uri="{FF2B5EF4-FFF2-40B4-BE49-F238E27FC236}">
                <a16:creationId xmlns:a16="http://schemas.microsoft.com/office/drawing/2014/main" id="{5F920FF5-7E28-CD71-87A0-47CB0288B34D}"/>
              </a:ext>
            </a:extLst>
          </p:cNvPr>
          <p:cNvGrpSpPr/>
          <p:nvPr/>
        </p:nvGrpSpPr>
        <p:grpSpPr>
          <a:xfrm>
            <a:off x="4769722" y="2611866"/>
            <a:ext cx="800883" cy="800795"/>
            <a:chOff x="4751436" y="2613632"/>
            <a:chExt cx="812800" cy="812800"/>
          </a:xfrm>
        </p:grpSpPr>
        <p:sp>
          <p:nvSpPr>
            <p:cNvPr id="37" name="Rectangle: Rounded Corners 36">
              <a:extLst>
                <a:ext uri="{FF2B5EF4-FFF2-40B4-BE49-F238E27FC236}">
                  <a16:creationId xmlns:a16="http://schemas.microsoft.com/office/drawing/2014/main" id="{3D57BB16-E9E6-1CF8-C078-994F893AE87C}"/>
                </a:ext>
              </a:extLst>
            </p:cNvPr>
            <p:cNvSpPr/>
            <p:nvPr/>
          </p:nvSpPr>
          <p:spPr>
            <a:xfrm>
              <a:off x="4751436" y="2613632"/>
              <a:ext cx="812800" cy="812800"/>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8" name="Graphic 67" descr="Internet with solid fill">
              <a:extLst>
                <a:ext uri="{FF2B5EF4-FFF2-40B4-BE49-F238E27FC236}">
                  <a16:creationId xmlns:a16="http://schemas.microsoft.com/office/drawing/2014/main" id="{549A6957-B4B6-C3E5-4EB8-54503DA5986F}"/>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4807586" y="2638605"/>
              <a:ext cx="712200" cy="712200"/>
            </a:xfrm>
            <a:prstGeom prst="rect">
              <a:avLst/>
            </a:prstGeom>
          </p:spPr>
        </p:pic>
      </p:grpSp>
    </p:spTree>
    <p:extLst>
      <p:ext uri="{BB962C8B-B14F-4D97-AF65-F5344CB8AC3E}">
        <p14:creationId xmlns:p14="http://schemas.microsoft.com/office/powerpoint/2010/main" val="27937286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6" name="Flowchart: Connector 5">
            <a:extLst>
              <a:ext uri="{FF2B5EF4-FFF2-40B4-BE49-F238E27FC236}">
                <a16:creationId xmlns:a16="http://schemas.microsoft.com/office/drawing/2014/main" id="{67BDA77E-990C-837D-5CDC-EF8869D978FA}"/>
              </a:ext>
            </a:extLst>
          </p:cNvPr>
          <p:cNvSpPr/>
          <p:nvPr/>
        </p:nvSpPr>
        <p:spPr>
          <a:xfrm>
            <a:off x="-1977577" y="-5643295"/>
            <a:ext cx="16175825" cy="16703444"/>
          </a:xfrm>
          <a:prstGeom prst="flowChartConnector">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Flowchart: Connector 1">
            <a:extLst>
              <a:ext uri="{FF2B5EF4-FFF2-40B4-BE49-F238E27FC236}">
                <a16:creationId xmlns:a16="http://schemas.microsoft.com/office/drawing/2014/main" id="{0EABBBE7-29A3-E574-1E2D-7164F2085195}"/>
              </a:ext>
            </a:extLst>
          </p:cNvPr>
          <p:cNvSpPr/>
          <p:nvPr/>
        </p:nvSpPr>
        <p:spPr>
          <a:xfrm>
            <a:off x="-19807268" y="8400184"/>
            <a:ext cx="21410873" cy="21410873"/>
          </a:xfrm>
          <a:prstGeom prst="flowChartConnector">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Oval 2">
            <a:extLst>
              <a:ext uri="{FF2B5EF4-FFF2-40B4-BE49-F238E27FC236}">
                <a16:creationId xmlns:a16="http://schemas.microsoft.com/office/drawing/2014/main" id="{3E8140B6-C28B-6E36-3AF3-C210FCE337B7}"/>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extBox 13">
            <a:extLst>
              <a:ext uri="{FF2B5EF4-FFF2-40B4-BE49-F238E27FC236}">
                <a16:creationId xmlns:a16="http://schemas.microsoft.com/office/drawing/2014/main" id="{B570FD37-8CF1-2C30-DD69-0CB7071DD8DA}"/>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3810111A-9143-608A-8F5E-0CE5A1E60C08}"/>
              </a:ext>
            </a:extLst>
          </p:cNvPr>
          <p:cNvSpPr/>
          <p:nvPr/>
        </p:nvSpPr>
        <p:spPr>
          <a:xfrm>
            <a:off x="-13046593" y="-73737"/>
            <a:ext cx="12356343"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8" name="TextBox 17">
            <a:extLst>
              <a:ext uri="{FF2B5EF4-FFF2-40B4-BE49-F238E27FC236}">
                <a16:creationId xmlns:a16="http://schemas.microsoft.com/office/drawing/2014/main" id="{F8816547-53A2-4423-02D1-EEF35B51ED68}"/>
              </a:ext>
            </a:extLst>
          </p:cNvPr>
          <p:cNvSpPr txBox="1"/>
          <p:nvPr/>
        </p:nvSpPr>
        <p:spPr>
          <a:xfrm>
            <a:off x="19369228" y="7505982"/>
            <a:ext cx="6471489" cy="4708981"/>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Childline is a listening service for children and young people up to the age of 18 years.</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completely confidential service, no phone numbers or details are kept. It is up to you what details/information you want to share.</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non judgemental service where we wont tell you what to do, instead we will explore options it with you.</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available via phone 24hrs a day by calling 1800 66 66 66 and is completely free of charge. </a:t>
            </a:r>
          </a:p>
          <a:p>
            <a:r>
              <a:rPr lang="en-GB" sz="2000">
                <a:solidFill>
                  <a:schemeClr val="bg1"/>
                </a:solidFill>
                <a:latin typeface="Poppins" panose="00000500000000000000" pitchFamily="2" charset="0"/>
                <a:cs typeface="Poppins" panose="00000500000000000000" pitchFamily="2" charset="0"/>
              </a:rPr>
              <a:t>You also have the option of using our live web chat on www.childline.ie</a:t>
            </a:r>
          </a:p>
        </p:txBody>
      </p:sp>
      <p:pic>
        <p:nvPicPr>
          <p:cNvPr id="20" name="Picture 19" descr="A picture containing text&#10;&#10;Description automatically generated">
            <a:extLst>
              <a:ext uri="{FF2B5EF4-FFF2-40B4-BE49-F238E27FC236}">
                <a16:creationId xmlns:a16="http://schemas.microsoft.com/office/drawing/2014/main" id="{33DEB90A-5234-C617-866F-157B984841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4695" y="9674893"/>
            <a:ext cx="3602743" cy="3602743"/>
          </a:xfrm>
          <a:prstGeom prst="rect">
            <a:avLst/>
          </a:prstGeom>
        </p:spPr>
      </p:pic>
      <p:grpSp>
        <p:nvGrpSpPr>
          <p:cNvPr id="10" name="Group 9">
            <a:extLst>
              <a:ext uri="{FF2B5EF4-FFF2-40B4-BE49-F238E27FC236}">
                <a16:creationId xmlns:a16="http://schemas.microsoft.com/office/drawing/2014/main" id="{FCC11C60-6367-9833-DA6C-A09CD606BD7A}"/>
              </a:ext>
            </a:extLst>
          </p:cNvPr>
          <p:cNvGrpSpPr/>
          <p:nvPr/>
        </p:nvGrpSpPr>
        <p:grpSpPr>
          <a:xfrm>
            <a:off x="4332336" y="619732"/>
            <a:ext cx="3416300" cy="5562600"/>
            <a:chOff x="4332336" y="619732"/>
            <a:chExt cx="3416300" cy="5562600"/>
          </a:xfrm>
        </p:grpSpPr>
        <p:grpSp>
          <p:nvGrpSpPr>
            <p:cNvPr id="80" name="Group 79">
              <a:extLst>
                <a:ext uri="{FF2B5EF4-FFF2-40B4-BE49-F238E27FC236}">
                  <a16:creationId xmlns:a16="http://schemas.microsoft.com/office/drawing/2014/main" id="{A1DB4265-C855-DF5A-FADE-C35959EEAF11}"/>
                </a:ext>
              </a:extLst>
            </p:cNvPr>
            <p:cNvGrpSpPr/>
            <p:nvPr/>
          </p:nvGrpSpPr>
          <p:grpSpPr>
            <a:xfrm>
              <a:off x="5707655" y="2671708"/>
              <a:ext cx="688472" cy="688472"/>
              <a:chOff x="5480050" y="2641600"/>
              <a:chExt cx="812800" cy="812800"/>
            </a:xfrm>
          </p:grpSpPr>
          <p:sp>
            <p:nvSpPr>
              <p:cNvPr id="81" name="Rectangle: Rounded Corners 80">
                <a:extLst>
                  <a:ext uri="{FF2B5EF4-FFF2-40B4-BE49-F238E27FC236}">
                    <a16:creationId xmlns:a16="http://schemas.microsoft.com/office/drawing/2014/main" id="{C5EA4F5B-2049-FA0A-B968-60758E1A204C}"/>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82" name="Graphic 81" descr="Headphones with solid fill">
                <a:extLst>
                  <a:ext uri="{FF2B5EF4-FFF2-40B4-BE49-F238E27FC236}">
                    <a16:creationId xmlns:a16="http://schemas.microsoft.com/office/drawing/2014/main" id="{EE53E010-75F8-DA5B-2902-60AE4943BF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sp>
          <p:nvSpPr>
            <p:cNvPr id="12" name="Flowchart: Connector 11">
              <a:extLst>
                <a:ext uri="{FF2B5EF4-FFF2-40B4-BE49-F238E27FC236}">
                  <a16:creationId xmlns:a16="http://schemas.microsoft.com/office/drawing/2014/main" id="{AE8513EE-BA2A-6FA1-3039-C6C26FD03A84}"/>
                </a:ext>
              </a:extLst>
            </p:cNvPr>
            <p:cNvSpPr/>
            <p:nvPr/>
          </p:nvSpPr>
          <p:spPr>
            <a:xfrm>
              <a:off x="5295241" y="2410885"/>
              <a:ext cx="1514371" cy="1514371"/>
            </a:xfrm>
            <a:prstGeom prst="flowChartConnector">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IE"/>
            </a:p>
          </p:txBody>
        </p:sp>
        <p:sp>
          <p:nvSpPr>
            <p:cNvPr id="17" name="Oval 16">
              <a:extLst>
                <a:ext uri="{FF2B5EF4-FFF2-40B4-BE49-F238E27FC236}">
                  <a16:creationId xmlns:a16="http://schemas.microsoft.com/office/drawing/2014/main" id="{F344A59C-B8CC-D5F5-6749-4D9F8B7B021F}"/>
                </a:ext>
              </a:extLst>
            </p:cNvPr>
            <p:cNvSpPr/>
            <p:nvPr/>
          </p:nvSpPr>
          <p:spPr>
            <a:xfrm>
              <a:off x="5721447" y="3059586"/>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Rectangle: Rounded Corners 18">
              <a:extLst>
                <a:ext uri="{FF2B5EF4-FFF2-40B4-BE49-F238E27FC236}">
                  <a16:creationId xmlns:a16="http://schemas.microsoft.com/office/drawing/2014/main" id="{6E22A88E-7ACC-FC89-4366-CFA82DEE55A4}"/>
                </a:ext>
              </a:extLst>
            </p:cNvPr>
            <p:cNvSpPr/>
            <p:nvPr/>
          </p:nvSpPr>
          <p:spPr>
            <a:xfrm>
              <a:off x="4332336" y="619732"/>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7" name="Rectangle: Rounded Corners 26">
              <a:extLst>
                <a:ext uri="{FF2B5EF4-FFF2-40B4-BE49-F238E27FC236}">
                  <a16:creationId xmlns:a16="http://schemas.microsoft.com/office/drawing/2014/main" id="{55D714B7-9D5E-5306-6248-CB12E7092A5D}"/>
                </a:ext>
              </a:extLst>
            </p:cNvPr>
            <p:cNvSpPr/>
            <p:nvPr/>
          </p:nvSpPr>
          <p:spPr>
            <a:xfrm>
              <a:off x="4446636" y="708632"/>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Rectangle: Rounded Corners 27">
              <a:extLst>
                <a:ext uri="{FF2B5EF4-FFF2-40B4-BE49-F238E27FC236}">
                  <a16:creationId xmlns:a16="http://schemas.microsoft.com/office/drawing/2014/main" id="{204F421F-7853-B915-903F-F8C2E8E64140}"/>
                </a:ext>
              </a:extLst>
            </p:cNvPr>
            <p:cNvSpPr/>
            <p:nvPr/>
          </p:nvSpPr>
          <p:spPr>
            <a:xfrm>
              <a:off x="5507086" y="645132"/>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Rectangle: Rounded Corners 28">
              <a:extLst>
                <a:ext uri="{FF2B5EF4-FFF2-40B4-BE49-F238E27FC236}">
                  <a16:creationId xmlns:a16="http://schemas.microsoft.com/office/drawing/2014/main" id="{A87166BB-2957-3E69-DAEB-0154B35F86E4}"/>
                </a:ext>
              </a:extLst>
            </p:cNvPr>
            <p:cNvSpPr/>
            <p:nvPr/>
          </p:nvSpPr>
          <p:spPr>
            <a:xfrm>
              <a:off x="4649836" y="1026132"/>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Rectangle: Rounded Corners 29">
              <a:extLst>
                <a:ext uri="{FF2B5EF4-FFF2-40B4-BE49-F238E27FC236}">
                  <a16:creationId xmlns:a16="http://schemas.microsoft.com/office/drawing/2014/main" id="{6FA14091-2562-C296-5FA5-B71A5A3052D8}"/>
                </a:ext>
              </a:extLst>
            </p:cNvPr>
            <p:cNvSpPr/>
            <p:nvPr/>
          </p:nvSpPr>
          <p:spPr>
            <a:xfrm>
              <a:off x="4649836" y="4836132"/>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Rectangle: Rounded Corners 38">
              <a:extLst>
                <a:ext uri="{FF2B5EF4-FFF2-40B4-BE49-F238E27FC236}">
                  <a16:creationId xmlns:a16="http://schemas.microsoft.com/office/drawing/2014/main" id="{71D4C73A-7CF0-80E0-2859-BD4202AB4EE6}"/>
                </a:ext>
              </a:extLst>
            </p:cNvPr>
            <p:cNvSpPr/>
            <p:nvPr/>
          </p:nvSpPr>
          <p:spPr>
            <a:xfrm>
              <a:off x="6516736" y="2613632"/>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3" name="Rectangle: Rounded Corners 42">
              <a:extLst>
                <a:ext uri="{FF2B5EF4-FFF2-40B4-BE49-F238E27FC236}">
                  <a16:creationId xmlns:a16="http://schemas.microsoft.com/office/drawing/2014/main" id="{96148A2C-D073-688C-66EA-7D42BC4575BB}"/>
                </a:ext>
              </a:extLst>
            </p:cNvPr>
            <p:cNvSpPr/>
            <p:nvPr/>
          </p:nvSpPr>
          <p:spPr>
            <a:xfrm>
              <a:off x="5646786" y="3743932"/>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Rounded Corners 44">
              <a:extLst>
                <a:ext uri="{FF2B5EF4-FFF2-40B4-BE49-F238E27FC236}">
                  <a16:creationId xmlns:a16="http://schemas.microsoft.com/office/drawing/2014/main" id="{39B5AD6B-0DF7-9C48-6075-C94CB861BA74}"/>
                </a:ext>
              </a:extLst>
            </p:cNvPr>
            <p:cNvSpPr/>
            <p:nvPr/>
          </p:nvSpPr>
          <p:spPr>
            <a:xfrm>
              <a:off x="6542136" y="3743933"/>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Rectangle: Rounded Corners 46">
              <a:extLst>
                <a:ext uri="{FF2B5EF4-FFF2-40B4-BE49-F238E27FC236}">
                  <a16:creationId xmlns:a16="http://schemas.microsoft.com/office/drawing/2014/main" id="{00C0E24F-6FB9-AF46-96A2-5A714302F5B7}"/>
                </a:ext>
              </a:extLst>
            </p:cNvPr>
            <p:cNvSpPr/>
            <p:nvPr/>
          </p:nvSpPr>
          <p:spPr>
            <a:xfrm>
              <a:off x="4751436" y="4899632"/>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Rectangle: Rounded Corners 47">
              <a:extLst>
                <a:ext uri="{FF2B5EF4-FFF2-40B4-BE49-F238E27FC236}">
                  <a16:creationId xmlns:a16="http://schemas.microsoft.com/office/drawing/2014/main" id="{8070D854-DFAB-DB23-AC3A-AD8C1FAC26D2}"/>
                </a:ext>
              </a:extLst>
            </p:cNvPr>
            <p:cNvSpPr/>
            <p:nvPr/>
          </p:nvSpPr>
          <p:spPr>
            <a:xfrm>
              <a:off x="5634086" y="4899632"/>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Rectangle: Rounded Corners 48">
              <a:extLst>
                <a:ext uri="{FF2B5EF4-FFF2-40B4-BE49-F238E27FC236}">
                  <a16:creationId xmlns:a16="http://schemas.microsoft.com/office/drawing/2014/main" id="{A46DD880-E77C-6C6D-EF65-DE40A73CFCEA}"/>
                </a:ext>
              </a:extLst>
            </p:cNvPr>
            <p:cNvSpPr/>
            <p:nvPr/>
          </p:nvSpPr>
          <p:spPr>
            <a:xfrm>
              <a:off x="6529436" y="4899632"/>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TextBox 49">
              <a:extLst>
                <a:ext uri="{FF2B5EF4-FFF2-40B4-BE49-F238E27FC236}">
                  <a16:creationId xmlns:a16="http://schemas.microsoft.com/office/drawing/2014/main" id="{1CF7A168-2C34-859A-05A3-F8C9391D741E}"/>
                </a:ext>
              </a:extLst>
            </p:cNvPr>
            <p:cNvSpPr txBox="1"/>
            <p:nvPr/>
          </p:nvSpPr>
          <p:spPr>
            <a:xfrm>
              <a:off x="5703936" y="3400624"/>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51" name="TextBox 50">
              <a:extLst>
                <a:ext uri="{FF2B5EF4-FFF2-40B4-BE49-F238E27FC236}">
                  <a16:creationId xmlns:a16="http://schemas.microsoft.com/office/drawing/2014/main" id="{AC5D0718-BEB9-EF32-6425-6E777CC3AEDE}"/>
                </a:ext>
              </a:extLst>
            </p:cNvPr>
            <p:cNvSpPr txBox="1"/>
            <p:nvPr/>
          </p:nvSpPr>
          <p:spPr>
            <a:xfrm>
              <a:off x="4690579" y="3400624"/>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53" name="TextBox 52">
              <a:extLst>
                <a:ext uri="{FF2B5EF4-FFF2-40B4-BE49-F238E27FC236}">
                  <a16:creationId xmlns:a16="http://schemas.microsoft.com/office/drawing/2014/main" id="{26B5860D-A86E-3571-CA77-9F3B392D48A2}"/>
                </a:ext>
              </a:extLst>
            </p:cNvPr>
            <p:cNvSpPr txBox="1"/>
            <p:nvPr/>
          </p:nvSpPr>
          <p:spPr>
            <a:xfrm>
              <a:off x="6480223" y="3426432"/>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55" name="TextBox 54">
              <a:extLst>
                <a:ext uri="{FF2B5EF4-FFF2-40B4-BE49-F238E27FC236}">
                  <a16:creationId xmlns:a16="http://schemas.microsoft.com/office/drawing/2014/main" id="{9C5C9DA0-AE45-ECCC-9918-0EF8E59C9EBB}"/>
                </a:ext>
              </a:extLst>
            </p:cNvPr>
            <p:cNvSpPr txBox="1"/>
            <p:nvPr/>
          </p:nvSpPr>
          <p:spPr>
            <a:xfrm>
              <a:off x="4690579" y="4549067"/>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57" name="TextBox 56">
              <a:extLst>
                <a:ext uri="{FF2B5EF4-FFF2-40B4-BE49-F238E27FC236}">
                  <a16:creationId xmlns:a16="http://schemas.microsoft.com/office/drawing/2014/main" id="{8D96011F-07B8-A0BA-838F-CA59F956D95A}"/>
                </a:ext>
              </a:extLst>
            </p:cNvPr>
            <p:cNvSpPr txBox="1"/>
            <p:nvPr/>
          </p:nvSpPr>
          <p:spPr>
            <a:xfrm>
              <a:off x="5572173" y="4549067"/>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60" name="TextBox 59">
              <a:extLst>
                <a:ext uri="{FF2B5EF4-FFF2-40B4-BE49-F238E27FC236}">
                  <a16:creationId xmlns:a16="http://schemas.microsoft.com/office/drawing/2014/main" id="{84AD7FB1-B61A-800B-D0B4-51A734BFD589}"/>
                </a:ext>
              </a:extLst>
            </p:cNvPr>
            <p:cNvSpPr txBox="1"/>
            <p:nvPr/>
          </p:nvSpPr>
          <p:spPr>
            <a:xfrm>
              <a:off x="6454823" y="4541800"/>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2" name="Group 61">
              <a:extLst>
                <a:ext uri="{FF2B5EF4-FFF2-40B4-BE49-F238E27FC236}">
                  <a16:creationId xmlns:a16="http://schemas.microsoft.com/office/drawing/2014/main" id="{3D6CB22F-B978-D4A0-C702-79AD9025F997}"/>
                </a:ext>
              </a:extLst>
            </p:cNvPr>
            <p:cNvGrpSpPr/>
            <p:nvPr/>
          </p:nvGrpSpPr>
          <p:grpSpPr>
            <a:xfrm>
              <a:off x="5646786" y="2613632"/>
              <a:ext cx="812800" cy="812800"/>
              <a:chOff x="5480050" y="2641600"/>
              <a:chExt cx="812800" cy="812800"/>
            </a:xfrm>
          </p:grpSpPr>
          <p:sp>
            <p:nvSpPr>
              <p:cNvPr id="64" name="Rectangle: Rounded Corners 63">
                <a:extLst>
                  <a:ext uri="{FF2B5EF4-FFF2-40B4-BE49-F238E27FC236}">
                    <a16:creationId xmlns:a16="http://schemas.microsoft.com/office/drawing/2014/main" id="{B4FF4821-B6D0-F780-6DCA-C2795114DCE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6" name="Graphic 65" descr="Headphones with solid fill">
                <a:extLst>
                  <a:ext uri="{FF2B5EF4-FFF2-40B4-BE49-F238E27FC236}">
                    <a16:creationId xmlns:a16="http://schemas.microsoft.com/office/drawing/2014/main" id="{E67B8564-1550-D18A-EA2C-01B9F14402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pic>
          <p:nvPicPr>
            <p:cNvPr id="69" name="Graphic 68" descr="Cycle with people with solid fill">
              <a:extLst>
                <a:ext uri="{FF2B5EF4-FFF2-40B4-BE49-F238E27FC236}">
                  <a16:creationId xmlns:a16="http://schemas.microsoft.com/office/drawing/2014/main" id="{81457EF0-D7F4-43CA-B948-C6A692C6B4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67526" y="2546040"/>
              <a:ext cx="898525" cy="898525"/>
            </a:xfrm>
            <a:prstGeom prst="rect">
              <a:avLst/>
            </a:prstGeom>
          </p:spPr>
        </p:pic>
        <p:pic>
          <p:nvPicPr>
            <p:cNvPr id="71" name="Graphic 70" descr="Head with gears with solid fill">
              <a:extLst>
                <a:ext uri="{FF2B5EF4-FFF2-40B4-BE49-F238E27FC236}">
                  <a16:creationId xmlns:a16="http://schemas.microsoft.com/office/drawing/2014/main" id="{328ACDD2-05E2-77F3-4BDE-F5B88BBA674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703936" y="3781316"/>
              <a:ext cx="762000" cy="762000"/>
            </a:xfrm>
            <a:prstGeom prst="rect">
              <a:avLst/>
            </a:prstGeom>
          </p:spPr>
        </p:pic>
        <p:pic>
          <p:nvPicPr>
            <p:cNvPr id="72" name="Graphic 71" descr="Receiver with solid fill">
              <a:extLst>
                <a:ext uri="{FF2B5EF4-FFF2-40B4-BE49-F238E27FC236}">
                  <a16:creationId xmlns:a16="http://schemas.microsoft.com/office/drawing/2014/main" id="{153C7C49-95D9-0949-28AE-5750F9EBC45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631036" y="3822364"/>
              <a:ext cx="698500" cy="698500"/>
            </a:xfrm>
            <a:prstGeom prst="rect">
              <a:avLst/>
            </a:prstGeom>
          </p:spPr>
        </p:pic>
        <p:pic>
          <p:nvPicPr>
            <p:cNvPr id="73" name="Graphic 72" descr="Chat with solid fill">
              <a:extLst>
                <a:ext uri="{FF2B5EF4-FFF2-40B4-BE49-F238E27FC236}">
                  <a16:creationId xmlns:a16="http://schemas.microsoft.com/office/drawing/2014/main" id="{48B2D258-06BE-B50A-20B3-385229ACAFF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751436" y="4925318"/>
              <a:ext cx="812800" cy="812800"/>
            </a:xfrm>
            <a:prstGeom prst="rect">
              <a:avLst/>
            </a:prstGeom>
          </p:spPr>
        </p:pic>
        <p:pic>
          <p:nvPicPr>
            <p:cNvPr id="74" name="Graphic 73" descr="Envelope with solid fill">
              <a:extLst>
                <a:ext uri="{FF2B5EF4-FFF2-40B4-BE49-F238E27FC236}">
                  <a16:creationId xmlns:a16="http://schemas.microsoft.com/office/drawing/2014/main" id="{E1C4350D-0AAC-729A-484C-EA77377E45C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657967" y="4911522"/>
              <a:ext cx="788919" cy="788919"/>
            </a:xfrm>
            <a:prstGeom prst="rect">
              <a:avLst/>
            </a:prstGeom>
          </p:spPr>
        </p:pic>
        <p:pic>
          <p:nvPicPr>
            <p:cNvPr id="75" name="Graphic 74" descr="Camera with solid fill">
              <a:extLst>
                <a:ext uri="{FF2B5EF4-FFF2-40B4-BE49-F238E27FC236}">
                  <a16:creationId xmlns:a16="http://schemas.microsoft.com/office/drawing/2014/main" id="{781C5BA2-54EA-9A7B-7632-9170BBBFBEEA}"/>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516736" y="4866507"/>
              <a:ext cx="839117" cy="839117"/>
            </a:xfrm>
            <a:prstGeom prst="rect">
              <a:avLst/>
            </a:prstGeom>
          </p:spPr>
        </p:pic>
        <p:sp>
          <p:nvSpPr>
            <p:cNvPr id="76" name="TextBox 75">
              <a:extLst>
                <a:ext uri="{FF2B5EF4-FFF2-40B4-BE49-F238E27FC236}">
                  <a16:creationId xmlns:a16="http://schemas.microsoft.com/office/drawing/2014/main" id="{FB18817D-DFE0-84E8-7FCA-C1769DF4A8CD}"/>
                </a:ext>
              </a:extLst>
            </p:cNvPr>
            <p:cNvSpPr txBox="1"/>
            <p:nvPr/>
          </p:nvSpPr>
          <p:spPr>
            <a:xfrm>
              <a:off x="4745196" y="1164066"/>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77" name="Straight Connector 76">
              <a:extLst>
                <a:ext uri="{FF2B5EF4-FFF2-40B4-BE49-F238E27FC236}">
                  <a16:creationId xmlns:a16="http://schemas.microsoft.com/office/drawing/2014/main" id="{5136B4E3-C28E-3894-B9DB-6676EFEF044B}"/>
                </a:ext>
              </a:extLst>
            </p:cNvPr>
            <p:cNvCxnSpPr>
              <a:cxnSpLocks/>
            </p:cNvCxnSpPr>
            <p:nvPr/>
          </p:nvCxnSpPr>
          <p:spPr>
            <a:xfrm>
              <a:off x="5919836" y="1164066"/>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78" name="TextBox 77">
              <a:extLst>
                <a:ext uri="{FF2B5EF4-FFF2-40B4-BE49-F238E27FC236}">
                  <a16:creationId xmlns:a16="http://schemas.microsoft.com/office/drawing/2014/main" id="{BA810DE9-1415-DD65-3F85-143D014186FE}"/>
                </a:ext>
              </a:extLst>
            </p:cNvPr>
            <p:cNvSpPr txBox="1"/>
            <p:nvPr/>
          </p:nvSpPr>
          <p:spPr>
            <a:xfrm>
              <a:off x="6084937" y="1698741"/>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79" name="Graphic 78" descr="Sun with solid fill">
              <a:extLst>
                <a:ext uri="{FF2B5EF4-FFF2-40B4-BE49-F238E27FC236}">
                  <a16:creationId xmlns:a16="http://schemas.microsoft.com/office/drawing/2014/main" id="{FA98D8B8-A66B-0312-C3F5-EDAFD90C132F}"/>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170890" y="1070978"/>
              <a:ext cx="717092" cy="717092"/>
            </a:xfrm>
            <a:prstGeom prst="rect">
              <a:avLst/>
            </a:prstGeom>
          </p:spPr>
        </p:pic>
        <p:sp>
          <p:nvSpPr>
            <p:cNvPr id="41" name="Rectangle: Rounded Corners 40">
              <a:extLst>
                <a:ext uri="{FF2B5EF4-FFF2-40B4-BE49-F238E27FC236}">
                  <a16:creationId xmlns:a16="http://schemas.microsoft.com/office/drawing/2014/main" id="{82F712BF-817B-0C85-14B2-8D92FA4194AF}"/>
                </a:ext>
              </a:extLst>
            </p:cNvPr>
            <p:cNvSpPr/>
            <p:nvPr/>
          </p:nvSpPr>
          <p:spPr>
            <a:xfrm>
              <a:off x="4748622" y="3743932"/>
              <a:ext cx="798151"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0" name="Graphic 69" descr="Shield with solid fill">
              <a:extLst>
                <a:ext uri="{FF2B5EF4-FFF2-40B4-BE49-F238E27FC236}">
                  <a16:creationId xmlns:a16="http://schemas.microsoft.com/office/drawing/2014/main" id="{5CAF347F-FB45-AAC3-B8E5-FB3160731988}"/>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4745196" y="3720750"/>
              <a:ext cx="802088" cy="860247"/>
            </a:xfrm>
            <a:prstGeom prst="rect">
              <a:avLst/>
            </a:prstGeom>
          </p:spPr>
        </p:pic>
      </p:grpSp>
      <p:sp>
        <p:nvSpPr>
          <p:cNvPr id="4" name="TextBox 3">
            <a:extLst>
              <a:ext uri="{FF2B5EF4-FFF2-40B4-BE49-F238E27FC236}">
                <a16:creationId xmlns:a16="http://schemas.microsoft.com/office/drawing/2014/main" id="{623FB325-F313-A9B4-A7BD-A6606875F2BA}"/>
              </a:ext>
            </a:extLst>
          </p:cNvPr>
          <p:cNvSpPr txBox="1"/>
          <p:nvPr/>
        </p:nvSpPr>
        <p:spPr>
          <a:xfrm>
            <a:off x="-5556" y="-2407697"/>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Childline</a:t>
            </a:r>
          </a:p>
        </p:txBody>
      </p:sp>
      <p:sp>
        <p:nvSpPr>
          <p:cNvPr id="5" name="TextBox 4">
            <a:extLst>
              <a:ext uri="{FF2B5EF4-FFF2-40B4-BE49-F238E27FC236}">
                <a16:creationId xmlns:a16="http://schemas.microsoft.com/office/drawing/2014/main" id="{81909843-BA48-6CF0-93E3-C93A51718341}"/>
              </a:ext>
            </a:extLst>
          </p:cNvPr>
          <p:cNvSpPr txBox="1"/>
          <p:nvPr/>
        </p:nvSpPr>
        <p:spPr>
          <a:xfrm>
            <a:off x="106835" y="-3981247"/>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Shield</a:t>
            </a:r>
          </a:p>
        </p:txBody>
      </p:sp>
      <p:sp>
        <p:nvSpPr>
          <p:cNvPr id="7" name="TextBox 6">
            <a:extLst>
              <a:ext uri="{FF2B5EF4-FFF2-40B4-BE49-F238E27FC236}">
                <a16:creationId xmlns:a16="http://schemas.microsoft.com/office/drawing/2014/main" id="{36680E5E-275B-DCD9-3820-423062F7A90B}"/>
              </a:ext>
            </a:extLst>
          </p:cNvPr>
          <p:cNvSpPr txBox="1"/>
          <p:nvPr/>
        </p:nvSpPr>
        <p:spPr>
          <a:xfrm>
            <a:off x="14423922" y="-584860"/>
            <a:ext cx="8539775" cy="4154984"/>
          </a:xfrm>
          <a:prstGeom prst="rect">
            <a:avLst/>
          </a:prstGeom>
          <a:noFill/>
        </p:spPr>
        <p:txBody>
          <a:bodyPr wrap="square" rtlCol="0">
            <a:spAutoFit/>
          </a:bodyPr>
          <a:lstStyle/>
          <a:p>
            <a:r>
              <a:rPr lang="en-GB" sz="2400">
                <a:solidFill>
                  <a:schemeClr val="bg1"/>
                </a:solidFill>
                <a:latin typeface="Poppins" panose="00000500000000000000" pitchFamily="2" charset="0"/>
                <a:cs typeface="Poppins" panose="00000500000000000000" pitchFamily="2" charset="0"/>
              </a:rPr>
              <a:t>The Shield Anti-Bullying Programme is a pro-active management to bullying. </a:t>
            </a:r>
          </a:p>
          <a:p>
            <a:r>
              <a:rPr lang="en-GB" sz="2400">
                <a:solidFill>
                  <a:schemeClr val="bg1"/>
                </a:solidFill>
                <a:latin typeface="Poppins" panose="00000500000000000000" pitchFamily="2" charset="0"/>
                <a:cs typeface="Poppins" panose="00000500000000000000" pitchFamily="2" charset="0"/>
              </a:rPr>
              <a:t>Shield Programme is there for schools, clubs, youth centres, any organisation that wants to prevent bullying from happening. </a:t>
            </a:r>
          </a:p>
          <a:p>
            <a:r>
              <a:rPr lang="en-GB" sz="2400">
                <a:solidFill>
                  <a:schemeClr val="bg1"/>
                </a:solidFill>
                <a:latin typeface="Poppins" panose="00000500000000000000" pitchFamily="2" charset="0"/>
                <a:cs typeface="Poppins" panose="00000500000000000000" pitchFamily="2" charset="0"/>
              </a:rPr>
              <a:t>It contains a Self-Evaluation Tool that organisations can fill out to reflect on their strengths and what supports they need when it comes to tackling bullying. </a:t>
            </a:r>
          </a:p>
          <a:p>
            <a:r>
              <a:rPr lang="en-GB" sz="2400">
                <a:solidFill>
                  <a:schemeClr val="bg1"/>
                </a:solidFill>
                <a:latin typeface="Poppins" panose="00000500000000000000" pitchFamily="2" charset="0"/>
                <a:cs typeface="Poppins" panose="00000500000000000000" pitchFamily="2" charset="0"/>
              </a:rPr>
              <a:t>To sign up, visit the Shield Website on ispcc.ie or email shield@ispcc.ie </a:t>
            </a:r>
          </a:p>
        </p:txBody>
      </p:sp>
      <p:grpSp>
        <p:nvGrpSpPr>
          <p:cNvPr id="9" name="Group 8">
            <a:extLst>
              <a:ext uri="{FF2B5EF4-FFF2-40B4-BE49-F238E27FC236}">
                <a16:creationId xmlns:a16="http://schemas.microsoft.com/office/drawing/2014/main" id="{5F920FF5-7E28-CD71-87A0-47CB0288B34D}"/>
              </a:ext>
            </a:extLst>
          </p:cNvPr>
          <p:cNvGrpSpPr/>
          <p:nvPr/>
        </p:nvGrpSpPr>
        <p:grpSpPr>
          <a:xfrm>
            <a:off x="4466897" y="2385032"/>
            <a:ext cx="3147173" cy="3132717"/>
            <a:chOff x="4751436" y="2613632"/>
            <a:chExt cx="812800" cy="812800"/>
          </a:xfrm>
        </p:grpSpPr>
        <p:sp>
          <p:nvSpPr>
            <p:cNvPr id="37" name="Rectangle: Rounded Corners 36">
              <a:extLst>
                <a:ext uri="{FF2B5EF4-FFF2-40B4-BE49-F238E27FC236}">
                  <a16:creationId xmlns:a16="http://schemas.microsoft.com/office/drawing/2014/main" id="{3D57BB16-E9E6-1CF8-C078-994F893AE87C}"/>
                </a:ext>
              </a:extLst>
            </p:cNvPr>
            <p:cNvSpPr/>
            <p:nvPr/>
          </p:nvSpPr>
          <p:spPr>
            <a:xfrm>
              <a:off x="4751436" y="2613632"/>
              <a:ext cx="812800" cy="812800"/>
            </a:xfrm>
            <a:prstGeom prst="roundRect">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8" name="Graphic 67" descr="Internet with solid fill">
              <a:extLst>
                <a:ext uri="{FF2B5EF4-FFF2-40B4-BE49-F238E27FC236}">
                  <a16:creationId xmlns:a16="http://schemas.microsoft.com/office/drawing/2014/main" id="{549A6957-B4B6-C3E5-4EB8-54503DA5986F}"/>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4807586" y="2638605"/>
              <a:ext cx="712200" cy="712200"/>
            </a:xfrm>
            <a:prstGeom prst="rect">
              <a:avLst/>
            </a:prstGeom>
          </p:spPr>
        </p:pic>
      </p:grpSp>
      <p:sp>
        <p:nvSpPr>
          <p:cNvPr id="8" name="TextBox 7">
            <a:extLst>
              <a:ext uri="{FF2B5EF4-FFF2-40B4-BE49-F238E27FC236}">
                <a16:creationId xmlns:a16="http://schemas.microsoft.com/office/drawing/2014/main" id="{B96E5813-A2EB-6531-51DC-0F10419AED4C}"/>
              </a:ext>
            </a:extLst>
          </p:cNvPr>
          <p:cNvSpPr txBox="1"/>
          <p:nvPr/>
        </p:nvSpPr>
        <p:spPr>
          <a:xfrm>
            <a:off x="-20805" y="-5929512"/>
            <a:ext cx="13051005" cy="1323439"/>
          </a:xfrm>
          <a:prstGeom prst="rect">
            <a:avLst/>
          </a:prstGeom>
          <a:noFill/>
        </p:spPr>
        <p:txBody>
          <a:bodyPr wrap="square" rtlCol="0">
            <a:spAutoFit/>
          </a:bodyPr>
          <a:lstStyle/>
          <a:p>
            <a:r>
              <a:rPr lang="en-IE" sz="4000">
                <a:solidFill>
                  <a:srgbClr val="7F50C8"/>
                </a:solidFill>
                <a:latin typeface="Poppins ExtraBold" panose="00000900000000000000" pitchFamily="2" charset="0"/>
                <a:cs typeface="Poppins ExtraBold" panose="00000900000000000000" pitchFamily="2" charset="0"/>
              </a:rPr>
              <a:t>Digital Mental Health and Wellbeing Programmes</a:t>
            </a:r>
          </a:p>
        </p:txBody>
      </p:sp>
    </p:spTree>
    <p:extLst>
      <p:ext uri="{BB962C8B-B14F-4D97-AF65-F5344CB8AC3E}">
        <p14:creationId xmlns:p14="http://schemas.microsoft.com/office/powerpoint/2010/main" val="31213856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200">
        <p159:morph option="byObject"/>
      </p:transition>
    </mc:Choice>
    <mc:Fallback xmlns="">
      <p:transition spd="slow" advTm="2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F50C8"/>
        </a:solidFill>
        <a:effectLst/>
      </p:bgPr>
    </p:bg>
    <p:spTree>
      <p:nvGrpSpPr>
        <p:cNvPr id="1" name=""/>
        <p:cNvGrpSpPr/>
        <p:nvPr/>
      </p:nvGrpSpPr>
      <p:grpSpPr>
        <a:xfrm>
          <a:off x="0" y="0"/>
          <a:ext cx="0" cy="0"/>
          <a:chOff x="0" y="0"/>
          <a:chExt cx="0" cy="0"/>
        </a:xfrm>
      </p:grpSpPr>
      <p:sp>
        <p:nvSpPr>
          <p:cNvPr id="6" name="Flowchart: Connector 5">
            <a:extLst>
              <a:ext uri="{FF2B5EF4-FFF2-40B4-BE49-F238E27FC236}">
                <a16:creationId xmlns:a16="http://schemas.microsoft.com/office/drawing/2014/main" id="{67BDA77E-990C-837D-5CDC-EF8869D978FA}"/>
              </a:ext>
            </a:extLst>
          </p:cNvPr>
          <p:cNvSpPr/>
          <p:nvPr/>
        </p:nvSpPr>
        <p:spPr>
          <a:xfrm>
            <a:off x="16937019" y="-21736884"/>
            <a:ext cx="16175825" cy="16703444"/>
          </a:xfrm>
          <a:prstGeom prst="flowChartConnector">
            <a:avLst/>
          </a:prstGeom>
          <a:solidFill>
            <a:srgbClr val="2D3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Flowchart: Connector 1">
            <a:extLst>
              <a:ext uri="{FF2B5EF4-FFF2-40B4-BE49-F238E27FC236}">
                <a16:creationId xmlns:a16="http://schemas.microsoft.com/office/drawing/2014/main" id="{0EABBBE7-29A3-E574-1E2D-7164F2085195}"/>
              </a:ext>
            </a:extLst>
          </p:cNvPr>
          <p:cNvSpPr/>
          <p:nvPr/>
        </p:nvSpPr>
        <p:spPr>
          <a:xfrm>
            <a:off x="-19807268" y="8400184"/>
            <a:ext cx="21410873" cy="21410873"/>
          </a:xfrm>
          <a:prstGeom prst="flowChartConnector">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Oval 2">
            <a:extLst>
              <a:ext uri="{FF2B5EF4-FFF2-40B4-BE49-F238E27FC236}">
                <a16:creationId xmlns:a16="http://schemas.microsoft.com/office/drawing/2014/main" id="{3E8140B6-C28B-6E36-3AF3-C210FCE337B7}"/>
              </a:ext>
            </a:extLst>
          </p:cNvPr>
          <p:cNvSpPr/>
          <p:nvPr/>
        </p:nvSpPr>
        <p:spPr>
          <a:xfrm>
            <a:off x="-21331417" y="-9513731"/>
            <a:ext cx="16175825" cy="15120615"/>
          </a:xfrm>
          <a:prstGeom prst="ellipse">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extBox 13">
            <a:extLst>
              <a:ext uri="{FF2B5EF4-FFF2-40B4-BE49-F238E27FC236}">
                <a16:creationId xmlns:a16="http://schemas.microsoft.com/office/drawing/2014/main" id="{B570FD37-8CF1-2C30-DD69-0CB7071DD8DA}"/>
              </a:ext>
            </a:extLst>
          </p:cNvPr>
          <p:cNvSpPr txBox="1"/>
          <p:nvPr/>
        </p:nvSpPr>
        <p:spPr>
          <a:xfrm>
            <a:off x="5003182" y="-6922088"/>
            <a:ext cx="7188818" cy="3785652"/>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ISPCC Childline is for children, young people and their parents. </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listen, we believe, we support and we empower.</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We provide services which focus on building resilience and coping skills. These are focused in the following area’s:</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Listening</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therapeutic support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 Community Engagement</a:t>
            </a:r>
          </a:p>
          <a:p>
            <a:pPr marL="457200" indent="-457200">
              <a:buFont typeface="Arial" panose="020B0604020202020204" pitchFamily="34" charset="0"/>
              <a:buChar char="•"/>
            </a:pPr>
            <a:r>
              <a:rPr lang="en-GB" sz="2000">
                <a:solidFill>
                  <a:schemeClr val="bg1"/>
                </a:solidFill>
                <a:latin typeface="Poppins" panose="00000500000000000000" pitchFamily="2" charset="0"/>
                <a:cs typeface="Poppins" panose="00000500000000000000" pitchFamily="2" charset="0"/>
              </a:rPr>
              <a:t>Childline.ie Digital Supports</a:t>
            </a:r>
          </a:p>
        </p:txBody>
      </p:sp>
      <p:sp>
        <p:nvSpPr>
          <p:cNvPr id="15" name="Rectangle 14">
            <a:extLst>
              <a:ext uri="{FF2B5EF4-FFF2-40B4-BE49-F238E27FC236}">
                <a16:creationId xmlns:a16="http://schemas.microsoft.com/office/drawing/2014/main" id="{3810111A-9143-608A-8F5E-0CE5A1E60C08}"/>
              </a:ext>
            </a:extLst>
          </p:cNvPr>
          <p:cNvSpPr/>
          <p:nvPr/>
        </p:nvSpPr>
        <p:spPr>
          <a:xfrm>
            <a:off x="-5556" y="-15388"/>
            <a:ext cx="12356343" cy="1324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18" name="TextBox 17">
            <a:extLst>
              <a:ext uri="{FF2B5EF4-FFF2-40B4-BE49-F238E27FC236}">
                <a16:creationId xmlns:a16="http://schemas.microsoft.com/office/drawing/2014/main" id="{F8816547-53A2-4423-02D1-EEF35B51ED68}"/>
              </a:ext>
            </a:extLst>
          </p:cNvPr>
          <p:cNvSpPr txBox="1"/>
          <p:nvPr/>
        </p:nvSpPr>
        <p:spPr>
          <a:xfrm>
            <a:off x="19369228" y="7505982"/>
            <a:ext cx="6471489" cy="4708981"/>
          </a:xfrm>
          <a:prstGeom prst="rect">
            <a:avLst/>
          </a:prstGeom>
          <a:noFill/>
        </p:spPr>
        <p:txBody>
          <a:bodyPr wrap="square">
            <a:spAutoFit/>
          </a:bodyPr>
          <a:lstStyle/>
          <a:p>
            <a:r>
              <a:rPr lang="en-GB" sz="2000">
                <a:solidFill>
                  <a:schemeClr val="bg1"/>
                </a:solidFill>
                <a:latin typeface="Poppins" panose="00000500000000000000" pitchFamily="2" charset="0"/>
                <a:cs typeface="Poppins" panose="00000500000000000000" pitchFamily="2" charset="0"/>
              </a:rPr>
              <a:t>Childline is a listening service for children and young people up to the age of 18 years.</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completely confidential service, no phone numbers or details are kept. It is up to you what details/information you want to share.</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 non judgemental service where we wont tell you what to do, instead we will explore options it with you.</a:t>
            </a:r>
          </a:p>
          <a:p>
            <a:endParaRPr lang="en-GB" sz="2000">
              <a:solidFill>
                <a:schemeClr val="bg1"/>
              </a:solidFill>
              <a:latin typeface="Poppins" panose="00000500000000000000" pitchFamily="2" charset="0"/>
              <a:cs typeface="Poppins" panose="00000500000000000000" pitchFamily="2" charset="0"/>
            </a:endParaRPr>
          </a:p>
          <a:p>
            <a:r>
              <a:rPr lang="en-GB" sz="2000">
                <a:solidFill>
                  <a:schemeClr val="bg1"/>
                </a:solidFill>
                <a:latin typeface="Poppins" panose="00000500000000000000" pitchFamily="2" charset="0"/>
                <a:cs typeface="Poppins" panose="00000500000000000000" pitchFamily="2" charset="0"/>
              </a:rPr>
              <a:t>It is available via phone 24hrs a day by calling 1800 66 66 66 and is completely free of charge. </a:t>
            </a:r>
          </a:p>
          <a:p>
            <a:r>
              <a:rPr lang="en-GB" sz="2000">
                <a:solidFill>
                  <a:schemeClr val="bg1"/>
                </a:solidFill>
                <a:latin typeface="Poppins" panose="00000500000000000000" pitchFamily="2" charset="0"/>
                <a:cs typeface="Poppins" panose="00000500000000000000" pitchFamily="2" charset="0"/>
              </a:rPr>
              <a:t>You also have the option of using our live web chat on www.childline.ie</a:t>
            </a:r>
          </a:p>
        </p:txBody>
      </p:sp>
      <p:pic>
        <p:nvPicPr>
          <p:cNvPr id="20" name="Picture 19" descr="A picture containing text&#10;&#10;Description automatically generated">
            <a:extLst>
              <a:ext uri="{FF2B5EF4-FFF2-40B4-BE49-F238E27FC236}">
                <a16:creationId xmlns:a16="http://schemas.microsoft.com/office/drawing/2014/main" id="{33DEB90A-5234-C617-866F-157B984841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3413992">
            <a:off x="6296681" y="2731674"/>
            <a:ext cx="10963625" cy="10963625"/>
          </a:xfrm>
          <a:prstGeom prst="rect">
            <a:avLst/>
          </a:prstGeom>
        </p:spPr>
      </p:pic>
      <p:grpSp>
        <p:nvGrpSpPr>
          <p:cNvPr id="10" name="Group 9">
            <a:extLst>
              <a:ext uri="{FF2B5EF4-FFF2-40B4-BE49-F238E27FC236}">
                <a16:creationId xmlns:a16="http://schemas.microsoft.com/office/drawing/2014/main" id="{FCC11C60-6367-9833-DA6C-A09CD606BD7A}"/>
              </a:ext>
            </a:extLst>
          </p:cNvPr>
          <p:cNvGrpSpPr/>
          <p:nvPr/>
        </p:nvGrpSpPr>
        <p:grpSpPr>
          <a:xfrm>
            <a:off x="4506313" y="7079172"/>
            <a:ext cx="3416300" cy="5562600"/>
            <a:chOff x="4332336" y="619732"/>
            <a:chExt cx="3416300" cy="5562600"/>
          </a:xfrm>
        </p:grpSpPr>
        <p:grpSp>
          <p:nvGrpSpPr>
            <p:cNvPr id="80" name="Group 79">
              <a:extLst>
                <a:ext uri="{FF2B5EF4-FFF2-40B4-BE49-F238E27FC236}">
                  <a16:creationId xmlns:a16="http://schemas.microsoft.com/office/drawing/2014/main" id="{A1DB4265-C855-DF5A-FADE-C35959EEAF11}"/>
                </a:ext>
              </a:extLst>
            </p:cNvPr>
            <p:cNvGrpSpPr/>
            <p:nvPr/>
          </p:nvGrpSpPr>
          <p:grpSpPr>
            <a:xfrm>
              <a:off x="5707655" y="2671708"/>
              <a:ext cx="688472" cy="688472"/>
              <a:chOff x="5480050" y="2641600"/>
              <a:chExt cx="812800" cy="812800"/>
            </a:xfrm>
          </p:grpSpPr>
          <p:sp>
            <p:nvSpPr>
              <p:cNvPr id="81" name="Rectangle: Rounded Corners 80">
                <a:extLst>
                  <a:ext uri="{FF2B5EF4-FFF2-40B4-BE49-F238E27FC236}">
                    <a16:creationId xmlns:a16="http://schemas.microsoft.com/office/drawing/2014/main" id="{C5EA4F5B-2049-FA0A-B968-60758E1A204C}"/>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82" name="Graphic 81" descr="Headphones with solid fill">
                <a:extLst>
                  <a:ext uri="{FF2B5EF4-FFF2-40B4-BE49-F238E27FC236}">
                    <a16:creationId xmlns:a16="http://schemas.microsoft.com/office/drawing/2014/main" id="{EE53E010-75F8-DA5B-2902-60AE4943BF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sp>
          <p:nvSpPr>
            <p:cNvPr id="12" name="Flowchart: Connector 11">
              <a:extLst>
                <a:ext uri="{FF2B5EF4-FFF2-40B4-BE49-F238E27FC236}">
                  <a16:creationId xmlns:a16="http://schemas.microsoft.com/office/drawing/2014/main" id="{AE8513EE-BA2A-6FA1-3039-C6C26FD03A84}"/>
                </a:ext>
              </a:extLst>
            </p:cNvPr>
            <p:cNvSpPr/>
            <p:nvPr/>
          </p:nvSpPr>
          <p:spPr>
            <a:xfrm>
              <a:off x="5295241" y="2410885"/>
              <a:ext cx="1514371" cy="1514371"/>
            </a:xfrm>
            <a:prstGeom prst="flowChartConnector">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IE"/>
            </a:p>
          </p:txBody>
        </p:sp>
        <p:sp>
          <p:nvSpPr>
            <p:cNvPr id="17" name="Oval 16">
              <a:extLst>
                <a:ext uri="{FF2B5EF4-FFF2-40B4-BE49-F238E27FC236}">
                  <a16:creationId xmlns:a16="http://schemas.microsoft.com/office/drawing/2014/main" id="{F344A59C-B8CC-D5F5-6749-4D9F8B7B021F}"/>
                </a:ext>
              </a:extLst>
            </p:cNvPr>
            <p:cNvSpPr/>
            <p:nvPr/>
          </p:nvSpPr>
          <p:spPr>
            <a:xfrm>
              <a:off x="5721447" y="3059586"/>
              <a:ext cx="661958" cy="618776"/>
            </a:xfrm>
            <a:prstGeom prst="ellipse">
              <a:avLst/>
            </a:prstGeom>
            <a:solidFill>
              <a:srgbClr val="FFA0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Rectangle: Rounded Corners 18">
              <a:extLst>
                <a:ext uri="{FF2B5EF4-FFF2-40B4-BE49-F238E27FC236}">
                  <a16:creationId xmlns:a16="http://schemas.microsoft.com/office/drawing/2014/main" id="{6E22A88E-7ACC-FC89-4366-CFA82DEE55A4}"/>
                </a:ext>
              </a:extLst>
            </p:cNvPr>
            <p:cNvSpPr/>
            <p:nvPr/>
          </p:nvSpPr>
          <p:spPr>
            <a:xfrm>
              <a:off x="4332336" y="619732"/>
              <a:ext cx="3416300" cy="5562600"/>
            </a:xfrm>
            <a:prstGeom prst="roundRect">
              <a:avLst>
                <a:gd name="adj" fmla="val 19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7" name="Rectangle: Rounded Corners 26">
              <a:extLst>
                <a:ext uri="{FF2B5EF4-FFF2-40B4-BE49-F238E27FC236}">
                  <a16:creationId xmlns:a16="http://schemas.microsoft.com/office/drawing/2014/main" id="{55D714B7-9D5E-5306-6248-CB12E7092A5D}"/>
                </a:ext>
              </a:extLst>
            </p:cNvPr>
            <p:cNvSpPr/>
            <p:nvPr/>
          </p:nvSpPr>
          <p:spPr>
            <a:xfrm>
              <a:off x="4446636" y="708632"/>
              <a:ext cx="3187700" cy="5346700"/>
            </a:xfrm>
            <a:prstGeom prst="roundRect">
              <a:avLst>
                <a:gd name="adj" fmla="val 19597"/>
              </a:avLst>
            </a:prstGeom>
            <a:solidFill>
              <a:srgbClr val="7F50C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Rectangle: Rounded Corners 27">
              <a:extLst>
                <a:ext uri="{FF2B5EF4-FFF2-40B4-BE49-F238E27FC236}">
                  <a16:creationId xmlns:a16="http://schemas.microsoft.com/office/drawing/2014/main" id="{204F421F-7853-B915-903F-F8C2E8E64140}"/>
                </a:ext>
              </a:extLst>
            </p:cNvPr>
            <p:cNvSpPr/>
            <p:nvPr/>
          </p:nvSpPr>
          <p:spPr>
            <a:xfrm>
              <a:off x="5507086" y="645132"/>
              <a:ext cx="1066800" cy="2032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Rectangle: Rounded Corners 28">
              <a:extLst>
                <a:ext uri="{FF2B5EF4-FFF2-40B4-BE49-F238E27FC236}">
                  <a16:creationId xmlns:a16="http://schemas.microsoft.com/office/drawing/2014/main" id="{A87166BB-2957-3E69-DAEB-0154B35F86E4}"/>
                </a:ext>
              </a:extLst>
            </p:cNvPr>
            <p:cNvSpPr/>
            <p:nvPr/>
          </p:nvSpPr>
          <p:spPr>
            <a:xfrm>
              <a:off x="4649836" y="1026132"/>
              <a:ext cx="2806700" cy="1447800"/>
            </a:xfrm>
            <a:prstGeom prst="roundRect">
              <a:avLst>
                <a:gd name="adj" fmla="val 29825"/>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Rectangle: Rounded Corners 29">
              <a:extLst>
                <a:ext uri="{FF2B5EF4-FFF2-40B4-BE49-F238E27FC236}">
                  <a16:creationId xmlns:a16="http://schemas.microsoft.com/office/drawing/2014/main" id="{6FA14091-2562-C296-5FA5-B71A5A3052D8}"/>
                </a:ext>
              </a:extLst>
            </p:cNvPr>
            <p:cNvSpPr/>
            <p:nvPr/>
          </p:nvSpPr>
          <p:spPr>
            <a:xfrm>
              <a:off x="4649836" y="4836132"/>
              <a:ext cx="2806700" cy="939800"/>
            </a:xfrm>
            <a:prstGeom prst="roundRect">
              <a:avLst>
                <a:gd name="adj" fmla="val 26126"/>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Rectangle: Rounded Corners 38">
              <a:extLst>
                <a:ext uri="{FF2B5EF4-FFF2-40B4-BE49-F238E27FC236}">
                  <a16:creationId xmlns:a16="http://schemas.microsoft.com/office/drawing/2014/main" id="{71D4C73A-7CF0-80E0-2859-BD4202AB4EE6}"/>
                </a:ext>
              </a:extLst>
            </p:cNvPr>
            <p:cNvSpPr/>
            <p:nvPr/>
          </p:nvSpPr>
          <p:spPr>
            <a:xfrm>
              <a:off x="6516736" y="2613632"/>
              <a:ext cx="812800" cy="812800"/>
            </a:xfrm>
            <a:prstGeom prst="roundRect">
              <a:avLst/>
            </a:prstGeom>
            <a:solidFill>
              <a:srgbClr val="2A7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3" name="Rectangle: Rounded Corners 42">
              <a:extLst>
                <a:ext uri="{FF2B5EF4-FFF2-40B4-BE49-F238E27FC236}">
                  <a16:creationId xmlns:a16="http://schemas.microsoft.com/office/drawing/2014/main" id="{96148A2C-D073-688C-66EA-7D42BC4575BB}"/>
                </a:ext>
              </a:extLst>
            </p:cNvPr>
            <p:cNvSpPr/>
            <p:nvPr/>
          </p:nvSpPr>
          <p:spPr>
            <a:xfrm>
              <a:off x="5646786" y="3743932"/>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Rectangle: Rounded Corners 44">
              <a:extLst>
                <a:ext uri="{FF2B5EF4-FFF2-40B4-BE49-F238E27FC236}">
                  <a16:creationId xmlns:a16="http://schemas.microsoft.com/office/drawing/2014/main" id="{39B5AD6B-0DF7-9C48-6075-C94CB861BA74}"/>
                </a:ext>
              </a:extLst>
            </p:cNvPr>
            <p:cNvSpPr/>
            <p:nvPr/>
          </p:nvSpPr>
          <p:spPr>
            <a:xfrm>
              <a:off x="6542136" y="3743933"/>
              <a:ext cx="812800" cy="812800"/>
            </a:xfrm>
            <a:prstGeom prst="roundRect">
              <a:avLst/>
            </a:prstGeom>
            <a:solidFill>
              <a:srgbClr val="FF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Rectangle: Rounded Corners 46">
              <a:extLst>
                <a:ext uri="{FF2B5EF4-FFF2-40B4-BE49-F238E27FC236}">
                  <a16:creationId xmlns:a16="http://schemas.microsoft.com/office/drawing/2014/main" id="{00C0E24F-6FB9-AF46-96A2-5A714302F5B7}"/>
                </a:ext>
              </a:extLst>
            </p:cNvPr>
            <p:cNvSpPr/>
            <p:nvPr/>
          </p:nvSpPr>
          <p:spPr>
            <a:xfrm>
              <a:off x="4751436" y="4899632"/>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Rectangle: Rounded Corners 47">
              <a:extLst>
                <a:ext uri="{FF2B5EF4-FFF2-40B4-BE49-F238E27FC236}">
                  <a16:creationId xmlns:a16="http://schemas.microsoft.com/office/drawing/2014/main" id="{8070D854-DFAB-DB23-AC3A-AD8C1FAC26D2}"/>
                </a:ext>
              </a:extLst>
            </p:cNvPr>
            <p:cNvSpPr/>
            <p:nvPr/>
          </p:nvSpPr>
          <p:spPr>
            <a:xfrm>
              <a:off x="5634086" y="4899632"/>
              <a:ext cx="812800" cy="812800"/>
            </a:xfrm>
            <a:prstGeom prst="roundRect">
              <a:avLst/>
            </a:prstGeom>
            <a:solidFill>
              <a:srgbClr val="B4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Rectangle: Rounded Corners 48">
              <a:extLst>
                <a:ext uri="{FF2B5EF4-FFF2-40B4-BE49-F238E27FC236}">
                  <a16:creationId xmlns:a16="http://schemas.microsoft.com/office/drawing/2014/main" id="{A46DD880-E77C-6C6D-EF65-DE40A73CFCEA}"/>
                </a:ext>
              </a:extLst>
            </p:cNvPr>
            <p:cNvSpPr/>
            <p:nvPr/>
          </p:nvSpPr>
          <p:spPr>
            <a:xfrm>
              <a:off x="6529436" y="4899632"/>
              <a:ext cx="812800"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TextBox 49">
              <a:extLst>
                <a:ext uri="{FF2B5EF4-FFF2-40B4-BE49-F238E27FC236}">
                  <a16:creationId xmlns:a16="http://schemas.microsoft.com/office/drawing/2014/main" id="{1CF7A168-2C34-859A-05A3-F8C9391D741E}"/>
                </a:ext>
              </a:extLst>
            </p:cNvPr>
            <p:cNvSpPr txBox="1"/>
            <p:nvPr/>
          </p:nvSpPr>
          <p:spPr>
            <a:xfrm>
              <a:off x="5703936" y="3400624"/>
              <a:ext cx="812800" cy="230832"/>
            </a:xfrm>
            <a:prstGeom prst="rect">
              <a:avLst/>
            </a:prstGeom>
            <a:noFill/>
          </p:spPr>
          <p:txBody>
            <a:bodyPr wrap="square" rtlCol="0">
              <a:spAutoFit/>
            </a:bodyPr>
            <a:lstStyle/>
            <a:p>
              <a:r>
                <a:rPr lang="en-IE" sz="900">
                  <a:solidFill>
                    <a:schemeClr val="bg1"/>
                  </a:solidFill>
                  <a:latin typeface="Poppins" panose="00000500000000000000" pitchFamily="2" charset="0"/>
                  <a:cs typeface="Poppins" panose="00000500000000000000" pitchFamily="2" charset="0"/>
                </a:rPr>
                <a:t>Childline</a:t>
              </a:r>
            </a:p>
          </p:txBody>
        </p:sp>
        <p:sp>
          <p:nvSpPr>
            <p:cNvPr id="51" name="TextBox 50">
              <a:extLst>
                <a:ext uri="{FF2B5EF4-FFF2-40B4-BE49-F238E27FC236}">
                  <a16:creationId xmlns:a16="http://schemas.microsoft.com/office/drawing/2014/main" id="{AC5D0718-BEB9-EF32-6425-6E777CC3AEDE}"/>
                </a:ext>
              </a:extLst>
            </p:cNvPr>
            <p:cNvSpPr txBox="1"/>
            <p:nvPr/>
          </p:nvSpPr>
          <p:spPr>
            <a:xfrm>
              <a:off x="4690579" y="3400624"/>
              <a:ext cx="936625" cy="3693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Digital Programmes</a:t>
              </a:r>
            </a:p>
          </p:txBody>
        </p:sp>
        <p:sp>
          <p:nvSpPr>
            <p:cNvPr id="53" name="TextBox 52">
              <a:extLst>
                <a:ext uri="{FF2B5EF4-FFF2-40B4-BE49-F238E27FC236}">
                  <a16:creationId xmlns:a16="http://schemas.microsoft.com/office/drawing/2014/main" id="{26B5860D-A86E-3571-CA77-9F3B392D48A2}"/>
                </a:ext>
              </a:extLst>
            </p:cNvPr>
            <p:cNvSpPr txBox="1"/>
            <p:nvPr/>
          </p:nvSpPr>
          <p:spPr>
            <a:xfrm>
              <a:off x="6480223" y="3426432"/>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CTSS</a:t>
              </a:r>
            </a:p>
          </p:txBody>
        </p:sp>
        <p:sp>
          <p:nvSpPr>
            <p:cNvPr id="55" name="TextBox 54">
              <a:extLst>
                <a:ext uri="{FF2B5EF4-FFF2-40B4-BE49-F238E27FC236}">
                  <a16:creationId xmlns:a16="http://schemas.microsoft.com/office/drawing/2014/main" id="{9C5C9DA0-AE45-ECCC-9918-0EF8E59C9EBB}"/>
                </a:ext>
              </a:extLst>
            </p:cNvPr>
            <p:cNvSpPr txBox="1"/>
            <p:nvPr/>
          </p:nvSpPr>
          <p:spPr>
            <a:xfrm>
              <a:off x="4690579" y="4549067"/>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Shield</a:t>
              </a:r>
            </a:p>
          </p:txBody>
        </p:sp>
        <p:sp>
          <p:nvSpPr>
            <p:cNvPr id="57" name="TextBox 56">
              <a:extLst>
                <a:ext uri="{FF2B5EF4-FFF2-40B4-BE49-F238E27FC236}">
                  <a16:creationId xmlns:a16="http://schemas.microsoft.com/office/drawing/2014/main" id="{8D96011F-07B8-A0BA-838F-CA59F956D95A}"/>
                </a:ext>
              </a:extLst>
            </p:cNvPr>
            <p:cNvSpPr txBox="1"/>
            <p:nvPr/>
          </p:nvSpPr>
          <p:spPr>
            <a:xfrm>
              <a:off x="5572173" y="4549067"/>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Smart Moves</a:t>
              </a:r>
            </a:p>
          </p:txBody>
        </p:sp>
        <p:sp>
          <p:nvSpPr>
            <p:cNvPr id="60" name="TextBox 59">
              <a:extLst>
                <a:ext uri="{FF2B5EF4-FFF2-40B4-BE49-F238E27FC236}">
                  <a16:creationId xmlns:a16="http://schemas.microsoft.com/office/drawing/2014/main" id="{84AD7FB1-B61A-800B-D0B4-51A734BFD589}"/>
                </a:ext>
              </a:extLst>
            </p:cNvPr>
            <p:cNvSpPr txBox="1"/>
            <p:nvPr/>
          </p:nvSpPr>
          <p:spPr>
            <a:xfrm>
              <a:off x="6454823" y="4541800"/>
              <a:ext cx="936625" cy="230832"/>
            </a:xfrm>
            <a:prstGeom prst="rect">
              <a:avLst/>
            </a:prstGeom>
            <a:noFill/>
          </p:spPr>
          <p:txBody>
            <a:bodyPr wrap="square" rtlCol="0">
              <a:spAutoFit/>
            </a:bodyPr>
            <a:lstStyle/>
            <a:p>
              <a:pPr algn="ctr"/>
              <a:r>
                <a:rPr lang="en-IE" sz="900">
                  <a:solidFill>
                    <a:schemeClr val="bg1"/>
                  </a:solidFill>
                  <a:latin typeface="Poppins" panose="00000500000000000000" pitchFamily="2" charset="0"/>
                  <a:cs typeface="Poppins" panose="00000500000000000000" pitchFamily="2" charset="0"/>
                </a:rPr>
                <a:t>Support Line</a:t>
              </a:r>
            </a:p>
          </p:txBody>
        </p:sp>
        <p:grpSp>
          <p:nvGrpSpPr>
            <p:cNvPr id="62" name="Group 61">
              <a:extLst>
                <a:ext uri="{FF2B5EF4-FFF2-40B4-BE49-F238E27FC236}">
                  <a16:creationId xmlns:a16="http://schemas.microsoft.com/office/drawing/2014/main" id="{3D6CB22F-B978-D4A0-C702-79AD9025F997}"/>
                </a:ext>
              </a:extLst>
            </p:cNvPr>
            <p:cNvGrpSpPr/>
            <p:nvPr/>
          </p:nvGrpSpPr>
          <p:grpSpPr>
            <a:xfrm>
              <a:off x="5646786" y="2613632"/>
              <a:ext cx="812800" cy="812800"/>
              <a:chOff x="5480050" y="2641600"/>
              <a:chExt cx="812800" cy="812800"/>
            </a:xfrm>
          </p:grpSpPr>
          <p:sp>
            <p:nvSpPr>
              <p:cNvPr id="64" name="Rectangle: Rounded Corners 63">
                <a:extLst>
                  <a:ext uri="{FF2B5EF4-FFF2-40B4-BE49-F238E27FC236}">
                    <a16:creationId xmlns:a16="http://schemas.microsoft.com/office/drawing/2014/main" id="{B4FF4821-B6D0-F780-6DCA-C2795114DCEB}"/>
                  </a:ext>
                </a:extLst>
              </p:cNvPr>
              <p:cNvSpPr/>
              <p:nvPr/>
            </p:nvSpPr>
            <p:spPr>
              <a:xfrm>
                <a:off x="5480050" y="2641600"/>
                <a:ext cx="812800" cy="812800"/>
              </a:xfrm>
              <a:prstGeom prst="roundRect">
                <a:avLst/>
              </a:prstGeom>
              <a:solidFill>
                <a:srgbClr val="FFA0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66" name="Graphic 65" descr="Headphones with solid fill">
                <a:extLst>
                  <a:ext uri="{FF2B5EF4-FFF2-40B4-BE49-F238E27FC236}">
                    <a16:creationId xmlns:a16="http://schemas.microsoft.com/office/drawing/2014/main" id="{E67B8564-1550-D18A-EA2C-01B9F14402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8035" y="2736395"/>
                <a:ext cx="571427" cy="571427"/>
              </a:xfrm>
              <a:prstGeom prst="rect">
                <a:avLst/>
              </a:prstGeom>
            </p:spPr>
          </p:pic>
        </p:grpSp>
        <p:pic>
          <p:nvPicPr>
            <p:cNvPr id="69" name="Graphic 68" descr="Cycle with people with solid fill">
              <a:extLst>
                <a:ext uri="{FF2B5EF4-FFF2-40B4-BE49-F238E27FC236}">
                  <a16:creationId xmlns:a16="http://schemas.microsoft.com/office/drawing/2014/main" id="{81457EF0-D7F4-43CA-B948-C6A692C6B4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67526" y="2546040"/>
              <a:ext cx="898525" cy="898525"/>
            </a:xfrm>
            <a:prstGeom prst="rect">
              <a:avLst/>
            </a:prstGeom>
          </p:spPr>
        </p:pic>
        <p:pic>
          <p:nvPicPr>
            <p:cNvPr id="71" name="Graphic 70" descr="Head with gears with solid fill">
              <a:extLst>
                <a:ext uri="{FF2B5EF4-FFF2-40B4-BE49-F238E27FC236}">
                  <a16:creationId xmlns:a16="http://schemas.microsoft.com/office/drawing/2014/main" id="{328ACDD2-05E2-77F3-4BDE-F5B88BBA674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703936" y="3781316"/>
              <a:ext cx="762000" cy="762000"/>
            </a:xfrm>
            <a:prstGeom prst="rect">
              <a:avLst/>
            </a:prstGeom>
          </p:spPr>
        </p:pic>
        <p:pic>
          <p:nvPicPr>
            <p:cNvPr id="72" name="Graphic 71" descr="Receiver with solid fill">
              <a:extLst>
                <a:ext uri="{FF2B5EF4-FFF2-40B4-BE49-F238E27FC236}">
                  <a16:creationId xmlns:a16="http://schemas.microsoft.com/office/drawing/2014/main" id="{153C7C49-95D9-0949-28AE-5750F9EBC45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631036" y="3822364"/>
              <a:ext cx="698500" cy="698500"/>
            </a:xfrm>
            <a:prstGeom prst="rect">
              <a:avLst/>
            </a:prstGeom>
          </p:spPr>
        </p:pic>
        <p:pic>
          <p:nvPicPr>
            <p:cNvPr id="73" name="Graphic 72" descr="Chat with solid fill">
              <a:extLst>
                <a:ext uri="{FF2B5EF4-FFF2-40B4-BE49-F238E27FC236}">
                  <a16:creationId xmlns:a16="http://schemas.microsoft.com/office/drawing/2014/main" id="{48B2D258-06BE-B50A-20B3-385229ACAFF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751436" y="4925318"/>
              <a:ext cx="812800" cy="812800"/>
            </a:xfrm>
            <a:prstGeom prst="rect">
              <a:avLst/>
            </a:prstGeom>
          </p:spPr>
        </p:pic>
        <p:pic>
          <p:nvPicPr>
            <p:cNvPr id="74" name="Graphic 73" descr="Envelope with solid fill">
              <a:extLst>
                <a:ext uri="{FF2B5EF4-FFF2-40B4-BE49-F238E27FC236}">
                  <a16:creationId xmlns:a16="http://schemas.microsoft.com/office/drawing/2014/main" id="{E1C4350D-0AAC-729A-484C-EA77377E45C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657967" y="4911522"/>
              <a:ext cx="788919" cy="788919"/>
            </a:xfrm>
            <a:prstGeom prst="rect">
              <a:avLst/>
            </a:prstGeom>
          </p:spPr>
        </p:pic>
        <p:pic>
          <p:nvPicPr>
            <p:cNvPr id="75" name="Graphic 74" descr="Camera with solid fill">
              <a:extLst>
                <a:ext uri="{FF2B5EF4-FFF2-40B4-BE49-F238E27FC236}">
                  <a16:creationId xmlns:a16="http://schemas.microsoft.com/office/drawing/2014/main" id="{781C5BA2-54EA-9A7B-7632-9170BBBFBEEA}"/>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516736" y="4866507"/>
              <a:ext cx="839117" cy="839117"/>
            </a:xfrm>
            <a:prstGeom prst="rect">
              <a:avLst/>
            </a:prstGeom>
          </p:spPr>
        </p:pic>
        <p:sp>
          <p:nvSpPr>
            <p:cNvPr id="76" name="TextBox 75">
              <a:extLst>
                <a:ext uri="{FF2B5EF4-FFF2-40B4-BE49-F238E27FC236}">
                  <a16:creationId xmlns:a16="http://schemas.microsoft.com/office/drawing/2014/main" id="{FB18817D-DFE0-84E8-7FCA-C1769DF4A8CD}"/>
                </a:ext>
              </a:extLst>
            </p:cNvPr>
            <p:cNvSpPr txBox="1"/>
            <p:nvPr/>
          </p:nvSpPr>
          <p:spPr>
            <a:xfrm>
              <a:off x="4745196" y="1164066"/>
              <a:ext cx="1174640" cy="1292662"/>
            </a:xfrm>
            <a:prstGeom prst="rect">
              <a:avLst/>
            </a:prstGeom>
            <a:noFill/>
          </p:spPr>
          <p:txBody>
            <a:bodyPr wrap="square" rtlCol="0">
              <a:spAutoFit/>
            </a:bodyPr>
            <a:lstStyle/>
            <a:p>
              <a:pPr algn="ctr"/>
              <a:r>
                <a:rPr lang="en-IE" sz="3000">
                  <a:solidFill>
                    <a:schemeClr val="bg1"/>
                  </a:solidFill>
                  <a:latin typeface="Poppins" panose="00000500000000000000" pitchFamily="2" charset="0"/>
                  <a:cs typeface="Poppins" panose="00000500000000000000" pitchFamily="2" charset="0"/>
                </a:rPr>
                <a:t>MAR</a:t>
              </a:r>
              <a:r>
                <a:rPr lang="en-IE" sz="2400">
                  <a:solidFill>
                    <a:schemeClr val="bg1"/>
                  </a:solidFill>
                  <a:latin typeface="Poppins" panose="00000500000000000000" pitchFamily="2" charset="0"/>
                  <a:cs typeface="Poppins" panose="00000500000000000000" pitchFamily="2" charset="0"/>
                </a:rPr>
                <a:t> </a:t>
              </a:r>
            </a:p>
            <a:p>
              <a:pPr algn="ctr"/>
              <a:r>
                <a:rPr lang="en-IE" sz="2400">
                  <a:solidFill>
                    <a:schemeClr val="bg1"/>
                  </a:solidFill>
                  <a:latin typeface="Poppins" panose="00000500000000000000" pitchFamily="2" charset="0"/>
                  <a:cs typeface="Poppins" panose="00000500000000000000" pitchFamily="2" charset="0"/>
                </a:rPr>
                <a:t>27</a:t>
              </a:r>
            </a:p>
            <a:p>
              <a:pPr algn="ctr"/>
              <a:r>
                <a:rPr lang="en-IE" sz="2400">
                  <a:solidFill>
                    <a:schemeClr val="bg1"/>
                  </a:solidFill>
                  <a:latin typeface="Poppins" panose="00000500000000000000" pitchFamily="2" charset="0"/>
                  <a:cs typeface="Poppins" panose="00000500000000000000" pitchFamily="2" charset="0"/>
                </a:rPr>
                <a:t>MON</a:t>
              </a:r>
            </a:p>
          </p:txBody>
        </p:sp>
        <p:cxnSp>
          <p:nvCxnSpPr>
            <p:cNvPr id="77" name="Straight Connector 76">
              <a:extLst>
                <a:ext uri="{FF2B5EF4-FFF2-40B4-BE49-F238E27FC236}">
                  <a16:creationId xmlns:a16="http://schemas.microsoft.com/office/drawing/2014/main" id="{5136B4E3-C28E-3894-B9DB-6676EFEF044B}"/>
                </a:ext>
              </a:extLst>
            </p:cNvPr>
            <p:cNvCxnSpPr>
              <a:cxnSpLocks/>
            </p:cNvCxnSpPr>
            <p:nvPr/>
          </p:nvCxnSpPr>
          <p:spPr>
            <a:xfrm>
              <a:off x="5919836" y="1164066"/>
              <a:ext cx="0" cy="1157466"/>
            </a:xfrm>
            <a:prstGeom prst="line">
              <a:avLst/>
            </a:prstGeom>
            <a:ln w="41275">
              <a:solidFill>
                <a:schemeClr val="bg1"/>
              </a:solidFill>
            </a:ln>
          </p:spPr>
          <p:style>
            <a:lnRef idx="1">
              <a:schemeClr val="dk1"/>
            </a:lnRef>
            <a:fillRef idx="0">
              <a:schemeClr val="dk1"/>
            </a:fillRef>
            <a:effectRef idx="0">
              <a:schemeClr val="dk1"/>
            </a:effectRef>
            <a:fontRef idx="minor">
              <a:schemeClr val="tx1"/>
            </a:fontRef>
          </p:style>
        </p:cxnSp>
        <p:sp>
          <p:nvSpPr>
            <p:cNvPr id="78" name="TextBox 77">
              <a:extLst>
                <a:ext uri="{FF2B5EF4-FFF2-40B4-BE49-F238E27FC236}">
                  <a16:creationId xmlns:a16="http://schemas.microsoft.com/office/drawing/2014/main" id="{BA810DE9-1415-DD65-3F85-143D014186FE}"/>
                </a:ext>
              </a:extLst>
            </p:cNvPr>
            <p:cNvSpPr txBox="1"/>
            <p:nvPr/>
          </p:nvSpPr>
          <p:spPr>
            <a:xfrm>
              <a:off x="6084937" y="1698741"/>
              <a:ext cx="1257300" cy="646331"/>
            </a:xfrm>
            <a:prstGeom prst="rect">
              <a:avLst/>
            </a:prstGeom>
            <a:noFill/>
          </p:spPr>
          <p:txBody>
            <a:bodyPr wrap="square" rtlCol="0">
              <a:spAutoFit/>
            </a:bodyPr>
            <a:lstStyle/>
            <a:p>
              <a:r>
                <a:rPr lang="en-IE">
                  <a:solidFill>
                    <a:schemeClr val="bg1"/>
                  </a:solidFill>
                  <a:latin typeface="Poppins" panose="00000500000000000000" pitchFamily="2" charset="0"/>
                  <a:cs typeface="Poppins" panose="00000500000000000000" pitchFamily="2" charset="0"/>
                </a:rPr>
                <a:t>Sunny </a:t>
              </a:r>
            </a:p>
            <a:p>
              <a:r>
                <a:rPr lang="en-IE">
                  <a:solidFill>
                    <a:schemeClr val="bg1"/>
                  </a:solidFill>
                  <a:latin typeface="Poppins" panose="00000500000000000000" pitchFamily="2" charset="0"/>
                  <a:cs typeface="Poppins" panose="00000500000000000000" pitchFamily="2" charset="0"/>
                </a:rPr>
                <a:t>16</a:t>
              </a:r>
              <a:r>
                <a:rPr lang="en-IE">
                  <a:solidFill>
                    <a:schemeClr val="bg1"/>
                  </a:solidFill>
                  <a:latin typeface="Poppins" panose="00000500000000000000" pitchFamily="2" charset="0"/>
                  <a:ea typeface="Tahoma" panose="020B0604030504040204" pitchFamily="34" charset="0"/>
                  <a:cs typeface="Poppins" panose="00000500000000000000" pitchFamily="2" charset="0"/>
                </a:rPr>
                <a:t>℃</a:t>
              </a:r>
              <a:endParaRPr lang="en-IE">
                <a:solidFill>
                  <a:schemeClr val="bg1"/>
                </a:solidFill>
                <a:latin typeface="Poppins" panose="00000500000000000000" pitchFamily="2" charset="0"/>
                <a:cs typeface="Poppins" panose="00000500000000000000" pitchFamily="2" charset="0"/>
              </a:endParaRPr>
            </a:p>
          </p:txBody>
        </p:sp>
        <p:pic>
          <p:nvPicPr>
            <p:cNvPr id="79" name="Graphic 78" descr="Sun with solid fill">
              <a:extLst>
                <a:ext uri="{FF2B5EF4-FFF2-40B4-BE49-F238E27FC236}">
                  <a16:creationId xmlns:a16="http://schemas.microsoft.com/office/drawing/2014/main" id="{FA98D8B8-A66B-0312-C3F5-EDAFD90C132F}"/>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170890" y="1070978"/>
              <a:ext cx="717092" cy="717092"/>
            </a:xfrm>
            <a:prstGeom prst="rect">
              <a:avLst/>
            </a:prstGeom>
          </p:spPr>
        </p:pic>
        <p:sp>
          <p:nvSpPr>
            <p:cNvPr id="41" name="Rectangle: Rounded Corners 40">
              <a:extLst>
                <a:ext uri="{FF2B5EF4-FFF2-40B4-BE49-F238E27FC236}">
                  <a16:creationId xmlns:a16="http://schemas.microsoft.com/office/drawing/2014/main" id="{82F712BF-817B-0C85-14B2-8D92FA4194AF}"/>
                </a:ext>
              </a:extLst>
            </p:cNvPr>
            <p:cNvSpPr/>
            <p:nvPr/>
          </p:nvSpPr>
          <p:spPr>
            <a:xfrm>
              <a:off x="4748622" y="3743932"/>
              <a:ext cx="798151" cy="812800"/>
            </a:xfrm>
            <a:prstGeom prst="round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0" name="Graphic 69" descr="Shield with solid fill">
              <a:extLst>
                <a:ext uri="{FF2B5EF4-FFF2-40B4-BE49-F238E27FC236}">
                  <a16:creationId xmlns:a16="http://schemas.microsoft.com/office/drawing/2014/main" id="{5CAF347F-FB45-AAC3-B8E5-FB3160731988}"/>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4745196" y="3720750"/>
              <a:ext cx="802088" cy="860247"/>
            </a:xfrm>
            <a:prstGeom prst="rect">
              <a:avLst/>
            </a:prstGeom>
          </p:spPr>
        </p:pic>
      </p:grpSp>
      <p:sp>
        <p:nvSpPr>
          <p:cNvPr id="4" name="TextBox 3">
            <a:extLst>
              <a:ext uri="{FF2B5EF4-FFF2-40B4-BE49-F238E27FC236}">
                <a16:creationId xmlns:a16="http://schemas.microsoft.com/office/drawing/2014/main" id="{623FB325-F313-A9B4-A7BD-A6606875F2BA}"/>
              </a:ext>
            </a:extLst>
          </p:cNvPr>
          <p:cNvSpPr txBox="1"/>
          <p:nvPr/>
        </p:nvSpPr>
        <p:spPr>
          <a:xfrm>
            <a:off x="-5556" y="-2407697"/>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Childline</a:t>
            </a:r>
          </a:p>
        </p:txBody>
      </p:sp>
      <p:sp>
        <p:nvSpPr>
          <p:cNvPr id="5" name="TextBox 4">
            <a:extLst>
              <a:ext uri="{FF2B5EF4-FFF2-40B4-BE49-F238E27FC236}">
                <a16:creationId xmlns:a16="http://schemas.microsoft.com/office/drawing/2014/main" id="{81909843-BA48-6CF0-93E3-C93A51718341}"/>
              </a:ext>
            </a:extLst>
          </p:cNvPr>
          <p:cNvSpPr txBox="1"/>
          <p:nvPr/>
        </p:nvSpPr>
        <p:spPr>
          <a:xfrm>
            <a:off x="258163" y="-4363828"/>
            <a:ext cx="11912600" cy="1446550"/>
          </a:xfrm>
          <a:prstGeom prst="rect">
            <a:avLst/>
          </a:prstGeom>
          <a:noFill/>
        </p:spPr>
        <p:txBody>
          <a:bodyPr wrap="square" rtlCol="0">
            <a:spAutoFit/>
          </a:bodyPr>
          <a:lstStyle/>
          <a:p>
            <a:r>
              <a:rPr lang="en-IE" sz="8800">
                <a:solidFill>
                  <a:srgbClr val="7F50C8"/>
                </a:solidFill>
                <a:latin typeface="Poppins ExtraBold" panose="00000900000000000000" pitchFamily="2" charset="0"/>
                <a:cs typeface="Poppins ExtraBold" panose="00000900000000000000" pitchFamily="2" charset="0"/>
              </a:rPr>
              <a:t>Shield</a:t>
            </a:r>
          </a:p>
        </p:txBody>
      </p:sp>
      <p:sp>
        <p:nvSpPr>
          <p:cNvPr id="7" name="TextBox 6">
            <a:extLst>
              <a:ext uri="{FF2B5EF4-FFF2-40B4-BE49-F238E27FC236}">
                <a16:creationId xmlns:a16="http://schemas.microsoft.com/office/drawing/2014/main" id="{36680E5E-275B-DCD9-3820-423062F7A90B}"/>
              </a:ext>
            </a:extLst>
          </p:cNvPr>
          <p:cNvSpPr txBox="1"/>
          <p:nvPr/>
        </p:nvSpPr>
        <p:spPr>
          <a:xfrm>
            <a:off x="14423922" y="-584860"/>
            <a:ext cx="8539775" cy="4154984"/>
          </a:xfrm>
          <a:prstGeom prst="rect">
            <a:avLst/>
          </a:prstGeom>
          <a:noFill/>
        </p:spPr>
        <p:txBody>
          <a:bodyPr wrap="square" rtlCol="0">
            <a:spAutoFit/>
          </a:bodyPr>
          <a:lstStyle/>
          <a:p>
            <a:r>
              <a:rPr lang="en-GB" sz="2400" dirty="0">
                <a:solidFill>
                  <a:schemeClr val="bg1"/>
                </a:solidFill>
                <a:latin typeface="Poppins" panose="00000500000000000000" pitchFamily="2" charset="0"/>
                <a:cs typeface="Poppins" panose="00000500000000000000" pitchFamily="2" charset="0"/>
              </a:rPr>
              <a:t>The Shield Anti-Bullying Programme is a pro-active management to bullying. </a:t>
            </a:r>
          </a:p>
          <a:p>
            <a:r>
              <a:rPr lang="en-GB" sz="2400" dirty="0">
                <a:solidFill>
                  <a:schemeClr val="bg1"/>
                </a:solidFill>
                <a:latin typeface="Poppins" panose="00000500000000000000" pitchFamily="2" charset="0"/>
                <a:cs typeface="Poppins" panose="00000500000000000000" pitchFamily="2" charset="0"/>
              </a:rPr>
              <a:t>Shield Programme is there for schools, clubs, youth centres, any organisation that wants to prevent bullying from happening. </a:t>
            </a:r>
          </a:p>
          <a:p>
            <a:r>
              <a:rPr lang="en-GB" sz="2400" dirty="0">
                <a:solidFill>
                  <a:schemeClr val="bg1"/>
                </a:solidFill>
                <a:latin typeface="Poppins" panose="00000500000000000000" pitchFamily="2" charset="0"/>
                <a:cs typeface="Poppins" panose="00000500000000000000" pitchFamily="2" charset="0"/>
              </a:rPr>
              <a:t>It contains a Self-Evaluation Tool that organisations can fill out to reflect on their strengths and what supports they need when it comes to tackling bullying. </a:t>
            </a:r>
          </a:p>
          <a:p>
            <a:r>
              <a:rPr lang="en-GB" sz="2400" dirty="0">
                <a:solidFill>
                  <a:schemeClr val="bg1"/>
                </a:solidFill>
                <a:latin typeface="Poppins" panose="00000500000000000000" pitchFamily="2" charset="0"/>
                <a:cs typeface="Poppins" panose="00000500000000000000" pitchFamily="2" charset="0"/>
              </a:rPr>
              <a:t>To sign up, visit the Shield Website on ispcc.ie or email shield@ispcc.ie </a:t>
            </a:r>
          </a:p>
        </p:txBody>
      </p:sp>
      <p:sp>
        <p:nvSpPr>
          <p:cNvPr id="11" name="TextBox 10">
            <a:extLst>
              <a:ext uri="{FF2B5EF4-FFF2-40B4-BE49-F238E27FC236}">
                <a16:creationId xmlns:a16="http://schemas.microsoft.com/office/drawing/2014/main" id="{F2FFB6D8-285F-EF05-95AC-4B095273D567}"/>
              </a:ext>
            </a:extLst>
          </p:cNvPr>
          <p:cNvSpPr txBox="1"/>
          <p:nvPr/>
        </p:nvSpPr>
        <p:spPr>
          <a:xfrm>
            <a:off x="308844" y="260479"/>
            <a:ext cx="11727542" cy="707886"/>
          </a:xfrm>
          <a:prstGeom prst="rect">
            <a:avLst/>
          </a:prstGeom>
          <a:noFill/>
        </p:spPr>
        <p:txBody>
          <a:bodyPr wrap="square" rtlCol="0">
            <a:spAutoFit/>
          </a:bodyPr>
          <a:lstStyle/>
          <a:p>
            <a:r>
              <a:rPr lang="en-IE" sz="4000" dirty="0">
                <a:solidFill>
                  <a:srgbClr val="7F50C8"/>
                </a:solidFill>
                <a:latin typeface="Poppins ExtraBold" panose="00000900000000000000" pitchFamily="2" charset="0"/>
                <a:cs typeface="Poppins ExtraBold" panose="00000900000000000000" pitchFamily="2" charset="0"/>
              </a:rPr>
              <a:t>Sadness</a:t>
            </a:r>
          </a:p>
        </p:txBody>
      </p:sp>
      <p:sp>
        <p:nvSpPr>
          <p:cNvPr id="16" name="TextBox 15">
            <a:extLst>
              <a:ext uri="{FF2B5EF4-FFF2-40B4-BE49-F238E27FC236}">
                <a16:creationId xmlns:a16="http://schemas.microsoft.com/office/drawing/2014/main" id="{C8170D6F-30EC-4703-7A8E-ABAD493A58E9}"/>
              </a:ext>
            </a:extLst>
          </p:cNvPr>
          <p:cNvSpPr txBox="1"/>
          <p:nvPr/>
        </p:nvSpPr>
        <p:spPr>
          <a:xfrm>
            <a:off x="3295537" y="1289786"/>
            <a:ext cx="8539776" cy="2357056"/>
          </a:xfrm>
          <a:prstGeom prst="rect">
            <a:avLst/>
          </a:prstGeom>
          <a:noFill/>
        </p:spPr>
        <p:txBody>
          <a:bodyPr wrap="square" lIns="91440" tIns="45720" rIns="91440" bIns="45720" anchor="t">
            <a:spAutoFit/>
          </a:bodyPr>
          <a:lstStyle/>
          <a:p>
            <a:pPr>
              <a:lnSpc>
                <a:spcPct val="150000"/>
              </a:lnSpc>
            </a:pPr>
            <a:r>
              <a:rPr lang="en-GB" sz="2000" b="1" i="0" dirty="0">
                <a:solidFill>
                  <a:schemeClr val="bg1"/>
                </a:solidFill>
                <a:effectLst/>
                <a:latin typeface="Poppins" panose="00000500000000000000" pitchFamily="2" charset="0"/>
              </a:rPr>
              <a:t>Sadness is a basic human emotion, a natural response to situations that you find upsetting, painful or disappointing. You may feel better after crying or talking to a friend. As humans, we can’t avoid feeling sad at times, but this emotion can help us to grow and develop as people. </a:t>
            </a:r>
            <a:endParaRPr lang="en-GB" sz="2000" b="1" dirty="0">
              <a:solidFill>
                <a:schemeClr val="bg1"/>
              </a:solidFill>
              <a:latin typeface="Poppins" panose="00000500000000000000" pitchFamily="2" charset="0"/>
            </a:endParaRPr>
          </a:p>
        </p:txBody>
      </p:sp>
      <p:pic>
        <p:nvPicPr>
          <p:cNvPr id="8" name="Picture 7">
            <a:extLst>
              <a:ext uri="{FF2B5EF4-FFF2-40B4-BE49-F238E27FC236}">
                <a16:creationId xmlns:a16="http://schemas.microsoft.com/office/drawing/2014/main" id="{83D568AE-DC1B-ED68-374D-23613F8EEBDE}"/>
              </a:ext>
            </a:extLst>
          </p:cNvPr>
          <p:cNvPicPr>
            <a:picLocks noChangeAspect="1"/>
          </p:cNvPicPr>
          <p:nvPr/>
        </p:nvPicPr>
        <p:blipFill>
          <a:blip r:embed="rId21"/>
          <a:stretch>
            <a:fillRect/>
          </a:stretch>
        </p:blipFill>
        <p:spPr>
          <a:xfrm>
            <a:off x="10076505" y="199258"/>
            <a:ext cx="1830539" cy="849675"/>
          </a:xfrm>
          <a:prstGeom prst="rect">
            <a:avLst/>
          </a:prstGeom>
        </p:spPr>
      </p:pic>
      <p:pic>
        <p:nvPicPr>
          <p:cNvPr id="21" name="Picture 20" descr="A blue water drop with a sad face&#10;&#10;AI-generated content may be incorrect.">
            <a:extLst>
              <a:ext uri="{FF2B5EF4-FFF2-40B4-BE49-F238E27FC236}">
                <a16:creationId xmlns:a16="http://schemas.microsoft.com/office/drawing/2014/main" id="{71086EA2-C32E-74CA-E15F-C993802B4688}"/>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116212" y="1397277"/>
            <a:ext cx="3067187" cy="2172847"/>
          </a:xfrm>
          <a:prstGeom prst="rect">
            <a:avLst/>
          </a:prstGeom>
        </p:spPr>
      </p:pic>
      <p:sp>
        <p:nvSpPr>
          <p:cNvPr id="22" name="TextBox 21">
            <a:extLst>
              <a:ext uri="{FF2B5EF4-FFF2-40B4-BE49-F238E27FC236}">
                <a16:creationId xmlns:a16="http://schemas.microsoft.com/office/drawing/2014/main" id="{C2B2571C-7B43-B996-39D9-C1B42090BEB1}"/>
              </a:ext>
            </a:extLst>
          </p:cNvPr>
          <p:cNvSpPr txBox="1"/>
          <p:nvPr/>
        </p:nvSpPr>
        <p:spPr>
          <a:xfrm>
            <a:off x="116212" y="3862738"/>
            <a:ext cx="11719101" cy="3003386"/>
          </a:xfrm>
          <a:prstGeom prst="rect">
            <a:avLst/>
          </a:prstGeom>
          <a:noFill/>
        </p:spPr>
        <p:txBody>
          <a:bodyPr wrap="square" lIns="91440" tIns="45720" rIns="91440" bIns="45720" anchor="t">
            <a:spAutoFit/>
          </a:bodyPr>
          <a:lstStyle/>
          <a:p>
            <a:pPr marL="342900" indent="-342900" algn="l">
              <a:buFont typeface="Arial" panose="020B0604020202020204" pitchFamily="34" charset="0"/>
              <a:buChar char="•"/>
            </a:pPr>
            <a:r>
              <a:rPr lang="en-GB" b="0" i="0" dirty="0">
                <a:solidFill>
                  <a:schemeClr val="bg1"/>
                </a:solidFill>
                <a:effectLst/>
                <a:latin typeface="Poppins" panose="00000500000000000000" pitchFamily="2" charset="0"/>
              </a:rPr>
              <a:t>Sadness is a normal emotion, it’s part of what makes us human.</a:t>
            </a:r>
          </a:p>
          <a:p>
            <a:pPr algn="l"/>
            <a:endParaRPr lang="en-GB" b="0" i="0" dirty="0">
              <a:solidFill>
                <a:schemeClr val="bg1"/>
              </a:solidFill>
              <a:effectLst/>
              <a:latin typeface="Poppins" panose="00000500000000000000" pitchFamily="2" charset="0"/>
            </a:endParaRPr>
          </a:p>
          <a:p>
            <a:pPr marL="342900" indent="-342900" algn="l">
              <a:buFont typeface="Arial" panose="020B0604020202020204" pitchFamily="34" charset="0"/>
              <a:buChar char="•"/>
            </a:pPr>
            <a:r>
              <a:rPr lang="en-GB" b="0" i="0" dirty="0">
                <a:solidFill>
                  <a:schemeClr val="bg1"/>
                </a:solidFill>
                <a:effectLst/>
                <a:latin typeface="Poppins" panose="00000500000000000000" pitchFamily="2" charset="0"/>
              </a:rPr>
              <a:t>Everyone feels sad emotions, but it’s a temporary emotion; it will pass and you will feel better.</a:t>
            </a:r>
          </a:p>
          <a:p>
            <a:pPr algn="l"/>
            <a:endParaRPr lang="en-GB" b="0" i="0" dirty="0">
              <a:solidFill>
                <a:schemeClr val="bg1"/>
              </a:solidFill>
              <a:effectLst/>
              <a:latin typeface="Poppins" panose="00000500000000000000" pitchFamily="2" charset="0"/>
            </a:endParaRPr>
          </a:p>
          <a:p>
            <a:pPr marL="342900" indent="-342900" algn="l">
              <a:buFont typeface="Arial" panose="020B0604020202020204" pitchFamily="34" charset="0"/>
              <a:buChar char="•"/>
            </a:pPr>
            <a:r>
              <a:rPr lang="en-GB" b="0" i="0" dirty="0">
                <a:solidFill>
                  <a:schemeClr val="bg1"/>
                </a:solidFill>
                <a:effectLst/>
                <a:latin typeface="Poppins" panose="00000500000000000000" pitchFamily="2" charset="0"/>
              </a:rPr>
              <a:t>Sadness can actually help us because it can prompt us to focus on what is important to us, who we love and what we want from life.</a:t>
            </a:r>
          </a:p>
          <a:p>
            <a:pPr algn="l"/>
            <a:endParaRPr lang="en-GB" b="0" i="0" dirty="0">
              <a:solidFill>
                <a:schemeClr val="bg1"/>
              </a:solidFill>
              <a:effectLst/>
              <a:latin typeface="Poppins" panose="00000500000000000000" pitchFamily="2" charset="0"/>
            </a:endParaRPr>
          </a:p>
          <a:p>
            <a:pPr marL="342900" indent="-342900" algn="l">
              <a:buFont typeface="Arial" panose="020B0604020202020204" pitchFamily="34" charset="0"/>
              <a:buChar char="•"/>
            </a:pPr>
            <a:r>
              <a:rPr lang="en-GB" b="0" i="0" dirty="0">
                <a:solidFill>
                  <a:schemeClr val="bg1"/>
                </a:solidFill>
                <a:effectLst/>
                <a:latin typeface="Poppins" panose="00000500000000000000" pitchFamily="2" charset="0"/>
              </a:rPr>
              <a:t>Try not to beat yourself up for how you feel. It doesn’t matter if you’re sad over something big or something small. If it matters to you, that’s all that counts.</a:t>
            </a:r>
          </a:p>
          <a:p>
            <a:pPr>
              <a:lnSpc>
                <a:spcPct val="150000"/>
              </a:lnSpc>
            </a:pPr>
            <a:endParaRPr lang="en-GB" sz="2000" b="1" dirty="0">
              <a:solidFill>
                <a:schemeClr val="bg1"/>
              </a:solidFill>
              <a:latin typeface="Poppins" panose="00000500000000000000" pitchFamily="2" charset="0"/>
            </a:endParaRPr>
          </a:p>
        </p:txBody>
      </p:sp>
    </p:spTree>
    <p:extLst>
      <p:ext uri="{BB962C8B-B14F-4D97-AF65-F5344CB8AC3E}">
        <p14:creationId xmlns:p14="http://schemas.microsoft.com/office/powerpoint/2010/main" val="37188175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8F52E1F140B8419C31D9A1E3F3C411" ma:contentTypeVersion="12" ma:contentTypeDescription="Create a new document." ma:contentTypeScope="" ma:versionID="cb623b8c32049553ac7039b3c461ef22">
  <xsd:schema xmlns:xsd="http://www.w3.org/2001/XMLSchema" xmlns:xs="http://www.w3.org/2001/XMLSchema" xmlns:p="http://schemas.microsoft.com/office/2006/metadata/properties" xmlns:ns3="37f15ffd-e40b-443c-b631-8124ef9d6769" xmlns:ns4="ea5562f9-a932-420f-b607-11efe7ed6628" targetNamespace="http://schemas.microsoft.com/office/2006/metadata/properties" ma:root="true" ma:fieldsID="ef6a65f5978489f1e94b3ce4cb7a73f2" ns3:_="" ns4:_="">
    <xsd:import namespace="37f15ffd-e40b-443c-b631-8124ef9d6769"/>
    <xsd:import namespace="ea5562f9-a932-420f-b607-11efe7ed6628"/>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f15ffd-e40b-443c-b631-8124ef9d67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a5562f9-a932-420f-b607-11efe7ed6628"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7f15ffd-e40b-443c-b631-8124ef9d6769" xsi:nil="true"/>
  </documentManagement>
</p:properties>
</file>

<file path=customXml/itemProps1.xml><?xml version="1.0" encoding="utf-8"?>
<ds:datastoreItem xmlns:ds="http://schemas.openxmlformats.org/officeDocument/2006/customXml" ds:itemID="{B4CE9ED3-0C2B-4302-8309-62458B822F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f15ffd-e40b-443c-b631-8124ef9d6769"/>
    <ds:schemaRef ds:uri="ea5562f9-a932-420f-b607-11efe7ed66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96264BD-BA06-4414-9F52-CA5B5832E4C1}">
  <ds:schemaRefs>
    <ds:schemaRef ds:uri="http://schemas.microsoft.com/sharepoint/v3/contenttype/forms"/>
  </ds:schemaRefs>
</ds:datastoreItem>
</file>

<file path=customXml/itemProps3.xml><?xml version="1.0" encoding="utf-8"?>
<ds:datastoreItem xmlns:ds="http://schemas.openxmlformats.org/officeDocument/2006/customXml" ds:itemID="{DB14D006-17CE-4630-9865-6EC47F0F6EA3}">
  <ds:schemaRefs>
    <ds:schemaRef ds:uri="http://schemas.microsoft.com/office/infopath/2007/PartnerControls"/>
    <ds:schemaRef ds:uri="http://www.w3.org/XML/1998/namespace"/>
    <ds:schemaRef ds:uri="http://schemas.microsoft.com/office/2006/metadata/properties"/>
    <ds:schemaRef ds:uri="http://purl.org/dc/terms/"/>
    <ds:schemaRef ds:uri="http://schemas.openxmlformats.org/package/2006/metadata/core-properties"/>
    <ds:schemaRef ds:uri="ea5562f9-a932-420f-b607-11efe7ed6628"/>
    <ds:schemaRef ds:uri="http://schemas.microsoft.com/office/2006/documentManagement/types"/>
    <ds:schemaRef ds:uri="37f15ffd-e40b-443c-b631-8124ef9d6769"/>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146</TotalTime>
  <Words>3126</Words>
  <Application>Microsoft Office PowerPoint</Application>
  <PresentationFormat>Widescreen</PresentationFormat>
  <Paragraphs>450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 McEveney</dc:creator>
  <cp:lastModifiedBy>Laura Horan</cp:lastModifiedBy>
  <cp:revision>44</cp:revision>
  <dcterms:created xsi:type="dcterms:W3CDTF">2023-02-08T09:33:10Z</dcterms:created>
  <dcterms:modified xsi:type="dcterms:W3CDTF">2026-02-18T16:51:51Z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0x010100A78F52E1F140B8419C31D9A1E3F3C411</vt:lpwstr>
  </property>
</Properties>
</file>