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256" r:id="rId6"/>
    <p:sldId id="257" r:id="rId7"/>
    <p:sldId id="267" r:id="rId8"/>
    <p:sldId id="260" r:id="rId9"/>
    <p:sldId id="261" r:id="rId10"/>
    <p:sldId id="263" r:id="rId11"/>
    <p:sldId id="286" r:id="rId12"/>
    <p:sldId id="278" r:id="rId13"/>
    <p:sldId id="268" r:id="rId14"/>
    <p:sldId id="269" r:id="rId15"/>
    <p:sldId id="270" r:id="rId16"/>
    <p:sldId id="271" r:id="rId17"/>
    <p:sldId id="272" r:id="rId18"/>
    <p:sldId id="273" r:id="rId19"/>
    <p:sldId id="274" r:id="rId20"/>
    <p:sldId id="275" r:id="rId21"/>
    <p:sldId id="280" r:id="rId22"/>
    <p:sldId id="281" r:id="rId23"/>
    <p:sldId id="276" r:id="rId24"/>
    <p:sldId id="282" r:id="rId25"/>
    <p:sldId id="283" r:id="rId26"/>
    <p:sldId id="284" r:id="rId27"/>
    <p:sldId id="277" r:id="rId28"/>
    <p:sldId id="265"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00"/>
    <a:srgbClr val="7F50C8"/>
    <a:srgbClr val="2D375F"/>
    <a:srgbClr val="B4DDFF"/>
    <a:srgbClr val="FFA0D2"/>
    <a:srgbClr val="FF4D00"/>
    <a:srgbClr val="2A7DE1"/>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6B13D1-AF82-BF3E-2B62-AB47694A8FA2}" v="2" dt="2025-03-19T09:43:35.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77" d="100"/>
          <a:sy n="77" d="100"/>
        </p:scale>
        <p:origin x="96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78AFB-7385-4AFD-8776-E4A94BDA8CB7}" type="datetimeFigureOut">
              <a:rPr lang="en-IE" smtClean="0"/>
              <a:t>18/02/2026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24825-40A8-4FF0-BB5D-3F66102345EF}" type="slidenum">
              <a:rPr lang="en-IE" smtClean="0"/>
              <a:t>‹#›</a:t>
            </a:fld>
            <a:endParaRPr lang="en-IE"/>
          </a:p>
        </p:txBody>
      </p:sp>
    </p:spTree>
    <p:extLst>
      <p:ext uri="{BB962C8B-B14F-4D97-AF65-F5344CB8AC3E}">
        <p14:creationId xmlns:p14="http://schemas.microsoft.com/office/powerpoint/2010/main" val="380044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Reasons Young people may call – ask for engagement from the group on this prior to bring up the top reasons.</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F2D1A-C8E7-4313-AF36-560C352544BF}" type="slidenum">
              <a:rPr kumimoji="0" lang="en-I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05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9EED-98B1-9D6E-A839-CA305C14B3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C47B8AE-B316-4C50-3F30-BB921A68EC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E5ED33C-555D-8AEA-C497-85E266CA9D6E}"/>
              </a:ext>
            </a:extLst>
          </p:cNvPr>
          <p:cNvSpPr>
            <a:spLocks noGrp="1"/>
          </p:cNvSpPr>
          <p:nvPr>
            <p:ph type="dt" sz="half" idx="10"/>
          </p:nvPr>
        </p:nvSpPr>
        <p:spPr/>
        <p:txBody>
          <a:bodyPr/>
          <a:lstStyle/>
          <a:p>
            <a:fld id="{0949AE60-BC34-4159-A808-70C889C15889}" type="datetimeFigureOut">
              <a:rPr lang="en-IE" smtClean="0"/>
              <a:t>18/02/2026</a:t>
            </a:fld>
            <a:endParaRPr lang="en-IE"/>
          </a:p>
        </p:txBody>
      </p:sp>
      <p:sp>
        <p:nvSpPr>
          <p:cNvPr id="5" name="Footer Placeholder 4">
            <a:extLst>
              <a:ext uri="{FF2B5EF4-FFF2-40B4-BE49-F238E27FC236}">
                <a16:creationId xmlns:a16="http://schemas.microsoft.com/office/drawing/2014/main" id="{ED7AC48E-AE4B-347D-53A9-7DB0DA7FECC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190F4FC-D512-D36E-C611-34E1A65FC888}"/>
              </a:ext>
            </a:extLst>
          </p:cNvPr>
          <p:cNvSpPr>
            <a:spLocks noGrp="1"/>
          </p:cNvSpPr>
          <p:nvPr>
            <p:ph type="sldNum" sz="quarter" idx="12"/>
          </p:nvPr>
        </p:nvSpPr>
        <p:spPr/>
        <p:txBody>
          <a:bodyPr/>
          <a:lstStyle/>
          <a:p>
            <a:fld id="{89809A98-E3E7-47B1-B1D2-BF34532A31FD}" type="slidenum">
              <a:rPr lang="en-IE" smtClean="0"/>
              <a:t>‹#›</a:t>
            </a:fld>
            <a:endParaRPr lang="en-IE"/>
          </a:p>
        </p:txBody>
      </p:sp>
    </p:spTree>
    <p:extLst>
      <p:ext uri="{BB962C8B-B14F-4D97-AF65-F5344CB8AC3E}">
        <p14:creationId xmlns:p14="http://schemas.microsoft.com/office/powerpoint/2010/main" val="122320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4C04-AC87-0CDD-6B57-24F34B25173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2965F65-D758-3AD1-6607-23364B0853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6DE05FC-C92F-73F2-0A4C-C5AE57F9B941}"/>
              </a:ext>
            </a:extLst>
          </p:cNvPr>
          <p:cNvSpPr>
            <a:spLocks noGrp="1"/>
          </p:cNvSpPr>
          <p:nvPr>
            <p:ph type="dt" sz="half" idx="10"/>
          </p:nvPr>
        </p:nvSpPr>
        <p:spPr/>
        <p:txBody>
          <a:bodyPr/>
          <a:lstStyle/>
          <a:p>
            <a:fld id="{0949AE60-BC34-4159-A808-70C889C15889}" type="datetimeFigureOut">
              <a:rPr lang="en-IE" smtClean="0"/>
              <a:t>18/02/2026</a:t>
            </a:fld>
            <a:endParaRPr lang="en-IE"/>
          </a:p>
        </p:txBody>
      </p:sp>
      <p:sp>
        <p:nvSpPr>
          <p:cNvPr id="5" name="Footer Placeholder 4">
            <a:extLst>
              <a:ext uri="{FF2B5EF4-FFF2-40B4-BE49-F238E27FC236}">
                <a16:creationId xmlns:a16="http://schemas.microsoft.com/office/drawing/2014/main" id="{CA09E449-4C5E-0DF0-43EA-608B074299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C76A85D-4CF0-2889-0D7F-9ADE4F5E7160}"/>
              </a:ext>
            </a:extLst>
          </p:cNvPr>
          <p:cNvSpPr>
            <a:spLocks noGrp="1"/>
          </p:cNvSpPr>
          <p:nvPr>
            <p:ph type="sldNum" sz="quarter" idx="12"/>
          </p:nvPr>
        </p:nvSpPr>
        <p:spPr/>
        <p:txBody>
          <a:bodyPr/>
          <a:lstStyle/>
          <a:p>
            <a:fld id="{89809A98-E3E7-47B1-B1D2-BF34532A31FD}" type="slidenum">
              <a:rPr lang="en-IE" smtClean="0"/>
              <a:t>‹#›</a:t>
            </a:fld>
            <a:endParaRPr lang="en-IE"/>
          </a:p>
        </p:txBody>
      </p:sp>
    </p:spTree>
    <p:extLst>
      <p:ext uri="{BB962C8B-B14F-4D97-AF65-F5344CB8AC3E}">
        <p14:creationId xmlns:p14="http://schemas.microsoft.com/office/powerpoint/2010/main" val="1385334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B5F0B9-4059-6CEC-44C0-06A9DEBDC1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7737D42-DDBE-3516-F636-EC173EA7AA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F3CF1CC-C161-9E51-4E59-E3C5000FB5DD}"/>
              </a:ext>
            </a:extLst>
          </p:cNvPr>
          <p:cNvSpPr>
            <a:spLocks noGrp="1"/>
          </p:cNvSpPr>
          <p:nvPr>
            <p:ph type="dt" sz="half" idx="10"/>
          </p:nvPr>
        </p:nvSpPr>
        <p:spPr/>
        <p:txBody>
          <a:bodyPr/>
          <a:lstStyle/>
          <a:p>
            <a:fld id="{0949AE60-BC34-4159-A808-70C889C15889}" type="datetimeFigureOut">
              <a:rPr lang="en-IE" smtClean="0"/>
              <a:t>18/02/2026</a:t>
            </a:fld>
            <a:endParaRPr lang="en-IE"/>
          </a:p>
        </p:txBody>
      </p:sp>
      <p:sp>
        <p:nvSpPr>
          <p:cNvPr id="5" name="Footer Placeholder 4">
            <a:extLst>
              <a:ext uri="{FF2B5EF4-FFF2-40B4-BE49-F238E27FC236}">
                <a16:creationId xmlns:a16="http://schemas.microsoft.com/office/drawing/2014/main" id="{02EEE84A-D6E3-48B6-6187-C7FE8454EB9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1EE07B5-6E8A-23BD-D6F0-31CCB63D7DBC}"/>
              </a:ext>
            </a:extLst>
          </p:cNvPr>
          <p:cNvSpPr>
            <a:spLocks noGrp="1"/>
          </p:cNvSpPr>
          <p:nvPr>
            <p:ph type="sldNum" sz="quarter" idx="12"/>
          </p:nvPr>
        </p:nvSpPr>
        <p:spPr/>
        <p:txBody>
          <a:bodyPr/>
          <a:lstStyle/>
          <a:p>
            <a:fld id="{89809A98-E3E7-47B1-B1D2-BF34532A31FD}" type="slidenum">
              <a:rPr lang="en-IE" smtClean="0"/>
              <a:t>‹#›</a:t>
            </a:fld>
            <a:endParaRPr lang="en-IE"/>
          </a:p>
        </p:txBody>
      </p:sp>
    </p:spTree>
    <p:extLst>
      <p:ext uri="{BB962C8B-B14F-4D97-AF65-F5344CB8AC3E}">
        <p14:creationId xmlns:p14="http://schemas.microsoft.com/office/powerpoint/2010/main" val="3631662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8789-C532-784E-812A-922987199C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069E7C1-0A38-E7C4-4979-433A1376E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2632BDF-6789-E894-F47E-F09A16CCDD89}"/>
              </a:ext>
            </a:extLst>
          </p:cNvPr>
          <p:cNvSpPr>
            <a:spLocks noGrp="1"/>
          </p:cNvSpPr>
          <p:nvPr>
            <p:ph type="dt" sz="half" idx="10"/>
          </p:nvPr>
        </p:nvSpPr>
        <p:spPr/>
        <p:txBody>
          <a:bodyPr/>
          <a:lstStyle/>
          <a:p>
            <a:fld id="{2B512C30-6DCB-40B4-964F-5FF011F786C7}" type="datetimeFigureOut">
              <a:rPr lang="en-IE" smtClean="0"/>
              <a:t>18/02/2026</a:t>
            </a:fld>
            <a:endParaRPr lang="en-IE"/>
          </a:p>
        </p:txBody>
      </p:sp>
      <p:sp>
        <p:nvSpPr>
          <p:cNvPr id="5" name="Footer Placeholder 4">
            <a:extLst>
              <a:ext uri="{FF2B5EF4-FFF2-40B4-BE49-F238E27FC236}">
                <a16:creationId xmlns:a16="http://schemas.microsoft.com/office/drawing/2014/main" id="{52A597DC-4FDF-ED62-F782-FE0BE0BA526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64F09CB-4D53-DA33-EE34-D92032699762}"/>
              </a:ext>
            </a:extLst>
          </p:cNvPr>
          <p:cNvSpPr>
            <a:spLocks noGrp="1"/>
          </p:cNvSpPr>
          <p:nvPr>
            <p:ph type="sldNum" sz="quarter" idx="12"/>
          </p:nvPr>
        </p:nvSpPr>
        <p:spPr/>
        <p:txBody>
          <a:bodyPr/>
          <a:lstStyle/>
          <a:p>
            <a:fld id="{B0C10627-B082-430E-9602-D0816F54C7E5}" type="slidenum">
              <a:rPr lang="en-IE" smtClean="0"/>
              <a:t>‹#›</a:t>
            </a:fld>
            <a:endParaRPr lang="en-IE"/>
          </a:p>
        </p:txBody>
      </p:sp>
    </p:spTree>
    <p:extLst>
      <p:ext uri="{BB962C8B-B14F-4D97-AF65-F5344CB8AC3E}">
        <p14:creationId xmlns:p14="http://schemas.microsoft.com/office/powerpoint/2010/main" val="295151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8DA9-BF36-CD5A-A199-36C3B216156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C1B77AC-EB6B-7BC4-D232-3EBB2073A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B2A61E5-4747-5B94-0B6E-1342D460B427}"/>
              </a:ext>
            </a:extLst>
          </p:cNvPr>
          <p:cNvSpPr>
            <a:spLocks noGrp="1"/>
          </p:cNvSpPr>
          <p:nvPr>
            <p:ph type="dt" sz="half" idx="10"/>
          </p:nvPr>
        </p:nvSpPr>
        <p:spPr/>
        <p:txBody>
          <a:bodyPr/>
          <a:lstStyle/>
          <a:p>
            <a:fld id="{2B512C30-6DCB-40B4-964F-5FF011F786C7}" type="datetimeFigureOut">
              <a:rPr lang="en-IE" smtClean="0"/>
              <a:t>18/02/2026</a:t>
            </a:fld>
            <a:endParaRPr lang="en-IE"/>
          </a:p>
        </p:txBody>
      </p:sp>
      <p:sp>
        <p:nvSpPr>
          <p:cNvPr id="5" name="Footer Placeholder 4">
            <a:extLst>
              <a:ext uri="{FF2B5EF4-FFF2-40B4-BE49-F238E27FC236}">
                <a16:creationId xmlns:a16="http://schemas.microsoft.com/office/drawing/2014/main" id="{6E14A6A1-5147-49F1-7064-FD58EF85C26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F9304B8-B554-C03F-C8BD-6BE55F00F743}"/>
              </a:ext>
            </a:extLst>
          </p:cNvPr>
          <p:cNvSpPr>
            <a:spLocks noGrp="1"/>
          </p:cNvSpPr>
          <p:nvPr>
            <p:ph type="sldNum" sz="quarter" idx="12"/>
          </p:nvPr>
        </p:nvSpPr>
        <p:spPr/>
        <p:txBody>
          <a:bodyPr/>
          <a:lstStyle/>
          <a:p>
            <a:fld id="{B0C10627-B082-430E-9602-D0816F54C7E5}" type="slidenum">
              <a:rPr lang="en-IE" smtClean="0"/>
              <a:t>‹#›</a:t>
            </a:fld>
            <a:endParaRPr lang="en-IE"/>
          </a:p>
        </p:txBody>
      </p:sp>
    </p:spTree>
    <p:extLst>
      <p:ext uri="{BB962C8B-B14F-4D97-AF65-F5344CB8AC3E}">
        <p14:creationId xmlns:p14="http://schemas.microsoft.com/office/powerpoint/2010/main" val="1591591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E00E-6459-6C77-A744-CE404A3379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C59F5E0-84CC-9A98-6748-D1F1D327BD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F6C7BE-766A-B286-5492-39546682FBAC}"/>
              </a:ext>
            </a:extLst>
          </p:cNvPr>
          <p:cNvSpPr>
            <a:spLocks noGrp="1"/>
          </p:cNvSpPr>
          <p:nvPr>
            <p:ph type="dt" sz="half" idx="10"/>
          </p:nvPr>
        </p:nvSpPr>
        <p:spPr/>
        <p:txBody>
          <a:bodyPr/>
          <a:lstStyle/>
          <a:p>
            <a:fld id="{2B512C30-6DCB-40B4-964F-5FF011F786C7}" type="datetimeFigureOut">
              <a:rPr lang="en-IE" smtClean="0"/>
              <a:t>18/02/2026</a:t>
            </a:fld>
            <a:endParaRPr lang="en-IE"/>
          </a:p>
        </p:txBody>
      </p:sp>
      <p:sp>
        <p:nvSpPr>
          <p:cNvPr id="5" name="Footer Placeholder 4">
            <a:extLst>
              <a:ext uri="{FF2B5EF4-FFF2-40B4-BE49-F238E27FC236}">
                <a16:creationId xmlns:a16="http://schemas.microsoft.com/office/drawing/2014/main" id="{81AFD56A-F19E-E979-FD71-1C3A600E85B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CB89699-71F4-31DF-4152-4611BBFFC5BE}"/>
              </a:ext>
            </a:extLst>
          </p:cNvPr>
          <p:cNvSpPr>
            <a:spLocks noGrp="1"/>
          </p:cNvSpPr>
          <p:nvPr>
            <p:ph type="sldNum" sz="quarter" idx="12"/>
          </p:nvPr>
        </p:nvSpPr>
        <p:spPr/>
        <p:txBody>
          <a:bodyPr/>
          <a:lstStyle/>
          <a:p>
            <a:fld id="{B0C10627-B082-430E-9602-D0816F54C7E5}" type="slidenum">
              <a:rPr lang="en-IE" smtClean="0"/>
              <a:t>‹#›</a:t>
            </a:fld>
            <a:endParaRPr lang="en-IE"/>
          </a:p>
        </p:txBody>
      </p:sp>
    </p:spTree>
    <p:extLst>
      <p:ext uri="{BB962C8B-B14F-4D97-AF65-F5344CB8AC3E}">
        <p14:creationId xmlns:p14="http://schemas.microsoft.com/office/powerpoint/2010/main" val="424134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1604-8920-AC6E-10E6-C9595745C5A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4F5B485-01CD-6883-5BF3-5B26E897A1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D2286FC-A6C3-1794-45A6-96313DE4A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343AC44-8F05-1A3C-B8E7-EEE9DF5D3904}"/>
              </a:ext>
            </a:extLst>
          </p:cNvPr>
          <p:cNvSpPr>
            <a:spLocks noGrp="1"/>
          </p:cNvSpPr>
          <p:nvPr>
            <p:ph type="dt" sz="half" idx="10"/>
          </p:nvPr>
        </p:nvSpPr>
        <p:spPr/>
        <p:txBody>
          <a:bodyPr/>
          <a:lstStyle/>
          <a:p>
            <a:fld id="{2B512C30-6DCB-40B4-964F-5FF011F786C7}" type="datetimeFigureOut">
              <a:rPr lang="en-IE" smtClean="0"/>
              <a:t>18/02/2026</a:t>
            </a:fld>
            <a:endParaRPr lang="en-IE"/>
          </a:p>
        </p:txBody>
      </p:sp>
      <p:sp>
        <p:nvSpPr>
          <p:cNvPr id="6" name="Footer Placeholder 5">
            <a:extLst>
              <a:ext uri="{FF2B5EF4-FFF2-40B4-BE49-F238E27FC236}">
                <a16:creationId xmlns:a16="http://schemas.microsoft.com/office/drawing/2014/main" id="{02E408EB-B262-DCEE-5FFB-92C74D535A5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82B9A45-EE64-6B25-30FB-2778B1D7DC03}"/>
              </a:ext>
            </a:extLst>
          </p:cNvPr>
          <p:cNvSpPr>
            <a:spLocks noGrp="1"/>
          </p:cNvSpPr>
          <p:nvPr>
            <p:ph type="sldNum" sz="quarter" idx="12"/>
          </p:nvPr>
        </p:nvSpPr>
        <p:spPr/>
        <p:txBody>
          <a:bodyPr/>
          <a:lstStyle/>
          <a:p>
            <a:fld id="{B0C10627-B082-430E-9602-D0816F54C7E5}" type="slidenum">
              <a:rPr lang="en-IE" smtClean="0"/>
              <a:t>‹#›</a:t>
            </a:fld>
            <a:endParaRPr lang="en-IE"/>
          </a:p>
        </p:txBody>
      </p:sp>
    </p:spTree>
    <p:extLst>
      <p:ext uri="{BB962C8B-B14F-4D97-AF65-F5344CB8AC3E}">
        <p14:creationId xmlns:p14="http://schemas.microsoft.com/office/powerpoint/2010/main" val="336287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938B-6797-3548-07C7-839EA9A0A5B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8D218F0-6FE1-4B8C-4971-B928EE7B2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539D26-0EDB-7B27-AF99-D669E56D3C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F2C2E5AE-FC36-AF5D-49D8-37B3DDF97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BF452A-2471-2FA7-219D-57740DE86A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845AFB1-69F0-EFCD-9458-61BF9B15B669}"/>
              </a:ext>
            </a:extLst>
          </p:cNvPr>
          <p:cNvSpPr>
            <a:spLocks noGrp="1"/>
          </p:cNvSpPr>
          <p:nvPr>
            <p:ph type="dt" sz="half" idx="10"/>
          </p:nvPr>
        </p:nvSpPr>
        <p:spPr/>
        <p:txBody>
          <a:bodyPr/>
          <a:lstStyle/>
          <a:p>
            <a:fld id="{2B512C30-6DCB-40B4-964F-5FF011F786C7}" type="datetimeFigureOut">
              <a:rPr lang="en-IE" smtClean="0"/>
              <a:t>18/02/2026</a:t>
            </a:fld>
            <a:endParaRPr lang="en-IE"/>
          </a:p>
        </p:txBody>
      </p:sp>
      <p:sp>
        <p:nvSpPr>
          <p:cNvPr id="8" name="Footer Placeholder 7">
            <a:extLst>
              <a:ext uri="{FF2B5EF4-FFF2-40B4-BE49-F238E27FC236}">
                <a16:creationId xmlns:a16="http://schemas.microsoft.com/office/drawing/2014/main" id="{1D15D65F-F475-9FD4-E9BE-FCDCBB3A8BFF}"/>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7A92DA4-B59A-4FB6-955B-6DBDAA489508}"/>
              </a:ext>
            </a:extLst>
          </p:cNvPr>
          <p:cNvSpPr>
            <a:spLocks noGrp="1"/>
          </p:cNvSpPr>
          <p:nvPr>
            <p:ph type="sldNum" sz="quarter" idx="12"/>
          </p:nvPr>
        </p:nvSpPr>
        <p:spPr/>
        <p:txBody>
          <a:bodyPr/>
          <a:lstStyle/>
          <a:p>
            <a:fld id="{B0C10627-B082-430E-9602-D0816F54C7E5}" type="slidenum">
              <a:rPr lang="en-IE" smtClean="0"/>
              <a:t>‹#›</a:t>
            </a:fld>
            <a:endParaRPr lang="en-IE"/>
          </a:p>
        </p:txBody>
      </p:sp>
    </p:spTree>
    <p:extLst>
      <p:ext uri="{BB962C8B-B14F-4D97-AF65-F5344CB8AC3E}">
        <p14:creationId xmlns:p14="http://schemas.microsoft.com/office/powerpoint/2010/main" val="13218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09F5-4587-ABC0-6E58-672B912431E7}"/>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CA9E4AB-8A0D-B1E8-1C00-2B05A9AECD55}"/>
              </a:ext>
            </a:extLst>
          </p:cNvPr>
          <p:cNvSpPr>
            <a:spLocks noGrp="1"/>
          </p:cNvSpPr>
          <p:nvPr>
            <p:ph type="dt" sz="half" idx="10"/>
          </p:nvPr>
        </p:nvSpPr>
        <p:spPr/>
        <p:txBody>
          <a:bodyPr/>
          <a:lstStyle/>
          <a:p>
            <a:fld id="{2B512C30-6DCB-40B4-964F-5FF011F786C7}" type="datetimeFigureOut">
              <a:rPr lang="en-IE" smtClean="0"/>
              <a:t>18/02/2026</a:t>
            </a:fld>
            <a:endParaRPr lang="en-IE"/>
          </a:p>
        </p:txBody>
      </p:sp>
      <p:sp>
        <p:nvSpPr>
          <p:cNvPr id="4" name="Footer Placeholder 3">
            <a:extLst>
              <a:ext uri="{FF2B5EF4-FFF2-40B4-BE49-F238E27FC236}">
                <a16:creationId xmlns:a16="http://schemas.microsoft.com/office/drawing/2014/main" id="{2E607437-E250-63AE-F27E-EE07EF0911B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2A93BF2-D125-CB8B-93FC-6E90CF354812}"/>
              </a:ext>
            </a:extLst>
          </p:cNvPr>
          <p:cNvSpPr>
            <a:spLocks noGrp="1"/>
          </p:cNvSpPr>
          <p:nvPr>
            <p:ph type="sldNum" sz="quarter" idx="12"/>
          </p:nvPr>
        </p:nvSpPr>
        <p:spPr/>
        <p:txBody>
          <a:bodyPr/>
          <a:lstStyle/>
          <a:p>
            <a:fld id="{B0C10627-B082-430E-9602-D0816F54C7E5}" type="slidenum">
              <a:rPr lang="en-IE" smtClean="0"/>
              <a:t>‹#›</a:t>
            </a:fld>
            <a:endParaRPr lang="en-IE"/>
          </a:p>
        </p:txBody>
      </p:sp>
    </p:spTree>
    <p:extLst>
      <p:ext uri="{BB962C8B-B14F-4D97-AF65-F5344CB8AC3E}">
        <p14:creationId xmlns:p14="http://schemas.microsoft.com/office/powerpoint/2010/main" val="3861862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37CFB-8D26-AE10-192D-AC67DCED721A}"/>
              </a:ext>
            </a:extLst>
          </p:cNvPr>
          <p:cNvSpPr>
            <a:spLocks noGrp="1"/>
          </p:cNvSpPr>
          <p:nvPr>
            <p:ph type="dt" sz="half" idx="10"/>
          </p:nvPr>
        </p:nvSpPr>
        <p:spPr/>
        <p:txBody>
          <a:bodyPr/>
          <a:lstStyle/>
          <a:p>
            <a:fld id="{2B512C30-6DCB-40B4-964F-5FF011F786C7}" type="datetimeFigureOut">
              <a:rPr lang="en-IE" smtClean="0"/>
              <a:t>18/02/2026</a:t>
            </a:fld>
            <a:endParaRPr lang="en-IE"/>
          </a:p>
        </p:txBody>
      </p:sp>
      <p:sp>
        <p:nvSpPr>
          <p:cNvPr id="3" name="Footer Placeholder 2">
            <a:extLst>
              <a:ext uri="{FF2B5EF4-FFF2-40B4-BE49-F238E27FC236}">
                <a16:creationId xmlns:a16="http://schemas.microsoft.com/office/drawing/2014/main" id="{8774D0AD-D6A3-5DA4-C9DE-77FA92E7533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520321F-FB4F-41AE-56E7-536EC7FF3C02}"/>
              </a:ext>
            </a:extLst>
          </p:cNvPr>
          <p:cNvSpPr>
            <a:spLocks noGrp="1"/>
          </p:cNvSpPr>
          <p:nvPr>
            <p:ph type="sldNum" sz="quarter" idx="12"/>
          </p:nvPr>
        </p:nvSpPr>
        <p:spPr/>
        <p:txBody>
          <a:bodyPr/>
          <a:lstStyle/>
          <a:p>
            <a:fld id="{B0C10627-B082-430E-9602-D0816F54C7E5}" type="slidenum">
              <a:rPr lang="en-IE" smtClean="0"/>
              <a:t>‹#›</a:t>
            </a:fld>
            <a:endParaRPr lang="en-IE"/>
          </a:p>
        </p:txBody>
      </p:sp>
    </p:spTree>
    <p:extLst>
      <p:ext uri="{BB962C8B-B14F-4D97-AF65-F5344CB8AC3E}">
        <p14:creationId xmlns:p14="http://schemas.microsoft.com/office/powerpoint/2010/main" val="321122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E3E4-47D2-8983-CF7E-BA593408A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F087C51-9D62-7830-4E9F-B077164152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1BBCF1F-7FB2-5E68-0B7B-6A8DB3F853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EDB39-5062-7B64-9FF2-7D65A037D8B4}"/>
              </a:ext>
            </a:extLst>
          </p:cNvPr>
          <p:cNvSpPr>
            <a:spLocks noGrp="1"/>
          </p:cNvSpPr>
          <p:nvPr>
            <p:ph type="dt" sz="half" idx="10"/>
          </p:nvPr>
        </p:nvSpPr>
        <p:spPr/>
        <p:txBody>
          <a:bodyPr/>
          <a:lstStyle/>
          <a:p>
            <a:fld id="{2B512C30-6DCB-40B4-964F-5FF011F786C7}" type="datetimeFigureOut">
              <a:rPr lang="en-IE" smtClean="0"/>
              <a:t>18/02/2026</a:t>
            </a:fld>
            <a:endParaRPr lang="en-IE"/>
          </a:p>
        </p:txBody>
      </p:sp>
      <p:sp>
        <p:nvSpPr>
          <p:cNvPr id="6" name="Footer Placeholder 5">
            <a:extLst>
              <a:ext uri="{FF2B5EF4-FFF2-40B4-BE49-F238E27FC236}">
                <a16:creationId xmlns:a16="http://schemas.microsoft.com/office/drawing/2014/main" id="{4633A8A0-A254-01FD-8FBC-2AE98B18713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9696803-C0BC-4160-E690-F6764D6B92CD}"/>
              </a:ext>
            </a:extLst>
          </p:cNvPr>
          <p:cNvSpPr>
            <a:spLocks noGrp="1"/>
          </p:cNvSpPr>
          <p:nvPr>
            <p:ph type="sldNum" sz="quarter" idx="12"/>
          </p:nvPr>
        </p:nvSpPr>
        <p:spPr/>
        <p:txBody>
          <a:bodyPr/>
          <a:lstStyle/>
          <a:p>
            <a:fld id="{B0C10627-B082-430E-9602-D0816F54C7E5}" type="slidenum">
              <a:rPr lang="en-IE" smtClean="0"/>
              <a:t>‹#›</a:t>
            </a:fld>
            <a:endParaRPr lang="en-IE"/>
          </a:p>
        </p:txBody>
      </p:sp>
    </p:spTree>
    <p:extLst>
      <p:ext uri="{BB962C8B-B14F-4D97-AF65-F5344CB8AC3E}">
        <p14:creationId xmlns:p14="http://schemas.microsoft.com/office/powerpoint/2010/main" val="165932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FAD4-499B-5D09-800B-4433EE0CD9A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EBADA73-4207-3094-2E76-4938A3CBE0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DA0422E-5025-0B00-5C10-55B824E3DB21}"/>
              </a:ext>
            </a:extLst>
          </p:cNvPr>
          <p:cNvSpPr>
            <a:spLocks noGrp="1"/>
          </p:cNvSpPr>
          <p:nvPr>
            <p:ph type="dt" sz="half" idx="10"/>
          </p:nvPr>
        </p:nvSpPr>
        <p:spPr/>
        <p:txBody>
          <a:bodyPr/>
          <a:lstStyle/>
          <a:p>
            <a:fld id="{0949AE60-BC34-4159-A808-70C889C15889}" type="datetimeFigureOut">
              <a:rPr lang="en-IE" smtClean="0"/>
              <a:t>18/02/2026</a:t>
            </a:fld>
            <a:endParaRPr lang="en-IE"/>
          </a:p>
        </p:txBody>
      </p:sp>
      <p:sp>
        <p:nvSpPr>
          <p:cNvPr id="5" name="Footer Placeholder 4">
            <a:extLst>
              <a:ext uri="{FF2B5EF4-FFF2-40B4-BE49-F238E27FC236}">
                <a16:creationId xmlns:a16="http://schemas.microsoft.com/office/drawing/2014/main" id="{6D09F1FF-AA99-2BDD-BCF3-495E92EEB0A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F5A0512-E5D8-562C-5F52-73C34EC59E51}"/>
              </a:ext>
            </a:extLst>
          </p:cNvPr>
          <p:cNvSpPr>
            <a:spLocks noGrp="1"/>
          </p:cNvSpPr>
          <p:nvPr>
            <p:ph type="sldNum" sz="quarter" idx="12"/>
          </p:nvPr>
        </p:nvSpPr>
        <p:spPr/>
        <p:txBody>
          <a:bodyPr/>
          <a:lstStyle/>
          <a:p>
            <a:fld id="{89809A98-E3E7-47B1-B1D2-BF34532A31FD}" type="slidenum">
              <a:rPr lang="en-IE" smtClean="0"/>
              <a:t>‹#›</a:t>
            </a:fld>
            <a:endParaRPr lang="en-IE"/>
          </a:p>
        </p:txBody>
      </p:sp>
    </p:spTree>
    <p:extLst>
      <p:ext uri="{BB962C8B-B14F-4D97-AF65-F5344CB8AC3E}">
        <p14:creationId xmlns:p14="http://schemas.microsoft.com/office/powerpoint/2010/main" val="1094146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41A3-6EEA-91E5-46CC-D7A2ACF72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E4AA5C2-35D6-D008-F870-3B8B94257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3C27B8D-E5F5-5E63-E192-5E6750AB7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DB498-11A8-3205-509E-C395805514A1}"/>
              </a:ext>
            </a:extLst>
          </p:cNvPr>
          <p:cNvSpPr>
            <a:spLocks noGrp="1"/>
          </p:cNvSpPr>
          <p:nvPr>
            <p:ph type="dt" sz="half" idx="10"/>
          </p:nvPr>
        </p:nvSpPr>
        <p:spPr/>
        <p:txBody>
          <a:bodyPr/>
          <a:lstStyle/>
          <a:p>
            <a:fld id="{2B512C30-6DCB-40B4-964F-5FF011F786C7}" type="datetimeFigureOut">
              <a:rPr lang="en-IE" smtClean="0"/>
              <a:t>18/02/2026</a:t>
            </a:fld>
            <a:endParaRPr lang="en-IE"/>
          </a:p>
        </p:txBody>
      </p:sp>
      <p:sp>
        <p:nvSpPr>
          <p:cNvPr id="6" name="Footer Placeholder 5">
            <a:extLst>
              <a:ext uri="{FF2B5EF4-FFF2-40B4-BE49-F238E27FC236}">
                <a16:creationId xmlns:a16="http://schemas.microsoft.com/office/drawing/2014/main" id="{4D969FC8-E16A-2327-CADC-D0998A46CE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A8BE431-9679-5A15-E54F-D999F5694B29}"/>
              </a:ext>
            </a:extLst>
          </p:cNvPr>
          <p:cNvSpPr>
            <a:spLocks noGrp="1"/>
          </p:cNvSpPr>
          <p:nvPr>
            <p:ph type="sldNum" sz="quarter" idx="12"/>
          </p:nvPr>
        </p:nvSpPr>
        <p:spPr/>
        <p:txBody>
          <a:bodyPr/>
          <a:lstStyle/>
          <a:p>
            <a:fld id="{B0C10627-B082-430E-9602-D0816F54C7E5}" type="slidenum">
              <a:rPr lang="en-IE" smtClean="0"/>
              <a:t>‹#›</a:t>
            </a:fld>
            <a:endParaRPr lang="en-IE"/>
          </a:p>
        </p:txBody>
      </p:sp>
    </p:spTree>
    <p:extLst>
      <p:ext uri="{BB962C8B-B14F-4D97-AF65-F5344CB8AC3E}">
        <p14:creationId xmlns:p14="http://schemas.microsoft.com/office/powerpoint/2010/main" val="2193258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6498-9861-1509-7B3E-9950407C476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ADCFF4A-1285-DC8C-643E-64CCF68B9E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1D46148-2ECD-6CBD-D282-A24A6CD5623C}"/>
              </a:ext>
            </a:extLst>
          </p:cNvPr>
          <p:cNvSpPr>
            <a:spLocks noGrp="1"/>
          </p:cNvSpPr>
          <p:nvPr>
            <p:ph type="dt" sz="half" idx="10"/>
          </p:nvPr>
        </p:nvSpPr>
        <p:spPr/>
        <p:txBody>
          <a:bodyPr/>
          <a:lstStyle/>
          <a:p>
            <a:fld id="{2B512C30-6DCB-40B4-964F-5FF011F786C7}" type="datetimeFigureOut">
              <a:rPr lang="en-IE" smtClean="0"/>
              <a:t>18/02/2026</a:t>
            </a:fld>
            <a:endParaRPr lang="en-IE"/>
          </a:p>
        </p:txBody>
      </p:sp>
      <p:sp>
        <p:nvSpPr>
          <p:cNvPr id="5" name="Footer Placeholder 4">
            <a:extLst>
              <a:ext uri="{FF2B5EF4-FFF2-40B4-BE49-F238E27FC236}">
                <a16:creationId xmlns:a16="http://schemas.microsoft.com/office/drawing/2014/main" id="{C6D32ADE-5C32-5B74-C1D5-DE23F76E53E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D365850-2E64-D97D-D5E7-3935E05A1538}"/>
              </a:ext>
            </a:extLst>
          </p:cNvPr>
          <p:cNvSpPr>
            <a:spLocks noGrp="1"/>
          </p:cNvSpPr>
          <p:nvPr>
            <p:ph type="sldNum" sz="quarter" idx="12"/>
          </p:nvPr>
        </p:nvSpPr>
        <p:spPr/>
        <p:txBody>
          <a:bodyPr/>
          <a:lstStyle/>
          <a:p>
            <a:fld id="{B0C10627-B082-430E-9602-D0816F54C7E5}" type="slidenum">
              <a:rPr lang="en-IE" smtClean="0"/>
              <a:t>‹#›</a:t>
            </a:fld>
            <a:endParaRPr lang="en-IE"/>
          </a:p>
        </p:txBody>
      </p:sp>
    </p:spTree>
    <p:extLst>
      <p:ext uri="{BB962C8B-B14F-4D97-AF65-F5344CB8AC3E}">
        <p14:creationId xmlns:p14="http://schemas.microsoft.com/office/powerpoint/2010/main" val="3013043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379E97-2685-33E4-B3EC-562614B5CB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3A17A37-E330-328A-9F54-F3D7F48394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43B52AE-50C7-87DD-C076-BCF56CBEC409}"/>
              </a:ext>
            </a:extLst>
          </p:cNvPr>
          <p:cNvSpPr>
            <a:spLocks noGrp="1"/>
          </p:cNvSpPr>
          <p:nvPr>
            <p:ph type="dt" sz="half" idx="10"/>
          </p:nvPr>
        </p:nvSpPr>
        <p:spPr/>
        <p:txBody>
          <a:bodyPr/>
          <a:lstStyle/>
          <a:p>
            <a:fld id="{2B512C30-6DCB-40B4-964F-5FF011F786C7}" type="datetimeFigureOut">
              <a:rPr lang="en-IE" smtClean="0"/>
              <a:t>18/02/2026</a:t>
            </a:fld>
            <a:endParaRPr lang="en-IE"/>
          </a:p>
        </p:txBody>
      </p:sp>
      <p:sp>
        <p:nvSpPr>
          <p:cNvPr id="5" name="Footer Placeholder 4">
            <a:extLst>
              <a:ext uri="{FF2B5EF4-FFF2-40B4-BE49-F238E27FC236}">
                <a16:creationId xmlns:a16="http://schemas.microsoft.com/office/drawing/2014/main" id="{59B99692-BDCA-C9D0-D8F2-94465FF1387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FF5C8AB-1C33-D060-B4DA-A94B85ADF5F8}"/>
              </a:ext>
            </a:extLst>
          </p:cNvPr>
          <p:cNvSpPr>
            <a:spLocks noGrp="1"/>
          </p:cNvSpPr>
          <p:nvPr>
            <p:ph type="sldNum" sz="quarter" idx="12"/>
          </p:nvPr>
        </p:nvSpPr>
        <p:spPr/>
        <p:txBody>
          <a:bodyPr/>
          <a:lstStyle/>
          <a:p>
            <a:fld id="{B0C10627-B082-430E-9602-D0816F54C7E5}" type="slidenum">
              <a:rPr lang="en-IE" smtClean="0"/>
              <a:t>‹#›</a:t>
            </a:fld>
            <a:endParaRPr lang="en-IE"/>
          </a:p>
        </p:txBody>
      </p:sp>
    </p:spTree>
    <p:extLst>
      <p:ext uri="{BB962C8B-B14F-4D97-AF65-F5344CB8AC3E}">
        <p14:creationId xmlns:p14="http://schemas.microsoft.com/office/powerpoint/2010/main" val="274700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6B07-6860-1107-74A9-881237C9FA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3710518-0090-2F08-C5BD-397D94CE20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45A3D-9EBA-64C7-6F2A-87ABDB6C1849}"/>
              </a:ext>
            </a:extLst>
          </p:cNvPr>
          <p:cNvSpPr>
            <a:spLocks noGrp="1"/>
          </p:cNvSpPr>
          <p:nvPr>
            <p:ph type="dt" sz="half" idx="10"/>
          </p:nvPr>
        </p:nvSpPr>
        <p:spPr/>
        <p:txBody>
          <a:bodyPr/>
          <a:lstStyle/>
          <a:p>
            <a:fld id="{0949AE60-BC34-4159-A808-70C889C15889}" type="datetimeFigureOut">
              <a:rPr lang="en-IE" smtClean="0"/>
              <a:t>18/02/2026</a:t>
            </a:fld>
            <a:endParaRPr lang="en-IE"/>
          </a:p>
        </p:txBody>
      </p:sp>
      <p:sp>
        <p:nvSpPr>
          <p:cNvPr id="5" name="Footer Placeholder 4">
            <a:extLst>
              <a:ext uri="{FF2B5EF4-FFF2-40B4-BE49-F238E27FC236}">
                <a16:creationId xmlns:a16="http://schemas.microsoft.com/office/drawing/2014/main" id="{7411AC8A-6312-7A8D-F527-219B1682AE3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C5E6FF1-66EE-931B-6BAB-73E1778E9D0C}"/>
              </a:ext>
            </a:extLst>
          </p:cNvPr>
          <p:cNvSpPr>
            <a:spLocks noGrp="1"/>
          </p:cNvSpPr>
          <p:nvPr>
            <p:ph type="sldNum" sz="quarter" idx="12"/>
          </p:nvPr>
        </p:nvSpPr>
        <p:spPr/>
        <p:txBody>
          <a:bodyPr/>
          <a:lstStyle/>
          <a:p>
            <a:fld id="{89809A98-E3E7-47B1-B1D2-BF34532A31FD}" type="slidenum">
              <a:rPr lang="en-IE" smtClean="0"/>
              <a:t>‹#›</a:t>
            </a:fld>
            <a:endParaRPr lang="en-IE"/>
          </a:p>
        </p:txBody>
      </p:sp>
    </p:spTree>
    <p:extLst>
      <p:ext uri="{BB962C8B-B14F-4D97-AF65-F5344CB8AC3E}">
        <p14:creationId xmlns:p14="http://schemas.microsoft.com/office/powerpoint/2010/main" val="38564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927E-898A-359C-7F96-590572F10C3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ACF7306-AEB4-3262-E928-5565417FDE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823688A-5877-0B80-67D5-34F3231145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9AC9945-0847-A1BE-8C0B-2E88D5E6F4D7}"/>
              </a:ext>
            </a:extLst>
          </p:cNvPr>
          <p:cNvSpPr>
            <a:spLocks noGrp="1"/>
          </p:cNvSpPr>
          <p:nvPr>
            <p:ph type="dt" sz="half" idx="10"/>
          </p:nvPr>
        </p:nvSpPr>
        <p:spPr/>
        <p:txBody>
          <a:bodyPr/>
          <a:lstStyle/>
          <a:p>
            <a:fld id="{0949AE60-BC34-4159-A808-70C889C15889}" type="datetimeFigureOut">
              <a:rPr lang="en-IE" smtClean="0"/>
              <a:t>18/02/2026</a:t>
            </a:fld>
            <a:endParaRPr lang="en-IE"/>
          </a:p>
        </p:txBody>
      </p:sp>
      <p:sp>
        <p:nvSpPr>
          <p:cNvPr id="6" name="Footer Placeholder 5">
            <a:extLst>
              <a:ext uri="{FF2B5EF4-FFF2-40B4-BE49-F238E27FC236}">
                <a16:creationId xmlns:a16="http://schemas.microsoft.com/office/drawing/2014/main" id="{A2E6B3DF-F23B-C36A-0167-A4AC9BC6B2F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51369EF-7CF1-C04C-75C5-DE60815630E0}"/>
              </a:ext>
            </a:extLst>
          </p:cNvPr>
          <p:cNvSpPr>
            <a:spLocks noGrp="1"/>
          </p:cNvSpPr>
          <p:nvPr>
            <p:ph type="sldNum" sz="quarter" idx="12"/>
          </p:nvPr>
        </p:nvSpPr>
        <p:spPr/>
        <p:txBody>
          <a:bodyPr/>
          <a:lstStyle/>
          <a:p>
            <a:fld id="{89809A98-E3E7-47B1-B1D2-BF34532A31FD}" type="slidenum">
              <a:rPr lang="en-IE" smtClean="0"/>
              <a:t>‹#›</a:t>
            </a:fld>
            <a:endParaRPr lang="en-IE"/>
          </a:p>
        </p:txBody>
      </p:sp>
    </p:spTree>
    <p:extLst>
      <p:ext uri="{BB962C8B-B14F-4D97-AF65-F5344CB8AC3E}">
        <p14:creationId xmlns:p14="http://schemas.microsoft.com/office/powerpoint/2010/main" val="263548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7B00-1713-9FB5-2DF0-D901255EB28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B8A439B-9ED8-CA04-1462-FFFE00B70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D04413-2D67-1026-5DF4-3ED865869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E52CB74-163D-9A02-F48F-38FEF53AF9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D3F90B-D489-AFFA-3455-9071486AC7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B0ED5F3-321B-D58B-A98A-B55F3ACF065C}"/>
              </a:ext>
            </a:extLst>
          </p:cNvPr>
          <p:cNvSpPr>
            <a:spLocks noGrp="1"/>
          </p:cNvSpPr>
          <p:nvPr>
            <p:ph type="dt" sz="half" idx="10"/>
          </p:nvPr>
        </p:nvSpPr>
        <p:spPr/>
        <p:txBody>
          <a:bodyPr/>
          <a:lstStyle/>
          <a:p>
            <a:fld id="{0949AE60-BC34-4159-A808-70C889C15889}" type="datetimeFigureOut">
              <a:rPr lang="en-IE" smtClean="0"/>
              <a:t>18/02/2026</a:t>
            </a:fld>
            <a:endParaRPr lang="en-IE"/>
          </a:p>
        </p:txBody>
      </p:sp>
      <p:sp>
        <p:nvSpPr>
          <p:cNvPr id="8" name="Footer Placeholder 7">
            <a:extLst>
              <a:ext uri="{FF2B5EF4-FFF2-40B4-BE49-F238E27FC236}">
                <a16:creationId xmlns:a16="http://schemas.microsoft.com/office/drawing/2014/main" id="{1460E0E4-7CF8-E526-8F52-BCC03661089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0F4468A-A9A7-FA83-6616-2230F96A962D}"/>
              </a:ext>
            </a:extLst>
          </p:cNvPr>
          <p:cNvSpPr>
            <a:spLocks noGrp="1"/>
          </p:cNvSpPr>
          <p:nvPr>
            <p:ph type="sldNum" sz="quarter" idx="12"/>
          </p:nvPr>
        </p:nvSpPr>
        <p:spPr/>
        <p:txBody>
          <a:bodyPr/>
          <a:lstStyle/>
          <a:p>
            <a:fld id="{89809A98-E3E7-47B1-B1D2-BF34532A31FD}" type="slidenum">
              <a:rPr lang="en-IE" smtClean="0"/>
              <a:t>‹#›</a:t>
            </a:fld>
            <a:endParaRPr lang="en-IE"/>
          </a:p>
        </p:txBody>
      </p:sp>
    </p:spTree>
    <p:extLst>
      <p:ext uri="{BB962C8B-B14F-4D97-AF65-F5344CB8AC3E}">
        <p14:creationId xmlns:p14="http://schemas.microsoft.com/office/powerpoint/2010/main" val="376210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DB47-7062-4C1C-F34B-CBE927287C1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00F274B-AE31-8AD8-9C3F-E8A6B9CF2178}"/>
              </a:ext>
            </a:extLst>
          </p:cNvPr>
          <p:cNvSpPr>
            <a:spLocks noGrp="1"/>
          </p:cNvSpPr>
          <p:nvPr>
            <p:ph type="dt" sz="half" idx="10"/>
          </p:nvPr>
        </p:nvSpPr>
        <p:spPr/>
        <p:txBody>
          <a:bodyPr/>
          <a:lstStyle/>
          <a:p>
            <a:fld id="{0949AE60-BC34-4159-A808-70C889C15889}" type="datetimeFigureOut">
              <a:rPr lang="en-IE" smtClean="0"/>
              <a:t>18/02/2026</a:t>
            </a:fld>
            <a:endParaRPr lang="en-IE"/>
          </a:p>
        </p:txBody>
      </p:sp>
      <p:sp>
        <p:nvSpPr>
          <p:cNvPr id="4" name="Footer Placeholder 3">
            <a:extLst>
              <a:ext uri="{FF2B5EF4-FFF2-40B4-BE49-F238E27FC236}">
                <a16:creationId xmlns:a16="http://schemas.microsoft.com/office/drawing/2014/main" id="{2AAE7CB4-078E-E949-8E9B-0F533308E15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4305D64-F48D-5114-80C8-80EC82937A8F}"/>
              </a:ext>
            </a:extLst>
          </p:cNvPr>
          <p:cNvSpPr>
            <a:spLocks noGrp="1"/>
          </p:cNvSpPr>
          <p:nvPr>
            <p:ph type="sldNum" sz="quarter" idx="12"/>
          </p:nvPr>
        </p:nvSpPr>
        <p:spPr/>
        <p:txBody>
          <a:bodyPr/>
          <a:lstStyle/>
          <a:p>
            <a:fld id="{89809A98-E3E7-47B1-B1D2-BF34532A31FD}" type="slidenum">
              <a:rPr lang="en-IE" smtClean="0"/>
              <a:t>‹#›</a:t>
            </a:fld>
            <a:endParaRPr lang="en-IE"/>
          </a:p>
        </p:txBody>
      </p:sp>
    </p:spTree>
    <p:extLst>
      <p:ext uri="{BB962C8B-B14F-4D97-AF65-F5344CB8AC3E}">
        <p14:creationId xmlns:p14="http://schemas.microsoft.com/office/powerpoint/2010/main" val="128054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DA100-CDAD-75A9-CC9D-2F15955062DD}"/>
              </a:ext>
            </a:extLst>
          </p:cNvPr>
          <p:cNvSpPr>
            <a:spLocks noGrp="1"/>
          </p:cNvSpPr>
          <p:nvPr>
            <p:ph type="dt" sz="half" idx="10"/>
          </p:nvPr>
        </p:nvSpPr>
        <p:spPr/>
        <p:txBody>
          <a:bodyPr/>
          <a:lstStyle/>
          <a:p>
            <a:fld id="{0949AE60-BC34-4159-A808-70C889C15889}" type="datetimeFigureOut">
              <a:rPr lang="en-IE" smtClean="0"/>
              <a:t>18/02/2026</a:t>
            </a:fld>
            <a:endParaRPr lang="en-IE"/>
          </a:p>
        </p:txBody>
      </p:sp>
      <p:sp>
        <p:nvSpPr>
          <p:cNvPr id="3" name="Footer Placeholder 2">
            <a:extLst>
              <a:ext uri="{FF2B5EF4-FFF2-40B4-BE49-F238E27FC236}">
                <a16:creationId xmlns:a16="http://schemas.microsoft.com/office/drawing/2014/main" id="{5736206C-B365-F3E7-2622-CA628418ADB5}"/>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E5F61CF3-87A6-EEE1-2E25-0B7845B90D23}"/>
              </a:ext>
            </a:extLst>
          </p:cNvPr>
          <p:cNvSpPr>
            <a:spLocks noGrp="1"/>
          </p:cNvSpPr>
          <p:nvPr>
            <p:ph type="sldNum" sz="quarter" idx="12"/>
          </p:nvPr>
        </p:nvSpPr>
        <p:spPr/>
        <p:txBody>
          <a:bodyPr/>
          <a:lstStyle/>
          <a:p>
            <a:fld id="{89809A98-E3E7-47B1-B1D2-BF34532A31FD}" type="slidenum">
              <a:rPr lang="en-IE" smtClean="0"/>
              <a:t>‹#›</a:t>
            </a:fld>
            <a:endParaRPr lang="en-IE"/>
          </a:p>
        </p:txBody>
      </p:sp>
    </p:spTree>
    <p:extLst>
      <p:ext uri="{BB962C8B-B14F-4D97-AF65-F5344CB8AC3E}">
        <p14:creationId xmlns:p14="http://schemas.microsoft.com/office/powerpoint/2010/main" val="290152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B272-A50B-946F-F737-134860D791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24D754E-5969-172A-3738-F49F92A1CC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7E31A13-AF26-2487-E720-4AD6324EC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31F448-2A0A-AFC3-6710-46E8D93EDC51}"/>
              </a:ext>
            </a:extLst>
          </p:cNvPr>
          <p:cNvSpPr>
            <a:spLocks noGrp="1"/>
          </p:cNvSpPr>
          <p:nvPr>
            <p:ph type="dt" sz="half" idx="10"/>
          </p:nvPr>
        </p:nvSpPr>
        <p:spPr/>
        <p:txBody>
          <a:bodyPr/>
          <a:lstStyle/>
          <a:p>
            <a:fld id="{0949AE60-BC34-4159-A808-70C889C15889}" type="datetimeFigureOut">
              <a:rPr lang="en-IE" smtClean="0"/>
              <a:t>18/02/2026</a:t>
            </a:fld>
            <a:endParaRPr lang="en-IE"/>
          </a:p>
        </p:txBody>
      </p:sp>
      <p:sp>
        <p:nvSpPr>
          <p:cNvPr id="6" name="Footer Placeholder 5">
            <a:extLst>
              <a:ext uri="{FF2B5EF4-FFF2-40B4-BE49-F238E27FC236}">
                <a16:creationId xmlns:a16="http://schemas.microsoft.com/office/drawing/2014/main" id="{838CA412-0394-8F23-132B-C1E0945C042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170CD74-E016-AF14-19C1-116C114D0EE1}"/>
              </a:ext>
            </a:extLst>
          </p:cNvPr>
          <p:cNvSpPr>
            <a:spLocks noGrp="1"/>
          </p:cNvSpPr>
          <p:nvPr>
            <p:ph type="sldNum" sz="quarter" idx="12"/>
          </p:nvPr>
        </p:nvSpPr>
        <p:spPr/>
        <p:txBody>
          <a:bodyPr/>
          <a:lstStyle/>
          <a:p>
            <a:fld id="{89809A98-E3E7-47B1-B1D2-BF34532A31FD}" type="slidenum">
              <a:rPr lang="en-IE" smtClean="0"/>
              <a:t>‹#›</a:t>
            </a:fld>
            <a:endParaRPr lang="en-IE"/>
          </a:p>
        </p:txBody>
      </p:sp>
    </p:spTree>
    <p:extLst>
      <p:ext uri="{BB962C8B-B14F-4D97-AF65-F5344CB8AC3E}">
        <p14:creationId xmlns:p14="http://schemas.microsoft.com/office/powerpoint/2010/main" val="3832503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7B84-57E8-6B3C-1DBD-0039B065C2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DC14DB8-A102-5BB8-61BF-F57E32862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6D081442-65D0-48B8-CD8D-F37D73B5D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9DD05D-B4A4-48DA-4D2C-97C3AD8AC71E}"/>
              </a:ext>
            </a:extLst>
          </p:cNvPr>
          <p:cNvSpPr>
            <a:spLocks noGrp="1"/>
          </p:cNvSpPr>
          <p:nvPr>
            <p:ph type="dt" sz="half" idx="10"/>
          </p:nvPr>
        </p:nvSpPr>
        <p:spPr/>
        <p:txBody>
          <a:bodyPr/>
          <a:lstStyle/>
          <a:p>
            <a:fld id="{0949AE60-BC34-4159-A808-70C889C15889}" type="datetimeFigureOut">
              <a:rPr lang="en-IE" smtClean="0"/>
              <a:t>18/02/2026</a:t>
            </a:fld>
            <a:endParaRPr lang="en-IE"/>
          </a:p>
        </p:txBody>
      </p:sp>
      <p:sp>
        <p:nvSpPr>
          <p:cNvPr id="6" name="Footer Placeholder 5">
            <a:extLst>
              <a:ext uri="{FF2B5EF4-FFF2-40B4-BE49-F238E27FC236}">
                <a16:creationId xmlns:a16="http://schemas.microsoft.com/office/drawing/2014/main" id="{BC22AF35-95E6-A61D-DA61-BF1B49396DA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572AA0D-7437-3F57-823D-B09202240C5C}"/>
              </a:ext>
            </a:extLst>
          </p:cNvPr>
          <p:cNvSpPr>
            <a:spLocks noGrp="1"/>
          </p:cNvSpPr>
          <p:nvPr>
            <p:ph type="sldNum" sz="quarter" idx="12"/>
          </p:nvPr>
        </p:nvSpPr>
        <p:spPr/>
        <p:txBody>
          <a:bodyPr/>
          <a:lstStyle/>
          <a:p>
            <a:fld id="{89809A98-E3E7-47B1-B1D2-BF34532A31FD}" type="slidenum">
              <a:rPr lang="en-IE" smtClean="0"/>
              <a:t>‹#›</a:t>
            </a:fld>
            <a:endParaRPr lang="en-IE"/>
          </a:p>
        </p:txBody>
      </p:sp>
    </p:spTree>
    <p:extLst>
      <p:ext uri="{BB962C8B-B14F-4D97-AF65-F5344CB8AC3E}">
        <p14:creationId xmlns:p14="http://schemas.microsoft.com/office/powerpoint/2010/main" val="350360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48F3E9-5D2D-08C8-5D55-65E410E31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4608625-931D-C25A-6A73-DB0225373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8F39554-0954-F9CE-40FE-0E7B885DA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9AE60-BC34-4159-A808-70C889C15889}" type="datetimeFigureOut">
              <a:rPr lang="en-IE" smtClean="0"/>
              <a:t>18/02/2026</a:t>
            </a:fld>
            <a:endParaRPr lang="en-IE"/>
          </a:p>
        </p:txBody>
      </p:sp>
      <p:sp>
        <p:nvSpPr>
          <p:cNvPr id="5" name="Footer Placeholder 4">
            <a:extLst>
              <a:ext uri="{FF2B5EF4-FFF2-40B4-BE49-F238E27FC236}">
                <a16:creationId xmlns:a16="http://schemas.microsoft.com/office/drawing/2014/main" id="{CBF2994A-D1E1-08B3-8BAB-3BE375C39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D700D9B-E3C9-F61D-BF43-406D28AC12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09A98-E3E7-47B1-B1D2-BF34532A31FD}" type="slidenum">
              <a:rPr lang="en-IE" smtClean="0"/>
              <a:t>‹#›</a:t>
            </a:fld>
            <a:endParaRPr lang="en-IE"/>
          </a:p>
        </p:txBody>
      </p:sp>
    </p:spTree>
    <p:extLst>
      <p:ext uri="{BB962C8B-B14F-4D97-AF65-F5344CB8AC3E}">
        <p14:creationId xmlns:p14="http://schemas.microsoft.com/office/powerpoint/2010/main" val="3867174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B661DB-092D-C0DE-C7CC-E46A7B6E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729E86C-E869-4D54-DC63-AFA82E5CA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14D8E3-190B-1739-BE0C-DF10FD760A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512C30-6DCB-40B4-964F-5FF011F786C7}" type="datetimeFigureOut">
              <a:rPr lang="en-IE" smtClean="0"/>
              <a:t>18/02/2026</a:t>
            </a:fld>
            <a:endParaRPr lang="en-IE"/>
          </a:p>
        </p:txBody>
      </p:sp>
      <p:sp>
        <p:nvSpPr>
          <p:cNvPr id="5" name="Footer Placeholder 4">
            <a:extLst>
              <a:ext uri="{FF2B5EF4-FFF2-40B4-BE49-F238E27FC236}">
                <a16:creationId xmlns:a16="http://schemas.microsoft.com/office/drawing/2014/main" id="{0B495A34-71BB-A959-944E-10C86D226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8FFFD143-50C5-2424-EF25-DD1550373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C10627-B082-430E-9602-D0816F54C7E5}" type="slidenum">
              <a:rPr lang="en-IE" smtClean="0"/>
              <a:t>‹#›</a:t>
            </a:fld>
            <a:endParaRPr lang="en-IE"/>
          </a:p>
        </p:txBody>
      </p:sp>
    </p:spTree>
    <p:extLst>
      <p:ext uri="{BB962C8B-B14F-4D97-AF65-F5344CB8AC3E}">
        <p14:creationId xmlns:p14="http://schemas.microsoft.com/office/powerpoint/2010/main" val="2618671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8.svg"/><Relationship Id="rId21" Type="http://schemas.openxmlformats.org/officeDocument/2006/relationships/image" Target="../media/image13.png"/><Relationship Id="rId7" Type="http://schemas.openxmlformats.org/officeDocument/2006/relationships/image" Target="../media/image11.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7.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8.svg"/><Relationship Id="rId21" Type="http://schemas.openxmlformats.org/officeDocument/2006/relationships/image" Target="../media/image13.png"/><Relationship Id="rId7" Type="http://schemas.openxmlformats.org/officeDocument/2006/relationships/image" Target="../media/image11.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7.pn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7.png"/><Relationship Id="rId5" Type="http://schemas.openxmlformats.org/officeDocument/2006/relationships/image" Target="../media/image9.png"/><Relationship Id="rId15" Type="http://schemas.openxmlformats.org/officeDocument/2006/relationships/image" Target="../media/image21.png"/><Relationship Id="rId23" Type="http://schemas.openxmlformats.org/officeDocument/2006/relationships/image" Target="../media/image3.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14.sv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7.png"/><Relationship Id="rId21"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5.png"/><Relationship Id="rId16" Type="http://schemas.openxmlformats.org/officeDocument/2006/relationships/image" Target="../media/image24.sv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9.png"/><Relationship Id="rId5" Type="http://schemas.openxmlformats.org/officeDocument/2006/relationships/image" Target="../media/image11.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7.png"/><Relationship Id="rId21"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5.png"/><Relationship Id="rId16" Type="http://schemas.openxmlformats.org/officeDocument/2006/relationships/image" Target="../media/image24.sv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9.png"/><Relationship Id="rId5" Type="http://schemas.openxmlformats.org/officeDocument/2006/relationships/image" Target="../media/image11.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10.svg"/></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7.png"/><Relationship Id="rId21"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5.png"/><Relationship Id="rId16" Type="http://schemas.openxmlformats.org/officeDocument/2006/relationships/image" Target="../media/image24.sv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9.png"/><Relationship Id="rId5" Type="http://schemas.openxmlformats.org/officeDocument/2006/relationships/image" Target="../media/image11.png"/><Relationship Id="rId15" Type="http://schemas.openxmlformats.org/officeDocument/2006/relationships/image" Target="../media/image23.png"/><Relationship Id="rId23" Type="http://schemas.openxmlformats.org/officeDocument/2006/relationships/image" Target="../media/image3.png"/><Relationship Id="rId10" Type="http://schemas.openxmlformats.org/officeDocument/2006/relationships/image" Target="../media/image18.svg"/><Relationship Id="rId19"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14.svg"/><Relationship Id="rId3" Type="http://schemas.openxmlformats.org/officeDocument/2006/relationships/image" Target="../media/image7.png"/><Relationship Id="rId21"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13.png"/><Relationship Id="rId2" Type="http://schemas.openxmlformats.org/officeDocument/2006/relationships/image" Target="../media/image5.png"/><Relationship Id="rId16" Type="http://schemas.openxmlformats.org/officeDocument/2006/relationships/image" Target="../media/image26.sv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1.png"/><Relationship Id="rId5" Type="http://schemas.openxmlformats.org/officeDocument/2006/relationships/image" Target="../media/image11.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16.sv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14.svg"/><Relationship Id="rId3" Type="http://schemas.openxmlformats.org/officeDocument/2006/relationships/image" Target="../media/image7.png"/><Relationship Id="rId21"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13.png"/><Relationship Id="rId2" Type="http://schemas.openxmlformats.org/officeDocument/2006/relationships/image" Target="../media/image5.png"/><Relationship Id="rId16" Type="http://schemas.openxmlformats.org/officeDocument/2006/relationships/image" Target="../media/image26.sv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1.png"/><Relationship Id="rId5" Type="http://schemas.openxmlformats.org/officeDocument/2006/relationships/image" Target="../media/image11.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16.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7.png"/><Relationship Id="rId21"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image" Target="../media/image5.png"/><Relationship Id="rId16" Type="http://schemas.openxmlformats.org/officeDocument/2006/relationships/image" Target="../media/image24.sv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9.png"/><Relationship Id="rId5" Type="http://schemas.openxmlformats.org/officeDocument/2006/relationships/image" Target="../media/image11.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14.svg"/><Relationship Id="rId3" Type="http://schemas.openxmlformats.org/officeDocument/2006/relationships/image" Target="../media/image7.png"/><Relationship Id="rId21"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13.png"/><Relationship Id="rId2" Type="http://schemas.openxmlformats.org/officeDocument/2006/relationships/image" Target="../media/image5.png"/><Relationship Id="rId16" Type="http://schemas.openxmlformats.org/officeDocument/2006/relationships/image" Target="../media/image26.sv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1.png"/><Relationship Id="rId5" Type="http://schemas.openxmlformats.org/officeDocument/2006/relationships/image" Target="../media/image11.png"/><Relationship Id="rId15" Type="http://schemas.openxmlformats.org/officeDocument/2006/relationships/image" Target="../media/image25.png"/><Relationship Id="rId23" Type="http://schemas.openxmlformats.org/officeDocument/2006/relationships/image" Target="../media/image30.png"/><Relationship Id="rId10" Type="http://schemas.openxmlformats.org/officeDocument/2006/relationships/image" Target="../media/image20.svg"/><Relationship Id="rId19"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hyperlink" Target="https://www.youtube.com/watch?v=AMQJwFf8wL8"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14.svg"/><Relationship Id="rId3" Type="http://schemas.openxmlformats.org/officeDocument/2006/relationships/image" Target="../media/image7.png"/><Relationship Id="rId21"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13.png"/><Relationship Id="rId2" Type="http://schemas.openxmlformats.org/officeDocument/2006/relationships/image" Target="../media/image5.png"/><Relationship Id="rId16" Type="http://schemas.openxmlformats.org/officeDocument/2006/relationships/image" Target="../media/image26.sv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1.png"/><Relationship Id="rId5" Type="http://schemas.openxmlformats.org/officeDocument/2006/relationships/image" Target="../media/image11.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14.svg"/><Relationship Id="rId3" Type="http://schemas.openxmlformats.org/officeDocument/2006/relationships/image" Target="../media/image7.png"/><Relationship Id="rId21"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13.png"/><Relationship Id="rId2" Type="http://schemas.openxmlformats.org/officeDocument/2006/relationships/image" Target="../media/image5.png"/><Relationship Id="rId16" Type="http://schemas.openxmlformats.org/officeDocument/2006/relationships/image" Target="../media/image26.sv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1.png"/><Relationship Id="rId5" Type="http://schemas.openxmlformats.org/officeDocument/2006/relationships/image" Target="../media/image11.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14.svg"/><Relationship Id="rId3" Type="http://schemas.openxmlformats.org/officeDocument/2006/relationships/image" Target="../media/image7.png"/><Relationship Id="rId21"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13.png"/><Relationship Id="rId2" Type="http://schemas.openxmlformats.org/officeDocument/2006/relationships/image" Target="../media/image5.png"/><Relationship Id="rId16" Type="http://schemas.openxmlformats.org/officeDocument/2006/relationships/image" Target="../media/image26.sv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1.png"/><Relationship Id="rId5" Type="http://schemas.openxmlformats.org/officeDocument/2006/relationships/image" Target="../media/image11.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14.svg"/><Relationship Id="rId3" Type="http://schemas.openxmlformats.org/officeDocument/2006/relationships/image" Target="../media/image7.png"/><Relationship Id="rId21"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13.png"/><Relationship Id="rId2" Type="http://schemas.openxmlformats.org/officeDocument/2006/relationships/image" Target="../media/image5.png"/><Relationship Id="rId16" Type="http://schemas.openxmlformats.org/officeDocument/2006/relationships/image" Target="../media/image26.sv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1.png"/><Relationship Id="rId5" Type="http://schemas.openxmlformats.org/officeDocument/2006/relationships/image" Target="../media/image11.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9.png"/><Relationship Id="rId14" Type="http://schemas.openxmlformats.org/officeDocument/2006/relationships/image" Target="../media/image24.svg"/><Relationship Id="rId22"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svg"/><Relationship Id="rId21"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pn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8.sv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svg"/><Relationship Id="rId21"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svg"/><Relationship Id="rId21"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pn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2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svg"/><Relationship Id="rId21"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pn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8.sv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7.png"/><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E2492DA-C3F5-C211-0132-6A0D99EF0E45}"/>
              </a:ext>
            </a:extLst>
          </p:cNvPr>
          <p:cNvSpPr txBox="1"/>
          <p:nvPr/>
        </p:nvSpPr>
        <p:spPr>
          <a:xfrm>
            <a:off x="670560" y="2133600"/>
            <a:ext cx="5130800" cy="1631216"/>
          </a:xfrm>
          <a:prstGeom prst="rect">
            <a:avLst/>
          </a:prstGeom>
          <a:noFill/>
        </p:spPr>
        <p:txBody>
          <a:bodyPr wrap="square" lIns="91440" tIns="45720" rIns="91440" bIns="45720" rtlCol="0" anchor="t">
            <a:spAutoFit/>
          </a:bodyPr>
          <a:lstStyle/>
          <a:p>
            <a:r>
              <a:rPr lang="en-IE" sz="10000" dirty="0">
                <a:solidFill>
                  <a:srgbClr val="7F50C8"/>
                </a:solidFill>
                <a:latin typeface="Poppins ExtraBold" panose="00000900000000000000" pitchFamily="2" charset="0"/>
                <a:cs typeface="Poppins ExtraBold" panose="00000900000000000000" pitchFamily="2" charset="0"/>
              </a:rPr>
              <a:t>and</a:t>
            </a:r>
          </a:p>
        </p:txBody>
      </p:sp>
      <p:sp>
        <p:nvSpPr>
          <p:cNvPr id="25" name="TextBox 24">
            <a:extLst>
              <a:ext uri="{FF2B5EF4-FFF2-40B4-BE49-F238E27FC236}">
                <a16:creationId xmlns:a16="http://schemas.microsoft.com/office/drawing/2014/main" id="{2ECBA800-8818-D03A-5906-2B9D6060A2E8}"/>
              </a:ext>
            </a:extLst>
          </p:cNvPr>
          <p:cNvSpPr txBox="1"/>
          <p:nvPr/>
        </p:nvSpPr>
        <p:spPr>
          <a:xfrm>
            <a:off x="670560" y="792480"/>
            <a:ext cx="5130800" cy="1631216"/>
          </a:xfrm>
          <a:prstGeom prst="rect">
            <a:avLst/>
          </a:prstGeom>
          <a:noFill/>
        </p:spPr>
        <p:txBody>
          <a:bodyPr wrap="square" lIns="91440" tIns="45720" rIns="91440" bIns="45720" rtlCol="0" anchor="t">
            <a:spAutoFit/>
          </a:bodyPr>
          <a:lstStyle/>
          <a:p>
            <a:r>
              <a:rPr lang="en-IE" sz="10000" dirty="0">
                <a:solidFill>
                  <a:srgbClr val="7F50C8"/>
                </a:solidFill>
                <a:latin typeface="Poppins ExtraBold"/>
                <a:cs typeface="Poppins ExtraBold"/>
              </a:rPr>
              <a:t>Lap</a:t>
            </a:r>
            <a:endParaRPr lang="en-IE" sz="10000" dirty="0">
              <a:solidFill>
                <a:srgbClr val="7F50C8"/>
              </a:solidFill>
              <a:latin typeface="Poppins ExtraBold" panose="00000900000000000000" pitchFamily="2" charset="0"/>
              <a:cs typeface="Poppins ExtraBold" panose="00000900000000000000" pitchFamily="2" charset="0"/>
            </a:endParaRPr>
          </a:p>
        </p:txBody>
      </p:sp>
      <p:sp>
        <p:nvSpPr>
          <p:cNvPr id="26" name="TextBox 25">
            <a:extLst>
              <a:ext uri="{FF2B5EF4-FFF2-40B4-BE49-F238E27FC236}">
                <a16:creationId xmlns:a16="http://schemas.microsoft.com/office/drawing/2014/main" id="{AF3B024A-4B91-A32E-964B-319474C605E9}"/>
              </a:ext>
            </a:extLst>
          </p:cNvPr>
          <p:cNvSpPr txBox="1"/>
          <p:nvPr/>
        </p:nvSpPr>
        <p:spPr>
          <a:xfrm>
            <a:off x="670560" y="3474720"/>
            <a:ext cx="5130800" cy="1631216"/>
          </a:xfrm>
          <a:prstGeom prst="rect">
            <a:avLst/>
          </a:prstGeom>
          <a:noFill/>
        </p:spPr>
        <p:txBody>
          <a:bodyPr wrap="square" lIns="91440" tIns="45720" rIns="91440" bIns="45720" rtlCol="0" anchor="t">
            <a:spAutoFit/>
          </a:bodyPr>
          <a:lstStyle/>
          <a:p>
            <a:r>
              <a:rPr lang="en-IE" sz="10000" dirty="0">
                <a:solidFill>
                  <a:srgbClr val="7F50C8"/>
                </a:solidFill>
                <a:latin typeface="Poppins ExtraBold"/>
                <a:cs typeface="Poppins ExtraBold"/>
              </a:rPr>
              <a:t>Chat</a:t>
            </a:r>
            <a:endParaRPr lang="en-IE" sz="10000" dirty="0">
              <a:solidFill>
                <a:srgbClr val="7F50C8"/>
              </a:solidFill>
              <a:latin typeface="Poppins ExtraBold" panose="00000900000000000000" pitchFamily="2" charset="0"/>
              <a:cs typeface="Poppins ExtraBold" panose="00000900000000000000" pitchFamily="2" charset="0"/>
            </a:endParaRPr>
          </a:p>
        </p:txBody>
      </p:sp>
      <p:pic>
        <p:nvPicPr>
          <p:cNvPr id="29" name="Picture 28" descr="A picture containing text, vector graphics&#10;&#10;Description automatically generated">
            <a:extLst>
              <a:ext uri="{FF2B5EF4-FFF2-40B4-BE49-F238E27FC236}">
                <a16:creationId xmlns:a16="http://schemas.microsoft.com/office/drawing/2014/main" id="{319CA301-C12E-8C75-FC58-F64719C05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405798">
            <a:off x="3049783" y="-4186405"/>
            <a:ext cx="13738660" cy="13738660"/>
          </a:xfrm>
          <a:prstGeom prst="rect">
            <a:avLst/>
          </a:prstGeom>
        </p:spPr>
      </p:pic>
      <p:sp>
        <p:nvSpPr>
          <p:cNvPr id="30" name="TextBox 29">
            <a:extLst>
              <a:ext uri="{FF2B5EF4-FFF2-40B4-BE49-F238E27FC236}">
                <a16:creationId xmlns:a16="http://schemas.microsoft.com/office/drawing/2014/main" id="{CC9CDE58-49B6-3920-4743-BC3EF875FD09}"/>
              </a:ext>
            </a:extLst>
          </p:cNvPr>
          <p:cNvSpPr txBox="1"/>
          <p:nvPr/>
        </p:nvSpPr>
        <p:spPr>
          <a:xfrm>
            <a:off x="9687830" y="-3785652"/>
            <a:ext cx="12471400" cy="3785652"/>
          </a:xfrm>
          <a:prstGeom prst="rect">
            <a:avLst/>
          </a:prstGeom>
          <a:noFill/>
        </p:spPr>
        <p:txBody>
          <a:bodyPr wrap="square" rtlCol="0">
            <a:spAutoFit/>
          </a:bodyPr>
          <a:lstStyle/>
          <a:p>
            <a:r>
              <a:rPr lang="en-GB" sz="8000">
                <a:solidFill>
                  <a:srgbClr val="7F50C8"/>
                </a:solidFill>
                <a:latin typeface="Poppins" panose="00000500000000000000" pitchFamily="2" charset="0"/>
                <a:cs typeface="Poppins" panose="00000500000000000000" pitchFamily="2" charset="0"/>
              </a:rPr>
              <a:t>What do you think when you hear the word Childline?</a:t>
            </a:r>
          </a:p>
        </p:txBody>
      </p:sp>
      <p:pic>
        <p:nvPicPr>
          <p:cNvPr id="32" name="Picture 31" descr="A picture containing text, transport, wheel, disk brake&#10;&#10;Description automatically generated">
            <a:extLst>
              <a:ext uri="{FF2B5EF4-FFF2-40B4-BE49-F238E27FC236}">
                <a16:creationId xmlns:a16="http://schemas.microsoft.com/office/drawing/2014/main" id="{810169EE-DE97-E41C-56E8-05F858B53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99751">
            <a:off x="4245368" y="6205465"/>
            <a:ext cx="5316708" cy="5316708"/>
          </a:xfrm>
          <a:prstGeom prst="rect">
            <a:avLst/>
          </a:prstGeom>
        </p:spPr>
      </p:pic>
    </p:spTree>
    <p:extLst>
      <p:ext uri="{BB962C8B-B14F-4D97-AF65-F5344CB8AC3E}">
        <p14:creationId xmlns:p14="http://schemas.microsoft.com/office/powerpoint/2010/main" val="782603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0EABBBE7-29A3-E574-1E2D-7164F2085195}"/>
              </a:ext>
            </a:extLst>
          </p:cNvPr>
          <p:cNvSpPr/>
          <p:nvPr/>
        </p:nvSpPr>
        <p:spPr>
          <a:xfrm>
            <a:off x="-4195928" y="-8640837"/>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0" name="Group 79">
            <a:extLst>
              <a:ext uri="{FF2B5EF4-FFF2-40B4-BE49-F238E27FC236}">
                <a16:creationId xmlns:a16="http://schemas.microsoft.com/office/drawing/2014/main" id="{A1DB4265-C855-DF5A-FADE-C35959EEAF11}"/>
              </a:ext>
            </a:extLst>
          </p:cNvPr>
          <p:cNvGrpSpPr/>
          <p:nvPr/>
        </p:nvGrpSpPr>
        <p:grpSpPr>
          <a:xfrm>
            <a:off x="5751228" y="2714402"/>
            <a:ext cx="688472" cy="688472"/>
            <a:chOff x="5480050" y="2641600"/>
            <a:chExt cx="812800" cy="812800"/>
          </a:xfrm>
        </p:grpSpPr>
        <p:sp>
          <p:nvSpPr>
            <p:cNvPr id="81" name="Rectangle: Rounded Corners 80">
              <a:extLst>
                <a:ext uri="{FF2B5EF4-FFF2-40B4-BE49-F238E27FC236}">
                  <a16:creationId xmlns:a16="http://schemas.microsoft.com/office/drawing/2014/main" id="{C5EA4F5B-2049-FA0A-B968-60758E1A204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2" name="Graphic 81" descr="Headphones with solid fill">
              <a:extLst>
                <a:ext uri="{FF2B5EF4-FFF2-40B4-BE49-F238E27FC236}">
                  <a16:creationId xmlns:a16="http://schemas.microsoft.com/office/drawing/2014/main" id="{EE53E010-75F8-DA5B-2902-60AE4943BF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E8513EE-BA2A-6FA1-3039-C6C26FD03A84}"/>
              </a:ext>
            </a:extLst>
          </p:cNvPr>
          <p:cNvSpPr/>
          <p:nvPr/>
        </p:nvSpPr>
        <p:spPr>
          <a:xfrm>
            <a:off x="5338814" y="2453579"/>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ISPCC Childline is for children, young people and their parents. </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listen, we believe, we support and we empower.</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provide services which focus on building resilience and coping skills. These are focused in the following area’s:</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Listening</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therapeutic support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Community Engagement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13243505" y="0"/>
            <a:ext cx="12192000"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6" name="TextBox 15">
            <a:extLst>
              <a:ext uri="{FF2B5EF4-FFF2-40B4-BE49-F238E27FC236}">
                <a16:creationId xmlns:a16="http://schemas.microsoft.com/office/drawing/2014/main" id="{E53B2420-8BA0-E1D8-D274-3B0055BB8FD3}"/>
              </a:ext>
            </a:extLst>
          </p:cNvPr>
          <p:cNvSpPr txBox="1"/>
          <p:nvPr/>
        </p:nvSpPr>
        <p:spPr>
          <a:xfrm>
            <a:off x="-157956" y="-2560097"/>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Childline</a:t>
            </a:r>
          </a:p>
        </p:txBody>
      </p:sp>
      <p:sp>
        <p:nvSpPr>
          <p:cNvPr id="18" name="TextBox 17">
            <a:extLst>
              <a:ext uri="{FF2B5EF4-FFF2-40B4-BE49-F238E27FC236}">
                <a16:creationId xmlns:a16="http://schemas.microsoft.com/office/drawing/2014/main" id="{F8816547-53A2-4423-02D1-EEF35B51ED68}"/>
              </a:ext>
            </a:extLst>
          </p:cNvPr>
          <p:cNvSpPr txBox="1"/>
          <p:nvPr/>
        </p:nvSpPr>
        <p:spPr>
          <a:xfrm>
            <a:off x="19369228" y="7505982"/>
            <a:ext cx="6471489" cy="4708981"/>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Childline is a listening service for children and young people up to the age of 18 years.</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completely confidential service, no phone numbers or details are kept. It is up to you what details/information you want to share.</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non judgemental service where we wont tell you what to do, instead we will explore options it with you.</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available via phone 24hrs a day by calling 1800 66 66 66 and is completely free of charge. </a:t>
            </a:r>
          </a:p>
          <a:p>
            <a:r>
              <a:rPr lang="en-GB" sz="2000">
                <a:solidFill>
                  <a:schemeClr val="bg1"/>
                </a:solidFill>
                <a:latin typeface="Poppins" panose="00000500000000000000" pitchFamily="2" charset="0"/>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5045" y="8550943"/>
            <a:ext cx="3602743" cy="3602743"/>
          </a:xfrm>
          <a:prstGeom prst="rect">
            <a:avLst/>
          </a:prstGeom>
        </p:spPr>
      </p:pic>
      <p:sp>
        <p:nvSpPr>
          <p:cNvPr id="17" name="Oval 16">
            <a:extLst>
              <a:ext uri="{FF2B5EF4-FFF2-40B4-BE49-F238E27FC236}">
                <a16:creationId xmlns:a16="http://schemas.microsoft.com/office/drawing/2014/main" id="{F344A59C-B8CC-D5F5-6749-4D9F8B7B021F}"/>
              </a:ext>
            </a:extLst>
          </p:cNvPr>
          <p:cNvSpPr/>
          <p:nvPr/>
        </p:nvSpPr>
        <p:spPr>
          <a:xfrm>
            <a:off x="5765020" y="3102280"/>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Rounded Corners 18">
            <a:extLst>
              <a:ext uri="{FF2B5EF4-FFF2-40B4-BE49-F238E27FC236}">
                <a16:creationId xmlns:a16="http://schemas.microsoft.com/office/drawing/2014/main" id="{6E22A88E-7ACC-FC89-4366-CFA82DEE55A4}"/>
              </a:ext>
            </a:extLst>
          </p:cNvPr>
          <p:cNvSpPr/>
          <p:nvPr/>
        </p:nvSpPr>
        <p:spPr>
          <a:xfrm>
            <a:off x="4375909" y="662426"/>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Rounded Corners 26">
            <a:extLst>
              <a:ext uri="{FF2B5EF4-FFF2-40B4-BE49-F238E27FC236}">
                <a16:creationId xmlns:a16="http://schemas.microsoft.com/office/drawing/2014/main" id="{55D714B7-9D5E-5306-6248-CB12E7092A5D}"/>
              </a:ext>
            </a:extLst>
          </p:cNvPr>
          <p:cNvSpPr/>
          <p:nvPr/>
        </p:nvSpPr>
        <p:spPr>
          <a:xfrm>
            <a:off x="4490209" y="751326"/>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Rounded Corners 27">
            <a:extLst>
              <a:ext uri="{FF2B5EF4-FFF2-40B4-BE49-F238E27FC236}">
                <a16:creationId xmlns:a16="http://schemas.microsoft.com/office/drawing/2014/main" id="{204F421F-7853-B915-903F-F8C2E8E64140}"/>
              </a:ext>
            </a:extLst>
          </p:cNvPr>
          <p:cNvSpPr/>
          <p:nvPr/>
        </p:nvSpPr>
        <p:spPr>
          <a:xfrm>
            <a:off x="5550659" y="687826"/>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Rounded Corners 28">
            <a:extLst>
              <a:ext uri="{FF2B5EF4-FFF2-40B4-BE49-F238E27FC236}">
                <a16:creationId xmlns:a16="http://schemas.microsoft.com/office/drawing/2014/main" id="{A87166BB-2957-3E69-DAEB-0154B35F86E4}"/>
              </a:ext>
            </a:extLst>
          </p:cNvPr>
          <p:cNvSpPr/>
          <p:nvPr/>
        </p:nvSpPr>
        <p:spPr>
          <a:xfrm>
            <a:off x="4693409" y="1068826"/>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6FA14091-2562-C296-5FA5-B71A5A3052D8}"/>
              </a:ext>
            </a:extLst>
          </p:cNvPr>
          <p:cNvSpPr/>
          <p:nvPr/>
        </p:nvSpPr>
        <p:spPr>
          <a:xfrm>
            <a:off x="4693409" y="4878826"/>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Rounded Corners 36">
            <a:extLst>
              <a:ext uri="{FF2B5EF4-FFF2-40B4-BE49-F238E27FC236}">
                <a16:creationId xmlns:a16="http://schemas.microsoft.com/office/drawing/2014/main" id="{3D57BB16-E9E6-1CF8-C078-994F893AE87C}"/>
              </a:ext>
            </a:extLst>
          </p:cNvPr>
          <p:cNvSpPr/>
          <p:nvPr/>
        </p:nvSpPr>
        <p:spPr>
          <a:xfrm>
            <a:off x="4795009" y="2656326"/>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Rounded Corners 38">
            <a:extLst>
              <a:ext uri="{FF2B5EF4-FFF2-40B4-BE49-F238E27FC236}">
                <a16:creationId xmlns:a16="http://schemas.microsoft.com/office/drawing/2014/main" id="{71D4C73A-7CF0-80E0-2859-BD4202AB4EE6}"/>
              </a:ext>
            </a:extLst>
          </p:cNvPr>
          <p:cNvSpPr/>
          <p:nvPr/>
        </p:nvSpPr>
        <p:spPr>
          <a:xfrm>
            <a:off x="6560309" y="2656326"/>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96148A2C-D073-688C-66EA-7D42BC4575BB}"/>
              </a:ext>
            </a:extLst>
          </p:cNvPr>
          <p:cNvSpPr/>
          <p:nvPr/>
        </p:nvSpPr>
        <p:spPr>
          <a:xfrm>
            <a:off x="5690359" y="378662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Rounded Corners 44">
            <a:extLst>
              <a:ext uri="{FF2B5EF4-FFF2-40B4-BE49-F238E27FC236}">
                <a16:creationId xmlns:a16="http://schemas.microsoft.com/office/drawing/2014/main" id="{39B5AD6B-0DF7-9C48-6075-C94CB861BA74}"/>
              </a:ext>
            </a:extLst>
          </p:cNvPr>
          <p:cNvSpPr/>
          <p:nvPr/>
        </p:nvSpPr>
        <p:spPr>
          <a:xfrm>
            <a:off x="6585709" y="3786627"/>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00C0E24F-6FB9-AF46-96A2-5A714302F5B7}"/>
              </a:ext>
            </a:extLst>
          </p:cNvPr>
          <p:cNvSpPr/>
          <p:nvPr/>
        </p:nvSpPr>
        <p:spPr>
          <a:xfrm>
            <a:off x="4795009" y="4942326"/>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Rounded Corners 47">
            <a:extLst>
              <a:ext uri="{FF2B5EF4-FFF2-40B4-BE49-F238E27FC236}">
                <a16:creationId xmlns:a16="http://schemas.microsoft.com/office/drawing/2014/main" id="{8070D854-DFAB-DB23-AC3A-AD8C1FAC26D2}"/>
              </a:ext>
            </a:extLst>
          </p:cNvPr>
          <p:cNvSpPr/>
          <p:nvPr/>
        </p:nvSpPr>
        <p:spPr>
          <a:xfrm>
            <a:off x="5677659" y="494232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Rounded Corners 48">
            <a:extLst>
              <a:ext uri="{FF2B5EF4-FFF2-40B4-BE49-F238E27FC236}">
                <a16:creationId xmlns:a16="http://schemas.microsoft.com/office/drawing/2014/main" id="{A46DD880-E77C-6C6D-EF65-DE40A73CFCEA}"/>
              </a:ext>
            </a:extLst>
          </p:cNvPr>
          <p:cNvSpPr/>
          <p:nvPr/>
        </p:nvSpPr>
        <p:spPr>
          <a:xfrm>
            <a:off x="6573009" y="4942326"/>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TextBox 49">
            <a:extLst>
              <a:ext uri="{FF2B5EF4-FFF2-40B4-BE49-F238E27FC236}">
                <a16:creationId xmlns:a16="http://schemas.microsoft.com/office/drawing/2014/main" id="{1CF7A168-2C34-859A-05A3-F8C9391D741E}"/>
              </a:ext>
            </a:extLst>
          </p:cNvPr>
          <p:cNvSpPr txBox="1"/>
          <p:nvPr/>
        </p:nvSpPr>
        <p:spPr>
          <a:xfrm>
            <a:off x="5747509" y="3443318"/>
            <a:ext cx="812800" cy="2308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a:t>
            </a:r>
          </a:p>
        </p:txBody>
      </p:sp>
      <p:sp>
        <p:nvSpPr>
          <p:cNvPr id="51" name="TextBox 50">
            <a:extLst>
              <a:ext uri="{FF2B5EF4-FFF2-40B4-BE49-F238E27FC236}">
                <a16:creationId xmlns:a16="http://schemas.microsoft.com/office/drawing/2014/main" id="{AC5D0718-BEB9-EF32-6425-6E777CC3AEDE}"/>
              </a:ext>
            </a:extLst>
          </p:cNvPr>
          <p:cNvSpPr txBox="1"/>
          <p:nvPr/>
        </p:nvSpPr>
        <p:spPr>
          <a:xfrm>
            <a:off x="4734152" y="3443318"/>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53" name="TextBox 52">
            <a:extLst>
              <a:ext uri="{FF2B5EF4-FFF2-40B4-BE49-F238E27FC236}">
                <a16:creationId xmlns:a16="http://schemas.microsoft.com/office/drawing/2014/main" id="{26B5860D-A86E-3571-CA77-9F3B392D48A2}"/>
              </a:ext>
            </a:extLst>
          </p:cNvPr>
          <p:cNvSpPr txBox="1"/>
          <p:nvPr/>
        </p:nvSpPr>
        <p:spPr>
          <a:xfrm>
            <a:off x="6523796" y="3469126"/>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55" name="TextBox 54">
            <a:extLst>
              <a:ext uri="{FF2B5EF4-FFF2-40B4-BE49-F238E27FC236}">
                <a16:creationId xmlns:a16="http://schemas.microsoft.com/office/drawing/2014/main" id="{9C5C9DA0-AE45-ECCC-9918-0EF8E59C9EBB}"/>
              </a:ext>
            </a:extLst>
          </p:cNvPr>
          <p:cNvSpPr txBox="1"/>
          <p:nvPr/>
        </p:nvSpPr>
        <p:spPr>
          <a:xfrm>
            <a:off x="4726746" y="4554059"/>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57" name="TextBox 56">
            <a:extLst>
              <a:ext uri="{FF2B5EF4-FFF2-40B4-BE49-F238E27FC236}">
                <a16:creationId xmlns:a16="http://schemas.microsoft.com/office/drawing/2014/main" id="{8D96011F-07B8-A0BA-838F-CA59F956D95A}"/>
              </a:ext>
            </a:extLst>
          </p:cNvPr>
          <p:cNvSpPr txBox="1"/>
          <p:nvPr/>
        </p:nvSpPr>
        <p:spPr>
          <a:xfrm>
            <a:off x="5615746" y="4591761"/>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60" name="TextBox 59">
            <a:extLst>
              <a:ext uri="{FF2B5EF4-FFF2-40B4-BE49-F238E27FC236}">
                <a16:creationId xmlns:a16="http://schemas.microsoft.com/office/drawing/2014/main" id="{84AD7FB1-B61A-800B-D0B4-51A734BFD589}"/>
              </a:ext>
            </a:extLst>
          </p:cNvPr>
          <p:cNvSpPr txBox="1"/>
          <p:nvPr/>
        </p:nvSpPr>
        <p:spPr>
          <a:xfrm>
            <a:off x="6498396" y="4584494"/>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grpSp>
        <p:nvGrpSpPr>
          <p:cNvPr id="62" name="Group 61">
            <a:extLst>
              <a:ext uri="{FF2B5EF4-FFF2-40B4-BE49-F238E27FC236}">
                <a16:creationId xmlns:a16="http://schemas.microsoft.com/office/drawing/2014/main" id="{3D6CB22F-B978-D4A0-C702-79AD9025F997}"/>
              </a:ext>
            </a:extLst>
          </p:cNvPr>
          <p:cNvGrpSpPr/>
          <p:nvPr/>
        </p:nvGrpSpPr>
        <p:grpSpPr>
          <a:xfrm>
            <a:off x="5690359" y="2656326"/>
            <a:ext cx="812800" cy="812800"/>
            <a:chOff x="5480050" y="2641600"/>
            <a:chExt cx="812800" cy="812800"/>
          </a:xfrm>
        </p:grpSpPr>
        <p:sp>
          <p:nvSpPr>
            <p:cNvPr id="64" name="Rectangle: Rounded Corners 63">
              <a:extLst>
                <a:ext uri="{FF2B5EF4-FFF2-40B4-BE49-F238E27FC236}">
                  <a16:creationId xmlns:a16="http://schemas.microsoft.com/office/drawing/2014/main" id="{B4FF4821-B6D0-F780-6DCA-C2795114DCE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6" name="Graphic 65" descr="Headphones with solid fill">
              <a:extLst>
                <a:ext uri="{FF2B5EF4-FFF2-40B4-BE49-F238E27FC236}">
                  <a16:creationId xmlns:a16="http://schemas.microsoft.com/office/drawing/2014/main" id="{E67B8564-1550-D18A-EA2C-01B9F14402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8035" y="2736395"/>
              <a:ext cx="571427" cy="571427"/>
            </a:xfrm>
            <a:prstGeom prst="rect">
              <a:avLst/>
            </a:prstGeom>
          </p:spPr>
        </p:pic>
      </p:grpSp>
      <p:pic>
        <p:nvPicPr>
          <p:cNvPr id="68" name="Graphic 67" descr="Internet with solid fill">
            <a:extLst>
              <a:ext uri="{FF2B5EF4-FFF2-40B4-BE49-F238E27FC236}">
                <a16:creationId xmlns:a16="http://schemas.microsoft.com/office/drawing/2014/main" id="{549A6957-B4B6-C3E5-4EB8-54503DA598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1159" y="2681299"/>
            <a:ext cx="712200" cy="712200"/>
          </a:xfrm>
          <a:prstGeom prst="rect">
            <a:avLst/>
          </a:prstGeom>
        </p:spPr>
      </p:pic>
      <p:pic>
        <p:nvPicPr>
          <p:cNvPr id="69" name="Graphic 68" descr="Cycle with people with solid fill">
            <a:extLst>
              <a:ext uri="{FF2B5EF4-FFF2-40B4-BE49-F238E27FC236}">
                <a16:creationId xmlns:a16="http://schemas.microsoft.com/office/drawing/2014/main" id="{81457EF0-D7F4-43CA-B948-C6A692C6B4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1099" y="2588734"/>
            <a:ext cx="898525" cy="898525"/>
          </a:xfrm>
          <a:prstGeom prst="rect">
            <a:avLst/>
          </a:prstGeom>
        </p:spPr>
      </p:pic>
      <p:pic>
        <p:nvPicPr>
          <p:cNvPr id="71" name="Graphic 70" descr="Head with gears with solid fill">
            <a:extLst>
              <a:ext uri="{FF2B5EF4-FFF2-40B4-BE49-F238E27FC236}">
                <a16:creationId xmlns:a16="http://schemas.microsoft.com/office/drawing/2014/main" id="{328ACDD2-05E2-77F3-4BDE-F5B88BBA67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47509" y="3824010"/>
            <a:ext cx="762000" cy="762000"/>
          </a:xfrm>
          <a:prstGeom prst="rect">
            <a:avLst/>
          </a:prstGeom>
        </p:spPr>
      </p:pic>
      <p:pic>
        <p:nvPicPr>
          <p:cNvPr id="72" name="Graphic 71" descr="Receiver with solid fill">
            <a:extLst>
              <a:ext uri="{FF2B5EF4-FFF2-40B4-BE49-F238E27FC236}">
                <a16:creationId xmlns:a16="http://schemas.microsoft.com/office/drawing/2014/main" id="{153C7C49-95D9-0949-28AE-5750F9EBC45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74609" y="3865058"/>
            <a:ext cx="698500" cy="698500"/>
          </a:xfrm>
          <a:prstGeom prst="rect">
            <a:avLst/>
          </a:prstGeom>
        </p:spPr>
      </p:pic>
      <p:pic>
        <p:nvPicPr>
          <p:cNvPr id="73" name="Graphic 72" descr="Chat with solid fill">
            <a:extLst>
              <a:ext uri="{FF2B5EF4-FFF2-40B4-BE49-F238E27FC236}">
                <a16:creationId xmlns:a16="http://schemas.microsoft.com/office/drawing/2014/main" id="{48B2D258-06BE-B50A-20B3-385229ACAF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95009" y="4968012"/>
            <a:ext cx="812800" cy="812800"/>
          </a:xfrm>
          <a:prstGeom prst="rect">
            <a:avLst/>
          </a:prstGeom>
        </p:spPr>
      </p:pic>
      <p:pic>
        <p:nvPicPr>
          <p:cNvPr id="74" name="Graphic 73" descr="Envelope with solid fill">
            <a:extLst>
              <a:ext uri="{FF2B5EF4-FFF2-40B4-BE49-F238E27FC236}">
                <a16:creationId xmlns:a16="http://schemas.microsoft.com/office/drawing/2014/main" id="{E1C4350D-0AAC-729A-484C-EA77377E45C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01540" y="4954216"/>
            <a:ext cx="788919" cy="788919"/>
          </a:xfrm>
          <a:prstGeom prst="rect">
            <a:avLst/>
          </a:prstGeom>
        </p:spPr>
      </p:pic>
      <p:pic>
        <p:nvPicPr>
          <p:cNvPr id="75" name="Graphic 74" descr="Camera with solid fill">
            <a:extLst>
              <a:ext uri="{FF2B5EF4-FFF2-40B4-BE49-F238E27FC236}">
                <a16:creationId xmlns:a16="http://schemas.microsoft.com/office/drawing/2014/main" id="{781C5BA2-54EA-9A7B-7632-9170BBBFBEE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60309" y="4909201"/>
            <a:ext cx="839117" cy="839117"/>
          </a:xfrm>
          <a:prstGeom prst="rect">
            <a:avLst/>
          </a:prstGeom>
        </p:spPr>
      </p:pic>
      <p:sp>
        <p:nvSpPr>
          <p:cNvPr id="76" name="TextBox 75">
            <a:extLst>
              <a:ext uri="{FF2B5EF4-FFF2-40B4-BE49-F238E27FC236}">
                <a16:creationId xmlns:a16="http://schemas.microsoft.com/office/drawing/2014/main" id="{FB18817D-DFE0-84E8-7FCA-C1769DF4A8CD}"/>
              </a:ext>
            </a:extLst>
          </p:cNvPr>
          <p:cNvSpPr txBox="1"/>
          <p:nvPr/>
        </p:nvSpPr>
        <p:spPr>
          <a:xfrm>
            <a:off x="4788769" y="1206760"/>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77" name="Straight Connector 76">
            <a:extLst>
              <a:ext uri="{FF2B5EF4-FFF2-40B4-BE49-F238E27FC236}">
                <a16:creationId xmlns:a16="http://schemas.microsoft.com/office/drawing/2014/main" id="{5136B4E3-C28E-3894-B9DB-6676EFEF044B}"/>
              </a:ext>
            </a:extLst>
          </p:cNvPr>
          <p:cNvCxnSpPr>
            <a:cxnSpLocks/>
          </p:cNvCxnSpPr>
          <p:nvPr/>
        </p:nvCxnSpPr>
        <p:spPr>
          <a:xfrm>
            <a:off x="5963409" y="1206760"/>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A810DE9-1415-DD65-3F85-143D014186FE}"/>
              </a:ext>
            </a:extLst>
          </p:cNvPr>
          <p:cNvSpPr txBox="1"/>
          <p:nvPr/>
        </p:nvSpPr>
        <p:spPr>
          <a:xfrm>
            <a:off x="6128510" y="1741435"/>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FA98D8B8-A66B-0312-C3F5-EDAFD90C132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14463" y="1113672"/>
            <a:ext cx="717092" cy="717092"/>
          </a:xfrm>
          <a:prstGeom prst="rect">
            <a:avLst/>
          </a:prstGeom>
        </p:spPr>
      </p:pic>
      <p:sp>
        <p:nvSpPr>
          <p:cNvPr id="41" name="Rectangle: Rounded Corners 40">
            <a:extLst>
              <a:ext uri="{FF2B5EF4-FFF2-40B4-BE49-F238E27FC236}">
                <a16:creationId xmlns:a16="http://schemas.microsoft.com/office/drawing/2014/main" id="{82F712BF-817B-0C85-14B2-8D92FA4194AF}"/>
              </a:ext>
            </a:extLst>
          </p:cNvPr>
          <p:cNvSpPr/>
          <p:nvPr/>
        </p:nvSpPr>
        <p:spPr>
          <a:xfrm>
            <a:off x="4766981" y="2528474"/>
            <a:ext cx="2693440" cy="2553409"/>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0" name="Graphic 69" descr="Shield with solid fill">
            <a:extLst>
              <a:ext uri="{FF2B5EF4-FFF2-40B4-BE49-F238E27FC236}">
                <a16:creationId xmlns:a16="http://schemas.microsoft.com/office/drawing/2014/main" id="{5CAF347F-FB45-AAC3-B8E5-FB316073198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849531" y="2449354"/>
            <a:ext cx="2569029" cy="2569029"/>
          </a:xfrm>
          <a:prstGeom prst="rect">
            <a:avLst/>
          </a:prstGeom>
        </p:spPr>
      </p:pic>
      <p:sp>
        <p:nvSpPr>
          <p:cNvPr id="4" name="TextBox 3">
            <a:extLst>
              <a:ext uri="{FF2B5EF4-FFF2-40B4-BE49-F238E27FC236}">
                <a16:creationId xmlns:a16="http://schemas.microsoft.com/office/drawing/2014/main" id="{A5CFCAFE-92FD-F2ED-D687-685E0AD60427}"/>
              </a:ext>
            </a:extLst>
          </p:cNvPr>
          <p:cNvSpPr txBox="1"/>
          <p:nvPr/>
        </p:nvSpPr>
        <p:spPr>
          <a:xfrm>
            <a:off x="-157956" y="-3929177"/>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Shield</a:t>
            </a:r>
          </a:p>
        </p:txBody>
      </p:sp>
    </p:spTree>
    <p:extLst>
      <p:ext uri="{BB962C8B-B14F-4D97-AF65-F5344CB8AC3E}">
        <p14:creationId xmlns:p14="http://schemas.microsoft.com/office/powerpoint/2010/main" val="2271181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
        <p159:morph option="byObject"/>
      </p:transition>
    </mc:Choice>
    <mc:Fallback xmlns="">
      <p:transition spd="slow" advTm="2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0EABBBE7-29A3-E574-1E2D-7164F2085195}"/>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0" name="Group 79">
            <a:extLst>
              <a:ext uri="{FF2B5EF4-FFF2-40B4-BE49-F238E27FC236}">
                <a16:creationId xmlns:a16="http://schemas.microsoft.com/office/drawing/2014/main" id="{A1DB4265-C855-DF5A-FADE-C35959EEAF11}"/>
              </a:ext>
            </a:extLst>
          </p:cNvPr>
          <p:cNvGrpSpPr/>
          <p:nvPr/>
        </p:nvGrpSpPr>
        <p:grpSpPr>
          <a:xfrm>
            <a:off x="5751228" y="9557958"/>
            <a:ext cx="688472" cy="688472"/>
            <a:chOff x="5480050" y="2641600"/>
            <a:chExt cx="812800" cy="812800"/>
          </a:xfrm>
        </p:grpSpPr>
        <p:sp>
          <p:nvSpPr>
            <p:cNvPr id="81" name="Rectangle: Rounded Corners 80">
              <a:extLst>
                <a:ext uri="{FF2B5EF4-FFF2-40B4-BE49-F238E27FC236}">
                  <a16:creationId xmlns:a16="http://schemas.microsoft.com/office/drawing/2014/main" id="{C5EA4F5B-2049-FA0A-B968-60758E1A204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2" name="Graphic 81" descr="Headphones with solid fill">
              <a:extLst>
                <a:ext uri="{FF2B5EF4-FFF2-40B4-BE49-F238E27FC236}">
                  <a16:creationId xmlns:a16="http://schemas.microsoft.com/office/drawing/2014/main" id="{EE53E010-75F8-DA5B-2902-60AE4943BF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E8513EE-BA2A-6FA1-3039-C6C26FD03A84}"/>
              </a:ext>
            </a:extLst>
          </p:cNvPr>
          <p:cNvSpPr/>
          <p:nvPr/>
        </p:nvSpPr>
        <p:spPr>
          <a:xfrm>
            <a:off x="5338814" y="9297135"/>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ISPCC Childline is for children, young people and their parents. </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listen, we believe, we support and we empower.</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provide services which focus on building resilience and coping skills. These are focused in the following area’s:</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Listening</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therapeutic support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Community Engagement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11944" y="-56492"/>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8" name="TextBox 17">
            <a:extLst>
              <a:ext uri="{FF2B5EF4-FFF2-40B4-BE49-F238E27FC236}">
                <a16:creationId xmlns:a16="http://schemas.microsoft.com/office/drawing/2014/main" id="{F8816547-53A2-4423-02D1-EEF35B51ED68}"/>
              </a:ext>
            </a:extLst>
          </p:cNvPr>
          <p:cNvSpPr txBox="1"/>
          <p:nvPr/>
        </p:nvSpPr>
        <p:spPr>
          <a:xfrm>
            <a:off x="19369228" y="7505982"/>
            <a:ext cx="6471489" cy="4708981"/>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Childline is a listening service for children and young people up to the age of 18 years.</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completely confidential service, no phone numbers or details are kept. It is up to you what details/information you want to share.</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non judgemental service where we wont tell you what to do, instead we will explore options it with you.</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available via phone 24hrs a day by calling 1800 66 66 66 and is completely free of charge. </a:t>
            </a:r>
          </a:p>
          <a:p>
            <a:r>
              <a:rPr lang="en-GB" sz="2000">
                <a:solidFill>
                  <a:schemeClr val="bg1"/>
                </a:solidFill>
                <a:latin typeface="Poppins" panose="00000500000000000000" pitchFamily="2" charset="0"/>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4695" y="9674893"/>
            <a:ext cx="3602743" cy="3602743"/>
          </a:xfrm>
          <a:prstGeom prst="rect">
            <a:avLst/>
          </a:prstGeom>
        </p:spPr>
      </p:pic>
      <p:sp>
        <p:nvSpPr>
          <p:cNvPr id="17" name="Oval 16">
            <a:extLst>
              <a:ext uri="{FF2B5EF4-FFF2-40B4-BE49-F238E27FC236}">
                <a16:creationId xmlns:a16="http://schemas.microsoft.com/office/drawing/2014/main" id="{F344A59C-B8CC-D5F5-6749-4D9F8B7B021F}"/>
              </a:ext>
            </a:extLst>
          </p:cNvPr>
          <p:cNvSpPr/>
          <p:nvPr/>
        </p:nvSpPr>
        <p:spPr>
          <a:xfrm>
            <a:off x="5765020" y="9945836"/>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Rounded Corners 18">
            <a:extLst>
              <a:ext uri="{FF2B5EF4-FFF2-40B4-BE49-F238E27FC236}">
                <a16:creationId xmlns:a16="http://schemas.microsoft.com/office/drawing/2014/main" id="{6E22A88E-7ACC-FC89-4366-CFA82DEE55A4}"/>
              </a:ext>
            </a:extLst>
          </p:cNvPr>
          <p:cNvSpPr/>
          <p:nvPr/>
        </p:nvSpPr>
        <p:spPr>
          <a:xfrm>
            <a:off x="4375909" y="7505982"/>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Rounded Corners 26">
            <a:extLst>
              <a:ext uri="{FF2B5EF4-FFF2-40B4-BE49-F238E27FC236}">
                <a16:creationId xmlns:a16="http://schemas.microsoft.com/office/drawing/2014/main" id="{55D714B7-9D5E-5306-6248-CB12E7092A5D}"/>
              </a:ext>
            </a:extLst>
          </p:cNvPr>
          <p:cNvSpPr/>
          <p:nvPr/>
        </p:nvSpPr>
        <p:spPr>
          <a:xfrm>
            <a:off x="4490209" y="7594882"/>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Rounded Corners 27">
            <a:extLst>
              <a:ext uri="{FF2B5EF4-FFF2-40B4-BE49-F238E27FC236}">
                <a16:creationId xmlns:a16="http://schemas.microsoft.com/office/drawing/2014/main" id="{204F421F-7853-B915-903F-F8C2E8E64140}"/>
              </a:ext>
            </a:extLst>
          </p:cNvPr>
          <p:cNvSpPr/>
          <p:nvPr/>
        </p:nvSpPr>
        <p:spPr>
          <a:xfrm>
            <a:off x="5550659" y="7531382"/>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Rounded Corners 28">
            <a:extLst>
              <a:ext uri="{FF2B5EF4-FFF2-40B4-BE49-F238E27FC236}">
                <a16:creationId xmlns:a16="http://schemas.microsoft.com/office/drawing/2014/main" id="{A87166BB-2957-3E69-DAEB-0154B35F86E4}"/>
              </a:ext>
            </a:extLst>
          </p:cNvPr>
          <p:cNvSpPr/>
          <p:nvPr/>
        </p:nvSpPr>
        <p:spPr>
          <a:xfrm>
            <a:off x="4693409" y="7912382"/>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6FA14091-2562-C296-5FA5-B71A5A3052D8}"/>
              </a:ext>
            </a:extLst>
          </p:cNvPr>
          <p:cNvSpPr/>
          <p:nvPr/>
        </p:nvSpPr>
        <p:spPr>
          <a:xfrm>
            <a:off x="4693409" y="11722382"/>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Rounded Corners 36">
            <a:extLst>
              <a:ext uri="{FF2B5EF4-FFF2-40B4-BE49-F238E27FC236}">
                <a16:creationId xmlns:a16="http://schemas.microsoft.com/office/drawing/2014/main" id="{3D57BB16-E9E6-1CF8-C078-994F893AE87C}"/>
              </a:ext>
            </a:extLst>
          </p:cNvPr>
          <p:cNvSpPr/>
          <p:nvPr/>
        </p:nvSpPr>
        <p:spPr>
          <a:xfrm>
            <a:off x="4795009" y="9499882"/>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Rounded Corners 38">
            <a:extLst>
              <a:ext uri="{FF2B5EF4-FFF2-40B4-BE49-F238E27FC236}">
                <a16:creationId xmlns:a16="http://schemas.microsoft.com/office/drawing/2014/main" id="{71D4C73A-7CF0-80E0-2859-BD4202AB4EE6}"/>
              </a:ext>
            </a:extLst>
          </p:cNvPr>
          <p:cNvSpPr/>
          <p:nvPr/>
        </p:nvSpPr>
        <p:spPr>
          <a:xfrm>
            <a:off x="6560309" y="9499882"/>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96148A2C-D073-688C-66EA-7D42BC4575BB}"/>
              </a:ext>
            </a:extLst>
          </p:cNvPr>
          <p:cNvSpPr/>
          <p:nvPr/>
        </p:nvSpPr>
        <p:spPr>
          <a:xfrm>
            <a:off x="5690359" y="10630182"/>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Rounded Corners 44">
            <a:extLst>
              <a:ext uri="{FF2B5EF4-FFF2-40B4-BE49-F238E27FC236}">
                <a16:creationId xmlns:a16="http://schemas.microsoft.com/office/drawing/2014/main" id="{39B5AD6B-0DF7-9C48-6075-C94CB861BA74}"/>
              </a:ext>
            </a:extLst>
          </p:cNvPr>
          <p:cNvSpPr/>
          <p:nvPr/>
        </p:nvSpPr>
        <p:spPr>
          <a:xfrm>
            <a:off x="6585709" y="10630183"/>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00C0E24F-6FB9-AF46-96A2-5A714302F5B7}"/>
              </a:ext>
            </a:extLst>
          </p:cNvPr>
          <p:cNvSpPr/>
          <p:nvPr/>
        </p:nvSpPr>
        <p:spPr>
          <a:xfrm>
            <a:off x="4795009" y="11785882"/>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Rounded Corners 47">
            <a:extLst>
              <a:ext uri="{FF2B5EF4-FFF2-40B4-BE49-F238E27FC236}">
                <a16:creationId xmlns:a16="http://schemas.microsoft.com/office/drawing/2014/main" id="{8070D854-DFAB-DB23-AC3A-AD8C1FAC26D2}"/>
              </a:ext>
            </a:extLst>
          </p:cNvPr>
          <p:cNvSpPr/>
          <p:nvPr/>
        </p:nvSpPr>
        <p:spPr>
          <a:xfrm>
            <a:off x="5677659" y="11785882"/>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Rounded Corners 48">
            <a:extLst>
              <a:ext uri="{FF2B5EF4-FFF2-40B4-BE49-F238E27FC236}">
                <a16:creationId xmlns:a16="http://schemas.microsoft.com/office/drawing/2014/main" id="{A46DD880-E77C-6C6D-EF65-DE40A73CFCEA}"/>
              </a:ext>
            </a:extLst>
          </p:cNvPr>
          <p:cNvSpPr/>
          <p:nvPr/>
        </p:nvSpPr>
        <p:spPr>
          <a:xfrm>
            <a:off x="6573009" y="11785882"/>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TextBox 49">
            <a:extLst>
              <a:ext uri="{FF2B5EF4-FFF2-40B4-BE49-F238E27FC236}">
                <a16:creationId xmlns:a16="http://schemas.microsoft.com/office/drawing/2014/main" id="{1CF7A168-2C34-859A-05A3-F8C9391D741E}"/>
              </a:ext>
            </a:extLst>
          </p:cNvPr>
          <p:cNvSpPr txBox="1"/>
          <p:nvPr/>
        </p:nvSpPr>
        <p:spPr>
          <a:xfrm>
            <a:off x="5747509" y="10286874"/>
            <a:ext cx="812800" cy="2308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a:t>
            </a:r>
          </a:p>
        </p:txBody>
      </p:sp>
      <p:sp>
        <p:nvSpPr>
          <p:cNvPr id="51" name="TextBox 50">
            <a:extLst>
              <a:ext uri="{FF2B5EF4-FFF2-40B4-BE49-F238E27FC236}">
                <a16:creationId xmlns:a16="http://schemas.microsoft.com/office/drawing/2014/main" id="{AC5D0718-BEB9-EF32-6425-6E777CC3AEDE}"/>
              </a:ext>
            </a:extLst>
          </p:cNvPr>
          <p:cNvSpPr txBox="1"/>
          <p:nvPr/>
        </p:nvSpPr>
        <p:spPr>
          <a:xfrm>
            <a:off x="4734152" y="10286874"/>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53" name="TextBox 52">
            <a:extLst>
              <a:ext uri="{FF2B5EF4-FFF2-40B4-BE49-F238E27FC236}">
                <a16:creationId xmlns:a16="http://schemas.microsoft.com/office/drawing/2014/main" id="{26B5860D-A86E-3571-CA77-9F3B392D48A2}"/>
              </a:ext>
            </a:extLst>
          </p:cNvPr>
          <p:cNvSpPr txBox="1"/>
          <p:nvPr/>
        </p:nvSpPr>
        <p:spPr>
          <a:xfrm>
            <a:off x="6523796" y="10312682"/>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55" name="TextBox 54">
            <a:extLst>
              <a:ext uri="{FF2B5EF4-FFF2-40B4-BE49-F238E27FC236}">
                <a16:creationId xmlns:a16="http://schemas.microsoft.com/office/drawing/2014/main" id="{9C5C9DA0-AE45-ECCC-9918-0EF8E59C9EBB}"/>
              </a:ext>
            </a:extLst>
          </p:cNvPr>
          <p:cNvSpPr txBox="1"/>
          <p:nvPr/>
        </p:nvSpPr>
        <p:spPr>
          <a:xfrm>
            <a:off x="4726746" y="11397615"/>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57" name="TextBox 56">
            <a:extLst>
              <a:ext uri="{FF2B5EF4-FFF2-40B4-BE49-F238E27FC236}">
                <a16:creationId xmlns:a16="http://schemas.microsoft.com/office/drawing/2014/main" id="{8D96011F-07B8-A0BA-838F-CA59F956D95A}"/>
              </a:ext>
            </a:extLst>
          </p:cNvPr>
          <p:cNvSpPr txBox="1"/>
          <p:nvPr/>
        </p:nvSpPr>
        <p:spPr>
          <a:xfrm>
            <a:off x="5615746" y="11435317"/>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60" name="TextBox 59">
            <a:extLst>
              <a:ext uri="{FF2B5EF4-FFF2-40B4-BE49-F238E27FC236}">
                <a16:creationId xmlns:a16="http://schemas.microsoft.com/office/drawing/2014/main" id="{84AD7FB1-B61A-800B-D0B4-51A734BFD589}"/>
              </a:ext>
            </a:extLst>
          </p:cNvPr>
          <p:cNvSpPr txBox="1"/>
          <p:nvPr/>
        </p:nvSpPr>
        <p:spPr>
          <a:xfrm>
            <a:off x="6498396" y="11428050"/>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grpSp>
        <p:nvGrpSpPr>
          <p:cNvPr id="62" name="Group 61">
            <a:extLst>
              <a:ext uri="{FF2B5EF4-FFF2-40B4-BE49-F238E27FC236}">
                <a16:creationId xmlns:a16="http://schemas.microsoft.com/office/drawing/2014/main" id="{3D6CB22F-B978-D4A0-C702-79AD9025F997}"/>
              </a:ext>
            </a:extLst>
          </p:cNvPr>
          <p:cNvGrpSpPr/>
          <p:nvPr/>
        </p:nvGrpSpPr>
        <p:grpSpPr>
          <a:xfrm>
            <a:off x="5690359" y="9499882"/>
            <a:ext cx="812800" cy="812800"/>
            <a:chOff x="5480050" y="2641600"/>
            <a:chExt cx="812800" cy="812800"/>
          </a:xfrm>
        </p:grpSpPr>
        <p:sp>
          <p:nvSpPr>
            <p:cNvPr id="64" name="Rectangle: Rounded Corners 63">
              <a:extLst>
                <a:ext uri="{FF2B5EF4-FFF2-40B4-BE49-F238E27FC236}">
                  <a16:creationId xmlns:a16="http://schemas.microsoft.com/office/drawing/2014/main" id="{B4FF4821-B6D0-F780-6DCA-C2795114DCE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6" name="Graphic 65" descr="Headphones with solid fill">
              <a:extLst>
                <a:ext uri="{FF2B5EF4-FFF2-40B4-BE49-F238E27FC236}">
                  <a16:creationId xmlns:a16="http://schemas.microsoft.com/office/drawing/2014/main" id="{E67B8564-1550-D18A-EA2C-01B9F14402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8035" y="2736395"/>
              <a:ext cx="571427" cy="571427"/>
            </a:xfrm>
            <a:prstGeom prst="rect">
              <a:avLst/>
            </a:prstGeom>
          </p:spPr>
        </p:pic>
      </p:grpSp>
      <p:pic>
        <p:nvPicPr>
          <p:cNvPr id="68" name="Graphic 67" descr="Internet with solid fill">
            <a:extLst>
              <a:ext uri="{FF2B5EF4-FFF2-40B4-BE49-F238E27FC236}">
                <a16:creationId xmlns:a16="http://schemas.microsoft.com/office/drawing/2014/main" id="{549A6957-B4B6-C3E5-4EB8-54503DA598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1159" y="9524855"/>
            <a:ext cx="712200" cy="712200"/>
          </a:xfrm>
          <a:prstGeom prst="rect">
            <a:avLst/>
          </a:prstGeom>
        </p:spPr>
      </p:pic>
      <p:pic>
        <p:nvPicPr>
          <p:cNvPr id="69" name="Graphic 68" descr="Cycle with people with solid fill">
            <a:extLst>
              <a:ext uri="{FF2B5EF4-FFF2-40B4-BE49-F238E27FC236}">
                <a16:creationId xmlns:a16="http://schemas.microsoft.com/office/drawing/2014/main" id="{81457EF0-D7F4-43CA-B948-C6A692C6B4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1099" y="9432290"/>
            <a:ext cx="898525" cy="898525"/>
          </a:xfrm>
          <a:prstGeom prst="rect">
            <a:avLst/>
          </a:prstGeom>
        </p:spPr>
      </p:pic>
      <p:pic>
        <p:nvPicPr>
          <p:cNvPr id="71" name="Graphic 70" descr="Head with gears with solid fill">
            <a:extLst>
              <a:ext uri="{FF2B5EF4-FFF2-40B4-BE49-F238E27FC236}">
                <a16:creationId xmlns:a16="http://schemas.microsoft.com/office/drawing/2014/main" id="{328ACDD2-05E2-77F3-4BDE-F5B88BBA67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47509" y="10667566"/>
            <a:ext cx="762000" cy="762000"/>
          </a:xfrm>
          <a:prstGeom prst="rect">
            <a:avLst/>
          </a:prstGeom>
        </p:spPr>
      </p:pic>
      <p:pic>
        <p:nvPicPr>
          <p:cNvPr id="72" name="Graphic 71" descr="Receiver with solid fill">
            <a:extLst>
              <a:ext uri="{FF2B5EF4-FFF2-40B4-BE49-F238E27FC236}">
                <a16:creationId xmlns:a16="http://schemas.microsoft.com/office/drawing/2014/main" id="{153C7C49-95D9-0949-28AE-5750F9EBC45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74609" y="10708614"/>
            <a:ext cx="698500" cy="698500"/>
          </a:xfrm>
          <a:prstGeom prst="rect">
            <a:avLst/>
          </a:prstGeom>
        </p:spPr>
      </p:pic>
      <p:pic>
        <p:nvPicPr>
          <p:cNvPr id="73" name="Graphic 72" descr="Chat with solid fill">
            <a:extLst>
              <a:ext uri="{FF2B5EF4-FFF2-40B4-BE49-F238E27FC236}">
                <a16:creationId xmlns:a16="http://schemas.microsoft.com/office/drawing/2014/main" id="{48B2D258-06BE-B50A-20B3-385229ACAF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95009" y="11811568"/>
            <a:ext cx="812800" cy="812800"/>
          </a:xfrm>
          <a:prstGeom prst="rect">
            <a:avLst/>
          </a:prstGeom>
        </p:spPr>
      </p:pic>
      <p:pic>
        <p:nvPicPr>
          <p:cNvPr id="74" name="Graphic 73" descr="Envelope with solid fill">
            <a:extLst>
              <a:ext uri="{FF2B5EF4-FFF2-40B4-BE49-F238E27FC236}">
                <a16:creationId xmlns:a16="http://schemas.microsoft.com/office/drawing/2014/main" id="{E1C4350D-0AAC-729A-484C-EA77377E45C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01540" y="11797772"/>
            <a:ext cx="788919" cy="788919"/>
          </a:xfrm>
          <a:prstGeom prst="rect">
            <a:avLst/>
          </a:prstGeom>
        </p:spPr>
      </p:pic>
      <p:pic>
        <p:nvPicPr>
          <p:cNvPr id="75" name="Graphic 74" descr="Camera with solid fill">
            <a:extLst>
              <a:ext uri="{FF2B5EF4-FFF2-40B4-BE49-F238E27FC236}">
                <a16:creationId xmlns:a16="http://schemas.microsoft.com/office/drawing/2014/main" id="{781C5BA2-54EA-9A7B-7632-9170BBBFBEE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60309" y="11752757"/>
            <a:ext cx="839117" cy="839117"/>
          </a:xfrm>
          <a:prstGeom prst="rect">
            <a:avLst/>
          </a:prstGeom>
        </p:spPr>
      </p:pic>
      <p:sp>
        <p:nvSpPr>
          <p:cNvPr id="76" name="TextBox 75">
            <a:extLst>
              <a:ext uri="{FF2B5EF4-FFF2-40B4-BE49-F238E27FC236}">
                <a16:creationId xmlns:a16="http://schemas.microsoft.com/office/drawing/2014/main" id="{FB18817D-DFE0-84E8-7FCA-C1769DF4A8CD}"/>
              </a:ext>
            </a:extLst>
          </p:cNvPr>
          <p:cNvSpPr txBox="1"/>
          <p:nvPr/>
        </p:nvSpPr>
        <p:spPr>
          <a:xfrm>
            <a:off x="4788769" y="8050316"/>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77" name="Straight Connector 76">
            <a:extLst>
              <a:ext uri="{FF2B5EF4-FFF2-40B4-BE49-F238E27FC236}">
                <a16:creationId xmlns:a16="http://schemas.microsoft.com/office/drawing/2014/main" id="{5136B4E3-C28E-3894-B9DB-6676EFEF044B}"/>
              </a:ext>
            </a:extLst>
          </p:cNvPr>
          <p:cNvCxnSpPr>
            <a:cxnSpLocks/>
          </p:cNvCxnSpPr>
          <p:nvPr/>
        </p:nvCxnSpPr>
        <p:spPr>
          <a:xfrm>
            <a:off x="5963409" y="8050316"/>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A810DE9-1415-DD65-3F85-143D014186FE}"/>
              </a:ext>
            </a:extLst>
          </p:cNvPr>
          <p:cNvSpPr txBox="1"/>
          <p:nvPr/>
        </p:nvSpPr>
        <p:spPr>
          <a:xfrm>
            <a:off x="6128510" y="8584991"/>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FA98D8B8-A66B-0312-C3F5-EDAFD90C132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14463" y="7957228"/>
            <a:ext cx="717092" cy="717092"/>
          </a:xfrm>
          <a:prstGeom prst="rect">
            <a:avLst/>
          </a:prstGeom>
        </p:spPr>
      </p:pic>
      <p:sp>
        <p:nvSpPr>
          <p:cNvPr id="41" name="Rectangle: Rounded Corners 40">
            <a:extLst>
              <a:ext uri="{FF2B5EF4-FFF2-40B4-BE49-F238E27FC236}">
                <a16:creationId xmlns:a16="http://schemas.microsoft.com/office/drawing/2014/main" id="{82F712BF-817B-0C85-14B2-8D92FA4194AF}"/>
              </a:ext>
            </a:extLst>
          </p:cNvPr>
          <p:cNvSpPr/>
          <p:nvPr/>
        </p:nvSpPr>
        <p:spPr>
          <a:xfrm>
            <a:off x="236540" y="1930044"/>
            <a:ext cx="2693440" cy="2553409"/>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0" name="Graphic 69" descr="Shield with solid fill">
            <a:extLst>
              <a:ext uri="{FF2B5EF4-FFF2-40B4-BE49-F238E27FC236}">
                <a16:creationId xmlns:a16="http://schemas.microsoft.com/office/drawing/2014/main" id="{5CAF347F-FB45-AAC3-B8E5-FB316073198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19090" y="1850924"/>
            <a:ext cx="2569029" cy="2569029"/>
          </a:xfrm>
          <a:prstGeom prst="rect">
            <a:avLst/>
          </a:prstGeom>
        </p:spPr>
      </p:pic>
      <p:sp>
        <p:nvSpPr>
          <p:cNvPr id="4" name="TextBox 3">
            <a:extLst>
              <a:ext uri="{FF2B5EF4-FFF2-40B4-BE49-F238E27FC236}">
                <a16:creationId xmlns:a16="http://schemas.microsoft.com/office/drawing/2014/main" id="{623FB325-F313-A9B4-A7BD-A6606875F2BA}"/>
              </a:ext>
            </a:extLst>
          </p:cNvPr>
          <p:cNvSpPr txBox="1"/>
          <p:nvPr/>
        </p:nvSpPr>
        <p:spPr>
          <a:xfrm>
            <a:off x="-5556" y="-2407697"/>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Childline</a:t>
            </a:r>
          </a:p>
        </p:txBody>
      </p:sp>
      <p:sp>
        <p:nvSpPr>
          <p:cNvPr id="5" name="TextBox 4">
            <a:extLst>
              <a:ext uri="{FF2B5EF4-FFF2-40B4-BE49-F238E27FC236}">
                <a16:creationId xmlns:a16="http://schemas.microsoft.com/office/drawing/2014/main" id="{81909843-BA48-6CF0-93E3-C93A51718341}"/>
              </a:ext>
            </a:extLst>
          </p:cNvPr>
          <p:cNvSpPr txBox="1"/>
          <p:nvPr/>
        </p:nvSpPr>
        <p:spPr>
          <a:xfrm>
            <a:off x="236540" y="251991"/>
            <a:ext cx="11912600" cy="707886"/>
          </a:xfrm>
          <a:prstGeom prst="rect">
            <a:avLst/>
          </a:prstGeom>
          <a:noFill/>
        </p:spPr>
        <p:txBody>
          <a:bodyPr wrap="square" rtlCol="0">
            <a:spAutoFit/>
          </a:bodyPr>
          <a:lstStyle/>
          <a:p>
            <a:r>
              <a:rPr lang="en-IE" sz="4000">
                <a:solidFill>
                  <a:srgbClr val="7F50C8"/>
                </a:solidFill>
                <a:latin typeface="Poppins ExtraBold" panose="00000900000000000000" pitchFamily="2" charset="0"/>
                <a:cs typeface="Poppins ExtraBold" panose="00000900000000000000" pitchFamily="2" charset="0"/>
              </a:rPr>
              <a:t>Shield</a:t>
            </a:r>
          </a:p>
        </p:txBody>
      </p:sp>
      <p:sp>
        <p:nvSpPr>
          <p:cNvPr id="7" name="TextBox 6">
            <a:extLst>
              <a:ext uri="{FF2B5EF4-FFF2-40B4-BE49-F238E27FC236}">
                <a16:creationId xmlns:a16="http://schemas.microsoft.com/office/drawing/2014/main" id="{36680E5E-275B-DCD9-3820-423062F7A90B}"/>
              </a:ext>
            </a:extLst>
          </p:cNvPr>
          <p:cNvSpPr txBox="1"/>
          <p:nvPr/>
        </p:nvSpPr>
        <p:spPr>
          <a:xfrm>
            <a:off x="3333135" y="1946787"/>
            <a:ext cx="8539775" cy="466538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The Shield Anti-Bullying Programme is a pro-active management to bullying. </a:t>
            </a:r>
          </a:p>
          <a:p>
            <a:pPr marL="342900" indent="-342900">
              <a:lnSpc>
                <a:spcPct val="150000"/>
              </a:lnSpc>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Shield Programme is there for schools, clubs, youth centres, any organisation that wants to prevent bullying from happening. </a:t>
            </a:r>
          </a:p>
          <a:p>
            <a:pPr marL="342900" indent="-342900">
              <a:lnSpc>
                <a:spcPct val="150000"/>
              </a:lnSpc>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It contains a Self-Evaluation Tool that organisations can fill out to reflect on their strengths and what supports they need when it comes to tackling bullying. </a:t>
            </a:r>
          </a:p>
          <a:p>
            <a:pPr marL="342900" indent="-342900">
              <a:lnSpc>
                <a:spcPct val="150000"/>
              </a:lnSpc>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To sign up, visit the Shield Website on ispcc.ie or email shield@ispcc.ie </a:t>
            </a:r>
          </a:p>
        </p:txBody>
      </p:sp>
      <p:pic>
        <p:nvPicPr>
          <p:cNvPr id="6" name="Picture 5">
            <a:extLst>
              <a:ext uri="{FF2B5EF4-FFF2-40B4-BE49-F238E27FC236}">
                <a16:creationId xmlns:a16="http://schemas.microsoft.com/office/drawing/2014/main" id="{ED8F9C68-2684-44BD-63C5-DC22C30A0775}"/>
              </a:ext>
            </a:extLst>
          </p:cNvPr>
          <p:cNvPicPr>
            <a:picLocks noChangeAspect="1"/>
          </p:cNvPicPr>
          <p:nvPr/>
        </p:nvPicPr>
        <p:blipFill>
          <a:blip r:embed="rId23"/>
          <a:stretch>
            <a:fillRect/>
          </a:stretch>
        </p:blipFill>
        <p:spPr>
          <a:xfrm>
            <a:off x="9103376" y="75799"/>
            <a:ext cx="2318806" cy="1076312"/>
          </a:xfrm>
          <a:prstGeom prst="rect">
            <a:avLst/>
          </a:prstGeom>
        </p:spPr>
      </p:pic>
    </p:spTree>
    <p:extLst>
      <p:ext uri="{BB962C8B-B14F-4D97-AF65-F5344CB8AC3E}">
        <p14:creationId xmlns:p14="http://schemas.microsoft.com/office/powerpoint/2010/main" val="3108408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09BD1D9-3854-9F0B-E624-554B6558F54C}"/>
              </a:ext>
            </a:extLst>
          </p:cNvPr>
          <p:cNvSpPr/>
          <p:nvPr/>
        </p:nvSpPr>
        <p:spPr>
          <a:xfrm>
            <a:off x="5116665" y="3136156"/>
            <a:ext cx="1514371" cy="1447801"/>
          </a:xfrm>
          <a:prstGeom prst="flowChartConnector">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Flowchart: Connector 1">
            <a:extLst>
              <a:ext uri="{FF2B5EF4-FFF2-40B4-BE49-F238E27FC236}">
                <a16:creationId xmlns:a16="http://schemas.microsoft.com/office/drawing/2014/main" id="{0EABBBE7-29A3-E574-1E2D-7164F2085195}"/>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ISPCC Childline is for children, young people and their parents. </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listen, we believe, we support and we empower.</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provide services which focus on building resilience and coping skills. These are focused in the following area’s:</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Listening</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therapeutic support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Community Engagement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13046593" y="-73737"/>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8" name="TextBox 17">
            <a:extLst>
              <a:ext uri="{FF2B5EF4-FFF2-40B4-BE49-F238E27FC236}">
                <a16:creationId xmlns:a16="http://schemas.microsoft.com/office/drawing/2014/main" id="{F8816547-53A2-4423-02D1-EEF35B51ED68}"/>
              </a:ext>
            </a:extLst>
          </p:cNvPr>
          <p:cNvSpPr txBox="1"/>
          <p:nvPr/>
        </p:nvSpPr>
        <p:spPr>
          <a:xfrm>
            <a:off x="19369228" y="7505982"/>
            <a:ext cx="6471489" cy="4708981"/>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Childline is a listening service for children and young people up to the age of 18 years.</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completely confidential service, no phone numbers or details are kept. It is up to you what details/information you want to share.</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non judgemental service where we wont tell you what to do, instead we will explore options it with you.</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available via phone 24hrs a day by calling 1800 66 66 66 and is completely free of charge. </a:t>
            </a:r>
          </a:p>
          <a:p>
            <a:r>
              <a:rPr lang="en-GB" sz="2000">
                <a:solidFill>
                  <a:schemeClr val="bg1"/>
                </a:solidFill>
                <a:latin typeface="Poppins" panose="00000500000000000000" pitchFamily="2" charset="0"/>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695" y="9674893"/>
            <a:ext cx="3602743" cy="3602743"/>
          </a:xfrm>
          <a:prstGeom prst="rect">
            <a:avLst/>
          </a:prstGeom>
        </p:spPr>
      </p:pic>
      <p:grpSp>
        <p:nvGrpSpPr>
          <p:cNvPr id="10" name="Group 9">
            <a:extLst>
              <a:ext uri="{FF2B5EF4-FFF2-40B4-BE49-F238E27FC236}">
                <a16:creationId xmlns:a16="http://schemas.microsoft.com/office/drawing/2014/main" id="{FCC11C60-6367-9833-DA6C-A09CD606BD7A}"/>
              </a:ext>
            </a:extLst>
          </p:cNvPr>
          <p:cNvGrpSpPr/>
          <p:nvPr/>
        </p:nvGrpSpPr>
        <p:grpSpPr>
          <a:xfrm>
            <a:off x="4332336" y="619732"/>
            <a:ext cx="3416300" cy="5562600"/>
            <a:chOff x="4332336" y="619732"/>
            <a:chExt cx="3416300" cy="5562600"/>
          </a:xfrm>
        </p:grpSpPr>
        <p:grpSp>
          <p:nvGrpSpPr>
            <p:cNvPr id="80" name="Group 79">
              <a:extLst>
                <a:ext uri="{FF2B5EF4-FFF2-40B4-BE49-F238E27FC236}">
                  <a16:creationId xmlns:a16="http://schemas.microsoft.com/office/drawing/2014/main" id="{A1DB4265-C855-DF5A-FADE-C35959EEAF11}"/>
                </a:ext>
              </a:extLst>
            </p:cNvPr>
            <p:cNvGrpSpPr/>
            <p:nvPr/>
          </p:nvGrpSpPr>
          <p:grpSpPr>
            <a:xfrm>
              <a:off x="5707655" y="2671708"/>
              <a:ext cx="688472" cy="688472"/>
              <a:chOff x="5480050" y="2641600"/>
              <a:chExt cx="812800" cy="812800"/>
            </a:xfrm>
          </p:grpSpPr>
          <p:sp>
            <p:nvSpPr>
              <p:cNvPr id="81" name="Rectangle: Rounded Corners 80">
                <a:extLst>
                  <a:ext uri="{FF2B5EF4-FFF2-40B4-BE49-F238E27FC236}">
                    <a16:creationId xmlns:a16="http://schemas.microsoft.com/office/drawing/2014/main" id="{C5EA4F5B-2049-FA0A-B968-60758E1A204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2" name="Graphic 81" descr="Headphones with solid fill">
                <a:extLst>
                  <a:ext uri="{FF2B5EF4-FFF2-40B4-BE49-F238E27FC236}">
                    <a16:creationId xmlns:a16="http://schemas.microsoft.com/office/drawing/2014/main" id="{EE53E010-75F8-DA5B-2902-60AE4943BF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E8513EE-BA2A-6FA1-3039-C6C26FD03A84}"/>
                </a:ext>
              </a:extLst>
            </p:cNvPr>
            <p:cNvSpPr/>
            <p:nvPr/>
          </p:nvSpPr>
          <p:spPr>
            <a:xfrm>
              <a:off x="5295241" y="2410885"/>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F344A59C-B8CC-D5F5-6749-4D9F8B7B021F}"/>
                </a:ext>
              </a:extLst>
            </p:cNvPr>
            <p:cNvSpPr/>
            <p:nvPr/>
          </p:nvSpPr>
          <p:spPr>
            <a:xfrm>
              <a:off x="5721447" y="3059586"/>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Rounded Corners 18">
              <a:extLst>
                <a:ext uri="{FF2B5EF4-FFF2-40B4-BE49-F238E27FC236}">
                  <a16:creationId xmlns:a16="http://schemas.microsoft.com/office/drawing/2014/main" id="{6E22A88E-7ACC-FC89-4366-CFA82DEE55A4}"/>
                </a:ext>
              </a:extLst>
            </p:cNvPr>
            <p:cNvSpPr/>
            <p:nvPr/>
          </p:nvSpPr>
          <p:spPr>
            <a:xfrm>
              <a:off x="4332336" y="619732"/>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Rounded Corners 26">
              <a:extLst>
                <a:ext uri="{FF2B5EF4-FFF2-40B4-BE49-F238E27FC236}">
                  <a16:creationId xmlns:a16="http://schemas.microsoft.com/office/drawing/2014/main" id="{55D714B7-9D5E-5306-6248-CB12E7092A5D}"/>
                </a:ext>
              </a:extLst>
            </p:cNvPr>
            <p:cNvSpPr/>
            <p:nvPr/>
          </p:nvSpPr>
          <p:spPr>
            <a:xfrm>
              <a:off x="4446636" y="708632"/>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Rounded Corners 27">
              <a:extLst>
                <a:ext uri="{FF2B5EF4-FFF2-40B4-BE49-F238E27FC236}">
                  <a16:creationId xmlns:a16="http://schemas.microsoft.com/office/drawing/2014/main" id="{204F421F-7853-B915-903F-F8C2E8E64140}"/>
                </a:ext>
              </a:extLst>
            </p:cNvPr>
            <p:cNvSpPr/>
            <p:nvPr/>
          </p:nvSpPr>
          <p:spPr>
            <a:xfrm>
              <a:off x="5507086" y="645132"/>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Rounded Corners 28">
              <a:extLst>
                <a:ext uri="{FF2B5EF4-FFF2-40B4-BE49-F238E27FC236}">
                  <a16:creationId xmlns:a16="http://schemas.microsoft.com/office/drawing/2014/main" id="{A87166BB-2957-3E69-DAEB-0154B35F86E4}"/>
                </a:ext>
              </a:extLst>
            </p:cNvPr>
            <p:cNvSpPr/>
            <p:nvPr/>
          </p:nvSpPr>
          <p:spPr>
            <a:xfrm>
              <a:off x="4649836" y="1026132"/>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6FA14091-2562-C296-5FA5-B71A5A3052D8}"/>
                </a:ext>
              </a:extLst>
            </p:cNvPr>
            <p:cNvSpPr/>
            <p:nvPr/>
          </p:nvSpPr>
          <p:spPr>
            <a:xfrm>
              <a:off x="4649836" y="4836132"/>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Rounded Corners 38">
              <a:extLst>
                <a:ext uri="{FF2B5EF4-FFF2-40B4-BE49-F238E27FC236}">
                  <a16:creationId xmlns:a16="http://schemas.microsoft.com/office/drawing/2014/main" id="{71D4C73A-7CF0-80E0-2859-BD4202AB4EE6}"/>
                </a:ext>
              </a:extLst>
            </p:cNvPr>
            <p:cNvSpPr/>
            <p:nvPr/>
          </p:nvSpPr>
          <p:spPr>
            <a:xfrm>
              <a:off x="6516736" y="2613632"/>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96148A2C-D073-688C-66EA-7D42BC4575BB}"/>
                </a:ext>
              </a:extLst>
            </p:cNvPr>
            <p:cNvSpPr/>
            <p:nvPr/>
          </p:nvSpPr>
          <p:spPr>
            <a:xfrm>
              <a:off x="5646786" y="3743932"/>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Rounded Corners 44">
              <a:extLst>
                <a:ext uri="{FF2B5EF4-FFF2-40B4-BE49-F238E27FC236}">
                  <a16:creationId xmlns:a16="http://schemas.microsoft.com/office/drawing/2014/main" id="{39B5AD6B-0DF7-9C48-6075-C94CB861BA74}"/>
                </a:ext>
              </a:extLst>
            </p:cNvPr>
            <p:cNvSpPr/>
            <p:nvPr/>
          </p:nvSpPr>
          <p:spPr>
            <a:xfrm>
              <a:off x="6542136" y="3743933"/>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00C0E24F-6FB9-AF46-96A2-5A714302F5B7}"/>
                </a:ext>
              </a:extLst>
            </p:cNvPr>
            <p:cNvSpPr/>
            <p:nvPr/>
          </p:nvSpPr>
          <p:spPr>
            <a:xfrm>
              <a:off x="4751436" y="4899632"/>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Rounded Corners 47">
              <a:extLst>
                <a:ext uri="{FF2B5EF4-FFF2-40B4-BE49-F238E27FC236}">
                  <a16:creationId xmlns:a16="http://schemas.microsoft.com/office/drawing/2014/main" id="{8070D854-DFAB-DB23-AC3A-AD8C1FAC26D2}"/>
                </a:ext>
              </a:extLst>
            </p:cNvPr>
            <p:cNvSpPr/>
            <p:nvPr/>
          </p:nvSpPr>
          <p:spPr>
            <a:xfrm>
              <a:off x="5634086" y="4899632"/>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Rounded Corners 48">
              <a:extLst>
                <a:ext uri="{FF2B5EF4-FFF2-40B4-BE49-F238E27FC236}">
                  <a16:creationId xmlns:a16="http://schemas.microsoft.com/office/drawing/2014/main" id="{A46DD880-E77C-6C6D-EF65-DE40A73CFCEA}"/>
                </a:ext>
              </a:extLst>
            </p:cNvPr>
            <p:cNvSpPr/>
            <p:nvPr/>
          </p:nvSpPr>
          <p:spPr>
            <a:xfrm>
              <a:off x="6529436" y="4899632"/>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TextBox 49">
              <a:extLst>
                <a:ext uri="{FF2B5EF4-FFF2-40B4-BE49-F238E27FC236}">
                  <a16:creationId xmlns:a16="http://schemas.microsoft.com/office/drawing/2014/main" id="{1CF7A168-2C34-859A-05A3-F8C9391D741E}"/>
                </a:ext>
              </a:extLst>
            </p:cNvPr>
            <p:cNvSpPr txBox="1"/>
            <p:nvPr/>
          </p:nvSpPr>
          <p:spPr>
            <a:xfrm>
              <a:off x="5703936" y="3400624"/>
              <a:ext cx="812800" cy="2308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a:t>
              </a:r>
            </a:p>
          </p:txBody>
        </p:sp>
        <p:sp>
          <p:nvSpPr>
            <p:cNvPr id="51" name="TextBox 50">
              <a:extLst>
                <a:ext uri="{FF2B5EF4-FFF2-40B4-BE49-F238E27FC236}">
                  <a16:creationId xmlns:a16="http://schemas.microsoft.com/office/drawing/2014/main" id="{AC5D0718-BEB9-EF32-6425-6E777CC3AEDE}"/>
                </a:ext>
              </a:extLst>
            </p:cNvPr>
            <p:cNvSpPr txBox="1"/>
            <p:nvPr/>
          </p:nvSpPr>
          <p:spPr>
            <a:xfrm>
              <a:off x="4690579" y="3400624"/>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53" name="TextBox 52">
              <a:extLst>
                <a:ext uri="{FF2B5EF4-FFF2-40B4-BE49-F238E27FC236}">
                  <a16:creationId xmlns:a16="http://schemas.microsoft.com/office/drawing/2014/main" id="{26B5860D-A86E-3571-CA77-9F3B392D48A2}"/>
                </a:ext>
              </a:extLst>
            </p:cNvPr>
            <p:cNvSpPr txBox="1"/>
            <p:nvPr/>
          </p:nvSpPr>
          <p:spPr>
            <a:xfrm>
              <a:off x="6480223" y="3426432"/>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55" name="TextBox 54">
              <a:extLst>
                <a:ext uri="{FF2B5EF4-FFF2-40B4-BE49-F238E27FC236}">
                  <a16:creationId xmlns:a16="http://schemas.microsoft.com/office/drawing/2014/main" id="{9C5C9DA0-AE45-ECCC-9918-0EF8E59C9EBB}"/>
                </a:ext>
              </a:extLst>
            </p:cNvPr>
            <p:cNvSpPr txBox="1"/>
            <p:nvPr/>
          </p:nvSpPr>
          <p:spPr>
            <a:xfrm>
              <a:off x="4690579" y="4549067"/>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57" name="TextBox 56">
              <a:extLst>
                <a:ext uri="{FF2B5EF4-FFF2-40B4-BE49-F238E27FC236}">
                  <a16:creationId xmlns:a16="http://schemas.microsoft.com/office/drawing/2014/main" id="{8D96011F-07B8-A0BA-838F-CA59F956D95A}"/>
                </a:ext>
              </a:extLst>
            </p:cNvPr>
            <p:cNvSpPr txBox="1"/>
            <p:nvPr/>
          </p:nvSpPr>
          <p:spPr>
            <a:xfrm>
              <a:off x="5572173" y="4549067"/>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60" name="TextBox 59">
              <a:extLst>
                <a:ext uri="{FF2B5EF4-FFF2-40B4-BE49-F238E27FC236}">
                  <a16:creationId xmlns:a16="http://schemas.microsoft.com/office/drawing/2014/main" id="{84AD7FB1-B61A-800B-D0B4-51A734BFD589}"/>
                </a:ext>
              </a:extLst>
            </p:cNvPr>
            <p:cNvSpPr txBox="1"/>
            <p:nvPr/>
          </p:nvSpPr>
          <p:spPr>
            <a:xfrm>
              <a:off x="6454823" y="4541800"/>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grpSp>
          <p:nvGrpSpPr>
            <p:cNvPr id="62" name="Group 61">
              <a:extLst>
                <a:ext uri="{FF2B5EF4-FFF2-40B4-BE49-F238E27FC236}">
                  <a16:creationId xmlns:a16="http://schemas.microsoft.com/office/drawing/2014/main" id="{3D6CB22F-B978-D4A0-C702-79AD9025F997}"/>
                </a:ext>
              </a:extLst>
            </p:cNvPr>
            <p:cNvGrpSpPr/>
            <p:nvPr/>
          </p:nvGrpSpPr>
          <p:grpSpPr>
            <a:xfrm>
              <a:off x="5646786" y="2613632"/>
              <a:ext cx="812800" cy="812800"/>
              <a:chOff x="5480050" y="2641600"/>
              <a:chExt cx="812800" cy="812800"/>
            </a:xfrm>
          </p:grpSpPr>
          <p:sp>
            <p:nvSpPr>
              <p:cNvPr id="64" name="Rectangle: Rounded Corners 63">
                <a:extLst>
                  <a:ext uri="{FF2B5EF4-FFF2-40B4-BE49-F238E27FC236}">
                    <a16:creationId xmlns:a16="http://schemas.microsoft.com/office/drawing/2014/main" id="{B4FF4821-B6D0-F780-6DCA-C2795114DCE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6" name="Graphic 65" descr="Headphones with solid fill">
                <a:extLst>
                  <a:ext uri="{FF2B5EF4-FFF2-40B4-BE49-F238E27FC236}">
                    <a16:creationId xmlns:a16="http://schemas.microsoft.com/office/drawing/2014/main" id="{E67B8564-1550-D18A-EA2C-01B9F1440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pic>
          <p:nvPicPr>
            <p:cNvPr id="69" name="Graphic 68" descr="Cycle with people with solid fill">
              <a:extLst>
                <a:ext uri="{FF2B5EF4-FFF2-40B4-BE49-F238E27FC236}">
                  <a16:creationId xmlns:a16="http://schemas.microsoft.com/office/drawing/2014/main" id="{81457EF0-D7F4-43CA-B948-C6A692C6B4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7526" y="2546040"/>
              <a:ext cx="898525" cy="898525"/>
            </a:xfrm>
            <a:prstGeom prst="rect">
              <a:avLst/>
            </a:prstGeom>
          </p:spPr>
        </p:pic>
        <p:pic>
          <p:nvPicPr>
            <p:cNvPr id="71" name="Graphic 70" descr="Head with gears with solid fill">
              <a:extLst>
                <a:ext uri="{FF2B5EF4-FFF2-40B4-BE49-F238E27FC236}">
                  <a16:creationId xmlns:a16="http://schemas.microsoft.com/office/drawing/2014/main" id="{328ACDD2-05E2-77F3-4BDE-F5B88BBA67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3936" y="3781316"/>
              <a:ext cx="762000" cy="762000"/>
            </a:xfrm>
            <a:prstGeom prst="rect">
              <a:avLst/>
            </a:prstGeom>
          </p:spPr>
        </p:pic>
        <p:pic>
          <p:nvPicPr>
            <p:cNvPr id="72" name="Graphic 71" descr="Receiver with solid fill">
              <a:extLst>
                <a:ext uri="{FF2B5EF4-FFF2-40B4-BE49-F238E27FC236}">
                  <a16:creationId xmlns:a16="http://schemas.microsoft.com/office/drawing/2014/main" id="{153C7C49-95D9-0949-28AE-5750F9EBC4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31036" y="3822364"/>
              <a:ext cx="698500" cy="698500"/>
            </a:xfrm>
            <a:prstGeom prst="rect">
              <a:avLst/>
            </a:prstGeom>
          </p:spPr>
        </p:pic>
        <p:pic>
          <p:nvPicPr>
            <p:cNvPr id="73" name="Graphic 72" descr="Chat with solid fill">
              <a:extLst>
                <a:ext uri="{FF2B5EF4-FFF2-40B4-BE49-F238E27FC236}">
                  <a16:creationId xmlns:a16="http://schemas.microsoft.com/office/drawing/2014/main" id="{48B2D258-06BE-B50A-20B3-385229ACAF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51436" y="4925318"/>
              <a:ext cx="812800" cy="812800"/>
            </a:xfrm>
            <a:prstGeom prst="rect">
              <a:avLst/>
            </a:prstGeom>
          </p:spPr>
        </p:pic>
        <p:pic>
          <p:nvPicPr>
            <p:cNvPr id="74" name="Graphic 73" descr="Envelope with solid fill">
              <a:extLst>
                <a:ext uri="{FF2B5EF4-FFF2-40B4-BE49-F238E27FC236}">
                  <a16:creationId xmlns:a16="http://schemas.microsoft.com/office/drawing/2014/main" id="{E1C4350D-0AAC-729A-484C-EA77377E45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57967" y="4911522"/>
              <a:ext cx="788919" cy="788919"/>
            </a:xfrm>
            <a:prstGeom prst="rect">
              <a:avLst/>
            </a:prstGeom>
          </p:spPr>
        </p:pic>
        <p:pic>
          <p:nvPicPr>
            <p:cNvPr id="75" name="Graphic 74" descr="Camera with solid fill">
              <a:extLst>
                <a:ext uri="{FF2B5EF4-FFF2-40B4-BE49-F238E27FC236}">
                  <a16:creationId xmlns:a16="http://schemas.microsoft.com/office/drawing/2014/main" id="{781C5BA2-54EA-9A7B-7632-9170BBBFBEE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6736" y="4866507"/>
              <a:ext cx="839117" cy="839117"/>
            </a:xfrm>
            <a:prstGeom prst="rect">
              <a:avLst/>
            </a:prstGeom>
          </p:spPr>
        </p:pic>
        <p:sp>
          <p:nvSpPr>
            <p:cNvPr id="76" name="TextBox 75">
              <a:extLst>
                <a:ext uri="{FF2B5EF4-FFF2-40B4-BE49-F238E27FC236}">
                  <a16:creationId xmlns:a16="http://schemas.microsoft.com/office/drawing/2014/main" id="{FB18817D-DFE0-84E8-7FCA-C1769DF4A8CD}"/>
                </a:ext>
              </a:extLst>
            </p:cNvPr>
            <p:cNvSpPr txBox="1"/>
            <p:nvPr/>
          </p:nvSpPr>
          <p:spPr>
            <a:xfrm>
              <a:off x="4745196" y="1164066"/>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77" name="Straight Connector 76">
              <a:extLst>
                <a:ext uri="{FF2B5EF4-FFF2-40B4-BE49-F238E27FC236}">
                  <a16:creationId xmlns:a16="http://schemas.microsoft.com/office/drawing/2014/main" id="{5136B4E3-C28E-3894-B9DB-6676EFEF044B}"/>
                </a:ext>
              </a:extLst>
            </p:cNvPr>
            <p:cNvCxnSpPr>
              <a:cxnSpLocks/>
            </p:cNvCxnSpPr>
            <p:nvPr/>
          </p:nvCxnSpPr>
          <p:spPr>
            <a:xfrm>
              <a:off x="5919836" y="1164066"/>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A810DE9-1415-DD65-3F85-143D014186FE}"/>
                </a:ext>
              </a:extLst>
            </p:cNvPr>
            <p:cNvSpPr txBox="1"/>
            <p:nvPr/>
          </p:nvSpPr>
          <p:spPr>
            <a:xfrm>
              <a:off x="6084937" y="1698741"/>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FA98D8B8-A66B-0312-C3F5-EDAFD90C13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70890" y="1070978"/>
              <a:ext cx="717092" cy="717092"/>
            </a:xfrm>
            <a:prstGeom prst="rect">
              <a:avLst/>
            </a:prstGeom>
          </p:spPr>
        </p:pic>
        <p:sp>
          <p:nvSpPr>
            <p:cNvPr id="41" name="Rectangle: Rounded Corners 40">
              <a:extLst>
                <a:ext uri="{FF2B5EF4-FFF2-40B4-BE49-F238E27FC236}">
                  <a16:creationId xmlns:a16="http://schemas.microsoft.com/office/drawing/2014/main" id="{82F712BF-817B-0C85-14B2-8D92FA4194AF}"/>
                </a:ext>
              </a:extLst>
            </p:cNvPr>
            <p:cNvSpPr/>
            <p:nvPr/>
          </p:nvSpPr>
          <p:spPr>
            <a:xfrm>
              <a:off x="4748622" y="3743932"/>
              <a:ext cx="798151"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0" name="Graphic 69" descr="Shield with solid fill">
              <a:extLst>
                <a:ext uri="{FF2B5EF4-FFF2-40B4-BE49-F238E27FC236}">
                  <a16:creationId xmlns:a16="http://schemas.microsoft.com/office/drawing/2014/main" id="{5CAF347F-FB45-AAC3-B8E5-FB316073198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45196" y="3720750"/>
              <a:ext cx="802088" cy="860247"/>
            </a:xfrm>
            <a:prstGeom prst="rect">
              <a:avLst/>
            </a:prstGeom>
          </p:spPr>
        </p:pic>
      </p:grpSp>
      <p:sp>
        <p:nvSpPr>
          <p:cNvPr id="4" name="TextBox 3">
            <a:extLst>
              <a:ext uri="{FF2B5EF4-FFF2-40B4-BE49-F238E27FC236}">
                <a16:creationId xmlns:a16="http://schemas.microsoft.com/office/drawing/2014/main" id="{623FB325-F313-A9B4-A7BD-A6606875F2BA}"/>
              </a:ext>
            </a:extLst>
          </p:cNvPr>
          <p:cNvSpPr txBox="1"/>
          <p:nvPr/>
        </p:nvSpPr>
        <p:spPr>
          <a:xfrm>
            <a:off x="-5556" y="-2407697"/>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Childline</a:t>
            </a:r>
          </a:p>
        </p:txBody>
      </p:sp>
      <p:sp>
        <p:nvSpPr>
          <p:cNvPr id="5" name="TextBox 4">
            <a:extLst>
              <a:ext uri="{FF2B5EF4-FFF2-40B4-BE49-F238E27FC236}">
                <a16:creationId xmlns:a16="http://schemas.microsoft.com/office/drawing/2014/main" id="{81909843-BA48-6CF0-93E3-C93A51718341}"/>
              </a:ext>
            </a:extLst>
          </p:cNvPr>
          <p:cNvSpPr txBox="1"/>
          <p:nvPr/>
        </p:nvSpPr>
        <p:spPr>
          <a:xfrm>
            <a:off x="258163" y="-4363828"/>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Shield</a:t>
            </a:r>
          </a:p>
        </p:txBody>
      </p:sp>
      <p:sp>
        <p:nvSpPr>
          <p:cNvPr id="7" name="TextBox 6">
            <a:extLst>
              <a:ext uri="{FF2B5EF4-FFF2-40B4-BE49-F238E27FC236}">
                <a16:creationId xmlns:a16="http://schemas.microsoft.com/office/drawing/2014/main" id="{36680E5E-275B-DCD9-3820-423062F7A90B}"/>
              </a:ext>
            </a:extLst>
          </p:cNvPr>
          <p:cNvSpPr txBox="1"/>
          <p:nvPr/>
        </p:nvSpPr>
        <p:spPr>
          <a:xfrm>
            <a:off x="14423922" y="-584860"/>
            <a:ext cx="8539775" cy="4154984"/>
          </a:xfrm>
          <a:prstGeom prst="rect">
            <a:avLst/>
          </a:prstGeom>
          <a:noFill/>
        </p:spPr>
        <p:txBody>
          <a:bodyPr wrap="square" rtlCol="0">
            <a:spAutoFit/>
          </a:bodyPr>
          <a:lstStyle/>
          <a:p>
            <a:r>
              <a:rPr lang="en-GB" sz="2400">
                <a:solidFill>
                  <a:schemeClr val="bg1"/>
                </a:solidFill>
                <a:latin typeface="Poppins" panose="00000500000000000000" pitchFamily="2" charset="0"/>
                <a:cs typeface="Poppins" panose="00000500000000000000" pitchFamily="2" charset="0"/>
              </a:rPr>
              <a:t>The Shield Anti-Bullying Programme is a pro-active management to bullying. </a:t>
            </a:r>
          </a:p>
          <a:p>
            <a:r>
              <a:rPr lang="en-GB" sz="2400">
                <a:solidFill>
                  <a:schemeClr val="bg1"/>
                </a:solidFill>
                <a:latin typeface="Poppins" panose="00000500000000000000" pitchFamily="2" charset="0"/>
                <a:cs typeface="Poppins" panose="00000500000000000000" pitchFamily="2" charset="0"/>
              </a:rPr>
              <a:t>Shield Programme is there for schools, clubs, youth centres, any organisation that wants to prevent bullying from happening. </a:t>
            </a:r>
          </a:p>
          <a:p>
            <a:r>
              <a:rPr lang="en-GB" sz="2400">
                <a:solidFill>
                  <a:schemeClr val="bg1"/>
                </a:solidFill>
                <a:latin typeface="Poppins" panose="00000500000000000000" pitchFamily="2" charset="0"/>
                <a:cs typeface="Poppins" panose="00000500000000000000" pitchFamily="2" charset="0"/>
              </a:rPr>
              <a:t>It contains a Self-Evaluation Tool that organisations can fill out to reflect on their strengths and what supports they need when it comes to tackling bullying. </a:t>
            </a:r>
          </a:p>
          <a:p>
            <a:r>
              <a:rPr lang="en-GB" sz="2400">
                <a:solidFill>
                  <a:schemeClr val="bg1"/>
                </a:solidFill>
                <a:latin typeface="Poppins" panose="00000500000000000000" pitchFamily="2" charset="0"/>
                <a:cs typeface="Poppins" panose="00000500000000000000" pitchFamily="2" charset="0"/>
              </a:rPr>
              <a:t>To sign up, visit the Shield Website on ispcc.ie or email shield@ispcc.ie </a:t>
            </a:r>
          </a:p>
        </p:txBody>
      </p:sp>
      <p:grpSp>
        <p:nvGrpSpPr>
          <p:cNvPr id="9" name="Group 8">
            <a:extLst>
              <a:ext uri="{FF2B5EF4-FFF2-40B4-BE49-F238E27FC236}">
                <a16:creationId xmlns:a16="http://schemas.microsoft.com/office/drawing/2014/main" id="{5F920FF5-7E28-CD71-87A0-47CB0288B34D}"/>
              </a:ext>
            </a:extLst>
          </p:cNvPr>
          <p:cNvGrpSpPr/>
          <p:nvPr/>
        </p:nvGrpSpPr>
        <p:grpSpPr>
          <a:xfrm>
            <a:off x="4769722" y="2611866"/>
            <a:ext cx="800883" cy="800795"/>
            <a:chOff x="4751436" y="2613632"/>
            <a:chExt cx="812800" cy="812800"/>
          </a:xfrm>
        </p:grpSpPr>
        <p:sp>
          <p:nvSpPr>
            <p:cNvPr id="37" name="Rectangle: Rounded Corners 36">
              <a:extLst>
                <a:ext uri="{FF2B5EF4-FFF2-40B4-BE49-F238E27FC236}">
                  <a16:creationId xmlns:a16="http://schemas.microsoft.com/office/drawing/2014/main" id="{3D57BB16-E9E6-1CF8-C078-994F893AE87C}"/>
                </a:ext>
              </a:extLst>
            </p:cNvPr>
            <p:cNvSpPr/>
            <p:nvPr/>
          </p:nvSpPr>
          <p:spPr>
            <a:xfrm>
              <a:off x="4751436" y="2613632"/>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8" name="Graphic 67" descr="Internet with solid fill">
              <a:extLst>
                <a:ext uri="{FF2B5EF4-FFF2-40B4-BE49-F238E27FC236}">
                  <a16:creationId xmlns:a16="http://schemas.microsoft.com/office/drawing/2014/main" id="{549A6957-B4B6-C3E5-4EB8-54503DA5986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807586" y="2638605"/>
              <a:ext cx="712200" cy="712200"/>
            </a:xfrm>
            <a:prstGeom prst="rect">
              <a:avLst/>
            </a:prstGeom>
          </p:spPr>
        </p:pic>
      </p:grpSp>
    </p:spTree>
    <p:extLst>
      <p:ext uri="{BB962C8B-B14F-4D97-AF65-F5344CB8AC3E}">
        <p14:creationId xmlns:p14="http://schemas.microsoft.com/office/powerpoint/2010/main" val="2793728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67BDA77E-990C-837D-5CDC-EF8869D978FA}"/>
              </a:ext>
            </a:extLst>
          </p:cNvPr>
          <p:cNvSpPr/>
          <p:nvPr/>
        </p:nvSpPr>
        <p:spPr>
          <a:xfrm>
            <a:off x="-1977577" y="-5643295"/>
            <a:ext cx="16175825" cy="16703444"/>
          </a:xfrm>
          <a:prstGeom prst="flowChartConnector">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Flowchart: Connector 1">
            <a:extLst>
              <a:ext uri="{FF2B5EF4-FFF2-40B4-BE49-F238E27FC236}">
                <a16:creationId xmlns:a16="http://schemas.microsoft.com/office/drawing/2014/main" id="{0EABBBE7-29A3-E574-1E2D-7164F2085195}"/>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ISPCC Childline is for children, young people and their parents. </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listen, we believe, we support and we empower.</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provide services which focus on building resilience and coping skills. These are focused in the following area’s:</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Listening</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therapeutic support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Community Engagement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13046593" y="-73737"/>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8" name="TextBox 17">
            <a:extLst>
              <a:ext uri="{FF2B5EF4-FFF2-40B4-BE49-F238E27FC236}">
                <a16:creationId xmlns:a16="http://schemas.microsoft.com/office/drawing/2014/main" id="{F8816547-53A2-4423-02D1-EEF35B51ED68}"/>
              </a:ext>
            </a:extLst>
          </p:cNvPr>
          <p:cNvSpPr txBox="1"/>
          <p:nvPr/>
        </p:nvSpPr>
        <p:spPr>
          <a:xfrm>
            <a:off x="19369228" y="7505982"/>
            <a:ext cx="6471489" cy="4708981"/>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Childline is a listening service for children and young people up to the age of 18 years.</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completely confidential service, no phone numbers or details are kept. It is up to you what details/information you want to share.</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non judgemental service where we wont tell you what to do, instead we will explore options it with you.</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available via phone 24hrs a day by calling 1800 66 66 66 and is completely free of charge. </a:t>
            </a:r>
          </a:p>
          <a:p>
            <a:r>
              <a:rPr lang="en-GB" sz="2000">
                <a:solidFill>
                  <a:schemeClr val="bg1"/>
                </a:solidFill>
                <a:latin typeface="Poppins" panose="00000500000000000000" pitchFamily="2" charset="0"/>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695" y="9674893"/>
            <a:ext cx="3602743" cy="3602743"/>
          </a:xfrm>
          <a:prstGeom prst="rect">
            <a:avLst/>
          </a:prstGeom>
        </p:spPr>
      </p:pic>
      <p:grpSp>
        <p:nvGrpSpPr>
          <p:cNvPr id="10" name="Group 9">
            <a:extLst>
              <a:ext uri="{FF2B5EF4-FFF2-40B4-BE49-F238E27FC236}">
                <a16:creationId xmlns:a16="http://schemas.microsoft.com/office/drawing/2014/main" id="{FCC11C60-6367-9833-DA6C-A09CD606BD7A}"/>
              </a:ext>
            </a:extLst>
          </p:cNvPr>
          <p:cNvGrpSpPr/>
          <p:nvPr/>
        </p:nvGrpSpPr>
        <p:grpSpPr>
          <a:xfrm>
            <a:off x="4332336" y="619732"/>
            <a:ext cx="3416300" cy="5562600"/>
            <a:chOff x="4332336" y="619732"/>
            <a:chExt cx="3416300" cy="5562600"/>
          </a:xfrm>
        </p:grpSpPr>
        <p:grpSp>
          <p:nvGrpSpPr>
            <p:cNvPr id="80" name="Group 79">
              <a:extLst>
                <a:ext uri="{FF2B5EF4-FFF2-40B4-BE49-F238E27FC236}">
                  <a16:creationId xmlns:a16="http://schemas.microsoft.com/office/drawing/2014/main" id="{A1DB4265-C855-DF5A-FADE-C35959EEAF11}"/>
                </a:ext>
              </a:extLst>
            </p:cNvPr>
            <p:cNvGrpSpPr/>
            <p:nvPr/>
          </p:nvGrpSpPr>
          <p:grpSpPr>
            <a:xfrm>
              <a:off x="5707655" y="2671708"/>
              <a:ext cx="688472" cy="688472"/>
              <a:chOff x="5480050" y="2641600"/>
              <a:chExt cx="812800" cy="812800"/>
            </a:xfrm>
          </p:grpSpPr>
          <p:sp>
            <p:nvSpPr>
              <p:cNvPr id="81" name="Rectangle: Rounded Corners 80">
                <a:extLst>
                  <a:ext uri="{FF2B5EF4-FFF2-40B4-BE49-F238E27FC236}">
                    <a16:creationId xmlns:a16="http://schemas.microsoft.com/office/drawing/2014/main" id="{C5EA4F5B-2049-FA0A-B968-60758E1A204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2" name="Graphic 81" descr="Headphones with solid fill">
                <a:extLst>
                  <a:ext uri="{FF2B5EF4-FFF2-40B4-BE49-F238E27FC236}">
                    <a16:creationId xmlns:a16="http://schemas.microsoft.com/office/drawing/2014/main" id="{EE53E010-75F8-DA5B-2902-60AE4943BF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E8513EE-BA2A-6FA1-3039-C6C26FD03A84}"/>
                </a:ext>
              </a:extLst>
            </p:cNvPr>
            <p:cNvSpPr/>
            <p:nvPr/>
          </p:nvSpPr>
          <p:spPr>
            <a:xfrm>
              <a:off x="5295241" y="2410885"/>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F344A59C-B8CC-D5F5-6749-4D9F8B7B021F}"/>
                </a:ext>
              </a:extLst>
            </p:cNvPr>
            <p:cNvSpPr/>
            <p:nvPr/>
          </p:nvSpPr>
          <p:spPr>
            <a:xfrm>
              <a:off x="5721447" y="3059586"/>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Rounded Corners 18">
              <a:extLst>
                <a:ext uri="{FF2B5EF4-FFF2-40B4-BE49-F238E27FC236}">
                  <a16:creationId xmlns:a16="http://schemas.microsoft.com/office/drawing/2014/main" id="{6E22A88E-7ACC-FC89-4366-CFA82DEE55A4}"/>
                </a:ext>
              </a:extLst>
            </p:cNvPr>
            <p:cNvSpPr/>
            <p:nvPr/>
          </p:nvSpPr>
          <p:spPr>
            <a:xfrm>
              <a:off x="4332336" y="619732"/>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Rounded Corners 26">
              <a:extLst>
                <a:ext uri="{FF2B5EF4-FFF2-40B4-BE49-F238E27FC236}">
                  <a16:creationId xmlns:a16="http://schemas.microsoft.com/office/drawing/2014/main" id="{55D714B7-9D5E-5306-6248-CB12E7092A5D}"/>
                </a:ext>
              </a:extLst>
            </p:cNvPr>
            <p:cNvSpPr/>
            <p:nvPr/>
          </p:nvSpPr>
          <p:spPr>
            <a:xfrm>
              <a:off x="4446636" y="708632"/>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Rounded Corners 27">
              <a:extLst>
                <a:ext uri="{FF2B5EF4-FFF2-40B4-BE49-F238E27FC236}">
                  <a16:creationId xmlns:a16="http://schemas.microsoft.com/office/drawing/2014/main" id="{204F421F-7853-B915-903F-F8C2E8E64140}"/>
                </a:ext>
              </a:extLst>
            </p:cNvPr>
            <p:cNvSpPr/>
            <p:nvPr/>
          </p:nvSpPr>
          <p:spPr>
            <a:xfrm>
              <a:off x="5507086" y="645132"/>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Rounded Corners 28">
              <a:extLst>
                <a:ext uri="{FF2B5EF4-FFF2-40B4-BE49-F238E27FC236}">
                  <a16:creationId xmlns:a16="http://schemas.microsoft.com/office/drawing/2014/main" id="{A87166BB-2957-3E69-DAEB-0154B35F86E4}"/>
                </a:ext>
              </a:extLst>
            </p:cNvPr>
            <p:cNvSpPr/>
            <p:nvPr/>
          </p:nvSpPr>
          <p:spPr>
            <a:xfrm>
              <a:off x="4649836" y="1026132"/>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6FA14091-2562-C296-5FA5-B71A5A3052D8}"/>
                </a:ext>
              </a:extLst>
            </p:cNvPr>
            <p:cNvSpPr/>
            <p:nvPr/>
          </p:nvSpPr>
          <p:spPr>
            <a:xfrm>
              <a:off x="4649836" y="4836132"/>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Rounded Corners 38">
              <a:extLst>
                <a:ext uri="{FF2B5EF4-FFF2-40B4-BE49-F238E27FC236}">
                  <a16:creationId xmlns:a16="http://schemas.microsoft.com/office/drawing/2014/main" id="{71D4C73A-7CF0-80E0-2859-BD4202AB4EE6}"/>
                </a:ext>
              </a:extLst>
            </p:cNvPr>
            <p:cNvSpPr/>
            <p:nvPr/>
          </p:nvSpPr>
          <p:spPr>
            <a:xfrm>
              <a:off x="6516736" y="2613632"/>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96148A2C-D073-688C-66EA-7D42BC4575BB}"/>
                </a:ext>
              </a:extLst>
            </p:cNvPr>
            <p:cNvSpPr/>
            <p:nvPr/>
          </p:nvSpPr>
          <p:spPr>
            <a:xfrm>
              <a:off x="5646786" y="3743932"/>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Rounded Corners 44">
              <a:extLst>
                <a:ext uri="{FF2B5EF4-FFF2-40B4-BE49-F238E27FC236}">
                  <a16:creationId xmlns:a16="http://schemas.microsoft.com/office/drawing/2014/main" id="{39B5AD6B-0DF7-9C48-6075-C94CB861BA74}"/>
                </a:ext>
              </a:extLst>
            </p:cNvPr>
            <p:cNvSpPr/>
            <p:nvPr/>
          </p:nvSpPr>
          <p:spPr>
            <a:xfrm>
              <a:off x="6542136" y="3743933"/>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00C0E24F-6FB9-AF46-96A2-5A714302F5B7}"/>
                </a:ext>
              </a:extLst>
            </p:cNvPr>
            <p:cNvSpPr/>
            <p:nvPr/>
          </p:nvSpPr>
          <p:spPr>
            <a:xfrm>
              <a:off x="4751436" y="4899632"/>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Rounded Corners 47">
              <a:extLst>
                <a:ext uri="{FF2B5EF4-FFF2-40B4-BE49-F238E27FC236}">
                  <a16:creationId xmlns:a16="http://schemas.microsoft.com/office/drawing/2014/main" id="{8070D854-DFAB-DB23-AC3A-AD8C1FAC26D2}"/>
                </a:ext>
              </a:extLst>
            </p:cNvPr>
            <p:cNvSpPr/>
            <p:nvPr/>
          </p:nvSpPr>
          <p:spPr>
            <a:xfrm>
              <a:off x="5634086" y="4899632"/>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Rounded Corners 48">
              <a:extLst>
                <a:ext uri="{FF2B5EF4-FFF2-40B4-BE49-F238E27FC236}">
                  <a16:creationId xmlns:a16="http://schemas.microsoft.com/office/drawing/2014/main" id="{A46DD880-E77C-6C6D-EF65-DE40A73CFCEA}"/>
                </a:ext>
              </a:extLst>
            </p:cNvPr>
            <p:cNvSpPr/>
            <p:nvPr/>
          </p:nvSpPr>
          <p:spPr>
            <a:xfrm>
              <a:off x="6529436" y="4899632"/>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TextBox 49">
              <a:extLst>
                <a:ext uri="{FF2B5EF4-FFF2-40B4-BE49-F238E27FC236}">
                  <a16:creationId xmlns:a16="http://schemas.microsoft.com/office/drawing/2014/main" id="{1CF7A168-2C34-859A-05A3-F8C9391D741E}"/>
                </a:ext>
              </a:extLst>
            </p:cNvPr>
            <p:cNvSpPr txBox="1"/>
            <p:nvPr/>
          </p:nvSpPr>
          <p:spPr>
            <a:xfrm>
              <a:off x="5703936" y="3400624"/>
              <a:ext cx="812800" cy="2308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a:t>
              </a:r>
            </a:p>
          </p:txBody>
        </p:sp>
        <p:sp>
          <p:nvSpPr>
            <p:cNvPr id="51" name="TextBox 50">
              <a:extLst>
                <a:ext uri="{FF2B5EF4-FFF2-40B4-BE49-F238E27FC236}">
                  <a16:creationId xmlns:a16="http://schemas.microsoft.com/office/drawing/2014/main" id="{AC5D0718-BEB9-EF32-6425-6E777CC3AEDE}"/>
                </a:ext>
              </a:extLst>
            </p:cNvPr>
            <p:cNvSpPr txBox="1"/>
            <p:nvPr/>
          </p:nvSpPr>
          <p:spPr>
            <a:xfrm>
              <a:off x="4690579" y="3400624"/>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53" name="TextBox 52">
              <a:extLst>
                <a:ext uri="{FF2B5EF4-FFF2-40B4-BE49-F238E27FC236}">
                  <a16:creationId xmlns:a16="http://schemas.microsoft.com/office/drawing/2014/main" id="{26B5860D-A86E-3571-CA77-9F3B392D48A2}"/>
                </a:ext>
              </a:extLst>
            </p:cNvPr>
            <p:cNvSpPr txBox="1"/>
            <p:nvPr/>
          </p:nvSpPr>
          <p:spPr>
            <a:xfrm>
              <a:off x="6480223" y="3426432"/>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55" name="TextBox 54">
              <a:extLst>
                <a:ext uri="{FF2B5EF4-FFF2-40B4-BE49-F238E27FC236}">
                  <a16:creationId xmlns:a16="http://schemas.microsoft.com/office/drawing/2014/main" id="{9C5C9DA0-AE45-ECCC-9918-0EF8E59C9EBB}"/>
                </a:ext>
              </a:extLst>
            </p:cNvPr>
            <p:cNvSpPr txBox="1"/>
            <p:nvPr/>
          </p:nvSpPr>
          <p:spPr>
            <a:xfrm>
              <a:off x="4690579" y="4549067"/>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57" name="TextBox 56">
              <a:extLst>
                <a:ext uri="{FF2B5EF4-FFF2-40B4-BE49-F238E27FC236}">
                  <a16:creationId xmlns:a16="http://schemas.microsoft.com/office/drawing/2014/main" id="{8D96011F-07B8-A0BA-838F-CA59F956D95A}"/>
                </a:ext>
              </a:extLst>
            </p:cNvPr>
            <p:cNvSpPr txBox="1"/>
            <p:nvPr/>
          </p:nvSpPr>
          <p:spPr>
            <a:xfrm>
              <a:off x="5572173" y="4549067"/>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60" name="TextBox 59">
              <a:extLst>
                <a:ext uri="{FF2B5EF4-FFF2-40B4-BE49-F238E27FC236}">
                  <a16:creationId xmlns:a16="http://schemas.microsoft.com/office/drawing/2014/main" id="{84AD7FB1-B61A-800B-D0B4-51A734BFD589}"/>
                </a:ext>
              </a:extLst>
            </p:cNvPr>
            <p:cNvSpPr txBox="1"/>
            <p:nvPr/>
          </p:nvSpPr>
          <p:spPr>
            <a:xfrm>
              <a:off x="6454823" y="4541800"/>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grpSp>
          <p:nvGrpSpPr>
            <p:cNvPr id="62" name="Group 61">
              <a:extLst>
                <a:ext uri="{FF2B5EF4-FFF2-40B4-BE49-F238E27FC236}">
                  <a16:creationId xmlns:a16="http://schemas.microsoft.com/office/drawing/2014/main" id="{3D6CB22F-B978-D4A0-C702-79AD9025F997}"/>
                </a:ext>
              </a:extLst>
            </p:cNvPr>
            <p:cNvGrpSpPr/>
            <p:nvPr/>
          </p:nvGrpSpPr>
          <p:grpSpPr>
            <a:xfrm>
              <a:off x="5646786" y="2613632"/>
              <a:ext cx="812800" cy="812800"/>
              <a:chOff x="5480050" y="2641600"/>
              <a:chExt cx="812800" cy="812800"/>
            </a:xfrm>
          </p:grpSpPr>
          <p:sp>
            <p:nvSpPr>
              <p:cNvPr id="64" name="Rectangle: Rounded Corners 63">
                <a:extLst>
                  <a:ext uri="{FF2B5EF4-FFF2-40B4-BE49-F238E27FC236}">
                    <a16:creationId xmlns:a16="http://schemas.microsoft.com/office/drawing/2014/main" id="{B4FF4821-B6D0-F780-6DCA-C2795114DCE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6" name="Graphic 65" descr="Headphones with solid fill">
                <a:extLst>
                  <a:ext uri="{FF2B5EF4-FFF2-40B4-BE49-F238E27FC236}">
                    <a16:creationId xmlns:a16="http://schemas.microsoft.com/office/drawing/2014/main" id="{E67B8564-1550-D18A-EA2C-01B9F1440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pic>
          <p:nvPicPr>
            <p:cNvPr id="69" name="Graphic 68" descr="Cycle with people with solid fill">
              <a:extLst>
                <a:ext uri="{FF2B5EF4-FFF2-40B4-BE49-F238E27FC236}">
                  <a16:creationId xmlns:a16="http://schemas.microsoft.com/office/drawing/2014/main" id="{81457EF0-D7F4-43CA-B948-C6A692C6B4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7526" y="2546040"/>
              <a:ext cx="898525" cy="898525"/>
            </a:xfrm>
            <a:prstGeom prst="rect">
              <a:avLst/>
            </a:prstGeom>
          </p:spPr>
        </p:pic>
        <p:pic>
          <p:nvPicPr>
            <p:cNvPr id="71" name="Graphic 70" descr="Head with gears with solid fill">
              <a:extLst>
                <a:ext uri="{FF2B5EF4-FFF2-40B4-BE49-F238E27FC236}">
                  <a16:creationId xmlns:a16="http://schemas.microsoft.com/office/drawing/2014/main" id="{328ACDD2-05E2-77F3-4BDE-F5B88BBA67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3936" y="3781316"/>
              <a:ext cx="762000" cy="762000"/>
            </a:xfrm>
            <a:prstGeom prst="rect">
              <a:avLst/>
            </a:prstGeom>
          </p:spPr>
        </p:pic>
        <p:pic>
          <p:nvPicPr>
            <p:cNvPr id="72" name="Graphic 71" descr="Receiver with solid fill">
              <a:extLst>
                <a:ext uri="{FF2B5EF4-FFF2-40B4-BE49-F238E27FC236}">
                  <a16:creationId xmlns:a16="http://schemas.microsoft.com/office/drawing/2014/main" id="{153C7C49-95D9-0949-28AE-5750F9EBC4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31036" y="3822364"/>
              <a:ext cx="698500" cy="698500"/>
            </a:xfrm>
            <a:prstGeom prst="rect">
              <a:avLst/>
            </a:prstGeom>
          </p:spPr>
        </p:pic>
        <p:pic>
          <p:nvPicPr>
            <p:cNvPr id="73" name="Graphic 72" descr="Chat with solid fill">
              <a:extLst>
                <a:ext uri="{FF2B5EF4-FFF2-40B4-BE49-F238E27FC236}">
                  <a16:creationId xmlns:a16="http://schemas.microsoft.com/office/drawing/2014/main" id="{48B2D258-06BE-B50A-20B3-385229ACAF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51436" y="4925318"/>
              <a:ext cx="812800" cy="812800"/>
            </a:xfrm>
            <a:prstGeom prst="rect">
              <a:avLst/>
            </a:prstGeom>
          </p:spPr>
        </p:pic>
        <p:pic>
          <p:nvPicPr>
            <p:cNvPr id="74" name="Graphic 73" descr="Envelope with solid fill">
              <a:extLst>
                <a:ext uri="{FF2B5EF4-FFF2-40B4-BE49-F238E27FC236}">
                  <a16:creationId xmlns:a16="http://schemas.microsoft.com/office/drawing/2014/main" id="{E1C4350D-0AAC-729A-484C-EA77377E45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57967" y="4911522"/>
              <a:ext cx="788919" cy="788919"/>
            </a:xfrm>
            <a:prstGeom prst="rect">
              <a:avLst/>
            </a:prstGeom>
          </p:spPr>
        </p:pic>
        <p:pic>
          <p:nvPicPr>
            <p:cNvPr id="75" name="Graphic 74" descr="Camera with solid fill">
              <a:extLst>
                <a:ext uri="{FF2B5EF4-FFF2-40B4-BE49-F238E27FC236}">
                  <a16:creationId xmlns:a16="http://schemas.microsoft.com/office/drawing/2014/main" id="{781C5BA2-54EA-9A7B-7632-9170BBBFBEE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6736" y="4866507"/>
              <a:ext cx="839117" cy="839117"/>
            </a:xfrm>
            <a:prstGeom prst="rect">
              <a:avLst/>
            </a:prstGeom>
          </p:spPr>
        </p:pic>
        <p:sp>
          <p:nvSpPr>
            <p:cNvPr id="76" name="TextBox 75">
              <a:extLst>
                <a:ext uri="{FF2B5EF4-FFF2-40B4-BE49-F238E27FC236}">
                  <a16:creationId xmlns:a16="http://schemas.microsoft.com/office/drawing/2014/main" id="{FB18817D-DFE0-84E8-7FCA-C1769DF4A8CD}"/>
                </a:ext>
              </a:extLst>
            </p:cNvPr>
            <p:cNvSpPr txBox="1"/>
            <p:nvPr/>
          </p:nvSpPr>
          <p:spPr>
            <a:xfrm>
              <a:off x="4745196" y="1164066"/>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77" name="Straight Connector 76">
              <a:extLst>
                <a:ext uri="{FF2B5EF4-FFF2-40B4-BE49-F238E27FC236}">
                  <a16:creationId xmlns:a16="http://schemas.microsoft.com/office/drawing/2014/main" id="{5136B4E3-C28E-3894-B9DB-6676EFEF044B}"/>
                </a:ext>
              </a:extLst>
            </p:cNvPr>
            <p:cNvCxnSpPr>
              <a:cxnSpLocks/>
            </p:cNvCxnSpPr>
            <p:nvPr/>
          </p:nvCxnSpPr>
          <p:spPr>
            <a:xfrm>
              <a:off x="5919836" y="1164066"/>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A810DE9-1415-DD65-3F85-143D014186FE}"/>
                </a:ext>
              </a:extLst>
            </p:cNvPr>
            <p:cNvSpPr txBox="1"/>
            <p:nvPr/>
          </p:nvSpPr>
          <p:spPr>
            <a:xfrm>
              <a:off x="6084937" y="1698741"/>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FA98D8B8-A66B-0312-C3F5-EDAFD90C13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70890" y="1070978"/>
              <a:ext cx="717092" cy="717092"/>
            </a:xfrm>
            <a:prstGeom prst="rect">
              <a:avLst/>
            </a:prstGeom>
          </p:spPr>
        </p:pic>
        <p:sp>
          <p:nvSpPr>
            <p:cNvPr id="41" name="Rectangle: Rounded Corners 40">
              <a:extLst>
                <a:ext uri="{FF2B5EF4-FFF2-40B4-BE49-F238E27FC236}">
                  <a16:creationId xmlns:a16="http://schemas.microsoft.com/office/drawing/2014/main" id="{82F712BF-817B-0C85-14B2-8D92FA4194AF}"/>
                </a:ext>
              </a:extLst>
            </p:cNvPr>
            <p:cNvSpPr/>
            <p:nvPr/>
          </p:nvSpPr>
          <p:spPr>
            <a:xfrm>
              <a:off x="4748622" y="3743932"/>
              <a:ext cx="798151"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0" name="Graphic 69" descr="Shield with solid fill">
              <a:extLst>
                <a:ext uri="{FF2B5EF4-FFF2-40B4-BE49-F238E27FC236}">
                  <a16:creationId xmlns:a16="http://schemas.microsoft.com/office/drawing/2014/main" id="{5CAF347F-FB45-AAC3-B8E5-FB316073198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45196" y="3720750"/>
              <a:ext cx="802088" cy="860247"/>
            </a:xfrm>
            <a:prstGeom prst="rect">
              <a:avLst/>
            </a:prstGeom>
          </p:spPr>
        </p:pic>
      </p:grpSp>
      <p:sp>
        <p:nvSpPr>
          <p:cNvPr id="4" name="TextBox 3">
            <a:extLst>
              <a:ext uri="{FF2B5EF4-FFF2-40B4-BE49-F238E27FC236}">
                <a16:creationId xmlns:a16="http://schemas.microsoft.com/office/drawing/2014/main" id="{623FB325-F313-A9B4-A7BD-A6606875F2BA}"/>
              </a:ext>
            </a:extLst>
          </p:cNvPr>
          <p:cNvSpPr txBox="1"/>
          <p:nvPr/>
        </p:nvSpPr>
        <p:spPr>
          <a:xfrm>
            <a:off x="-5556" y="-2407697"/>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Childline</a:t>
            </a:r>
          </a:p>
        </p:txBody>
      </p:sp>
      <p:sp>
        <p:nvSpPr>
          <p:cNvPr id="5" name="TextBox 4">
            <a:extLst>
              <a:ext uri="{FF2B5EF4-FFF2-40B4-BE49-F238E27FC236}">
                <a16:creationId xmlns:a16="http://schemas.microsoft.com/office/drawing/2014/main" id="{81909843-BA48-6CF0-93E3-C93A51718341}"/>
              </a:ext>
            </a:extLst>
          </p:cNvPr>
          <p:cNvSpPr txBox="1"/>
          <p:nvPr/>
        </p:nvSpPr>
        <p:spPr>
          <a:xfrm>
            <a:off x="106835" y="-3981247"/>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Shield</a:t>
            </a:r>
          </a:p>
        </p:txBody>
      </p:sp>
      <p:sp>
        <p:nvSpPr>
          <p:cNvPr id="7" name="TextBox 6">
            <a:extLst>
              <a:ext uri="{FF2B5EF4-FFF2-40B4-BE49-F238E27FC236}">
                <a16:creationId xmlns:a16="http://schemas.microsoft.com/office/drawing/2014/main" id="{36680E5E-275B-DCD9-3820-423062F7A90B}"/>
              </a:ext>
            </a:extLst>
          </p:cNvPr>
          <p:cNvSpPr txBox="1"/>
          <p:nvPr/>
        </p:nvSpPr>
        <p:spPr>
          <a:xfrm>
            <a:off x="14423922" y="-584860"/>
            <a:ext cx="8539775" cy="4154984"/>
          </a:xfrm>
          <a:prstGeom prst="rect">
            <a:avLst/>
          </a:prstGeom>
          <a:noFill/>
        </p:spPr>
        <p:txBody>
          <a:bodyPr wrap="square" rtlCol="0">
            <a:spAutoFit/>
          </a:bodyPr>
          <a:lstStyle/>
          <a:p>
            <a:r>
              <a:rPr lang="en-GB" sz="2400">
                <a:solidFill>
                  <a:schemeClr val="bg1"/>
                </a:solidFill>
                <a:latin typeface="Poppins" panose="00000500000000000000" pitchFamily="2" charset="0"/>
                <a:cs typeface="Poppins" panose="00000500000000000000" pitchFamily="2" charset="0"/>
              </a:rPr>
              <a:t>The Shield Anti-Bullying Programme is a pro-active management to bullying. </a:t>
            </a:r>
          </a:p>
          <a:p>
            <a:r>
              <a:rPr lang="en-GB" sz="2400">
                <a:solidFill>
                  <a:schemeClr val="bg1"/>
                </a:solidFill>
                <a:latin typeface="Poppins" panose="00000500000000000000" pitchFamily="2" charset="0"/>
                <a:cs typeface="Poppins" panose="00000500000000000000" pitchFamily="2" charset="0"/>
              </a:rPr>
              <a:t>Shield Programme is there for schools, clubs, youth centres, any organisation that wants to prevent bullying from happening. </a:t>
            </a:r>
          </a:p>
          <a:p>
            <a:r>
              <a:rPr lang="en-GB" sz="2400">
                <a:solidFill>
                  <a:schemeClr val="bg1"/>
                </a:solidFill>
                <a:latin typeface="Poppins" panose="00000500000000000000" pitchFamily="2" charset="0"/>
                <a:cs typeface="Poppins" panose="00000500000000000000" pitchFamily="2" charset="0"/>
              </a:rPr>
              <a:t>It contains a Self-Evaluation Tool that organisations can fill out to reflect on their strengths and what supports they need when it comes to tackling bullying. </a:t>
            </a:r>
          </a:p>
          <a:p>
            <a:r>
              <a:rPr lang="en-GB" sz="2400">
                <a:solidFill>
                  <a:schemeClr val="bg1"/>
                </a:solidFill>
                <a:latin typeface="Poppins" panose="00000500000000000000" pitchFamily="2" charset="0"/>
                <a:cs typeface="Poppins" panose="00000500000000000000" pitchFamily="2" charset="0"/>
              </a:rPr>
              <a:t>To sign up, visit the Shield Website on ispcc.ie or email shield@ispcc.ie </a:t>
            </a:r>
          </a:p>
        </p:txBody>
      </p:sp>
      <p:grpSp>
        <p:nvGrpSpPr>
          <p:cNvPr id="9" name="Group 8">
            <a:extLst>
              <a:ext uri="{FF2B5EF4-FFF2-40B4-BE49-F238E27FC236}">
                <a16:creationId xmlns:a16="http://schemas.microsoft.com/office/drawing/2014/main" id="{5F920FF5-7E28-CD71-87A0-47CB0288B34D}"/>
              </a:ext>
            </a:extLst>
          </p:cNvPr>
          <p:cNvGrpSpPr/>
          <p:nvPr/>
        </p:nvGrpSpPr>
        <p:grpSpPr>
          <a:xfrm>
            <a:off x="4466897" y="2385032"/>
            <a:ext cx="3147173" cy="3132717"/>
            <a:chOff x="4751436" y="2613632"/>
            <a:chExt cx="812800" cy="812800"/>
          </a:xfrm>
        </p:grpSpPr>
        <p:sp>
          <p:nvSpPr>
            <p:cNvPr id="37" name="Rectangle: Rounded Corners 36">
              <a:extLst>
                <a:ext uri="{FF2B5EF4-FFF2-40B4-BE49-F238E27FC236}">
                  <a16:creationId xmlns:a16="http://schemas.microsoft.com/office/drawing/2014/main" id="{3D57BB16-E9E6-1CF8-C078-994F893AE87C}"/>
                </a:ext>
              </a:extLst>
            </p:cNvPr>
            <p:cNvSpPr/>
            <p:nvPr/>
          </p:nvSpPr>
          <p:spPr>
            <a:xfrm>
              <a:off x="4751436" y="2613632"/>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8" name="Graphic 67" descr="Internet with solid fill">
              <a:extLst>
                <a:ext uri="{FF2B5EF4-FFF2-40B4-BE49-F238E27FC236}">
                  <a16:creationId xmlns:a16="http://schemas.microsoft.com/office/drawing/2014/main" id="{549A6957-B4B6-C3E5-4EB8-54503DA5986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807586" y="2638605"/>
              <a:ext cx="712200" cy="712200"/>
            </a:xfrm>
            <a:prstGeom prst="rect">
              <a:avLst/>
            </a:prstGeom>
          </p:spPr>
        </p:pic>
      </p:grpSp>
      <p:sp>
        <p:nvSpPr>
          <p:cNvPr id="8" name="TextBox 7">
            <a:extLst>
              <a:ext uri="{FF2B5EF4-FFF2-40B4-BE49-F238E27FC236}">
                <a16:creationId xmlns:a16="http://schemas.microsoft.com/office/drawing/2014/main" id="{B96E5813-A2EB-6531-51DC-0F10419AED4C}"/>
              </a:ext>
            </a:extLst>
          </p:cNvPr>
          <p:cNvSpPr txBox="1"/>
          <p:nvPr/>
        </p:nvSpPr>
        <p:spPr>
          <a:xfrm>
            <a:off x="-20805" y="-5929512"/>
            <a:ext cx="13051005" cy="1323439"/>
          </a:xfrm>
          <a:prstGeom prst="rect">
            <a:avLst/>
          </a:prstGeom>
          <a:noFill/>
        </p:spPr>
        <p:txBody>
          <a:bodyPr wrap="square" rtlCol="0">
            <a:spAutoFit/>
          </a:bodyPr>
          <a:lstStyle/>
          <a:p>
            <a:r>
              <a:rPr lang="en-IE" sz="4000">
                <a:solidFill>
                  <a:srgbClr val="7F50C8"/>
                </a:solidFill>
                <a:latin typeface="Poppins ExtraBold" panose="00000900000000000000" pitchFamily="2" charset="0"/>
                <a:cs typeface="Poppins ExtraBold" panose="00000900000000000000" pitchFamily="2" charset="0"/>
              </a:rPr>
              <a:t>Digital Mental Health and Wellbeing Programmes</a:t>
            </a:r>
          </a:p>
        </p:txBody>
      </p:sp>
    </p:spTree>
    <p:extLst>
      <p:ext uri="{BB962C8B-B14F-4D97-AF65-F5344CB8AC3E}">
        <p14:creationId xmlns:p14="http://schemas.microsoft.com/office/powerpoint/2010/main" val="3121385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
        <p159:morph option="byObject"/>
      </p:transition>
    </mc:Choice>
    <mc:Fallback xmlns="">
      <p:transition spd="slow" advTm="2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67BDA77E-990C-837D-5CDC-EF8869D978FA}"/>
              </a:ext>
            </a:extLst>
          </p:cNvPr>
          <p:cNvSpPr/>
          <p:nvPr/>
        </p:nvSpPr>
        <p:spPr>
          <a:xfrm>
            <a:off x="16937019" y="-21736884"/>
            <a:ext cx="16175825" cy="16703444"/>
          </a:xfrm>
          <a:prstGeom prst="flowChartConnector">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Flowchart: Connector 1">
            <a:extLst>
              <a:ext uri="{FF2B5EF4-FFF2-40B4-BE49-F238E27FC236}">
                <a16:creationId xmlns:a16="http://schemas.microsoft.com/office/drawing/2014/main" id="{0EABBBE7-29A3-E574-1E2D-7164F2085195}"/>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ISPCC Childline is for children, young people and their parents. </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listen, we believe, we support and we empower.</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provide services which focus on building resilience and coping skills. These are focused in the following area’s:</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Listening</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therapeutic support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Community Engagement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5556" y="-15388"/>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8" name="TextBox 17">
            <a:extLst>
              <a:ext uri="{FF2B5EF4-FFF2-40B4-BE49-F238E27FC236}">
                <a16:creationId xmlns:a16="http://schemas.microsoft.com/office/drawing/2014/main" id="{F8816547-53A2-4423-02D1-EEF35B51ED68}"/>
              </a:ext>
            </a:extLst>
          </p:cNvPr>
          <p:cNvSpPr txBox="1"/>
          <p:nvPr/>
        </p:nvSpPr>
        <p:spPr>
          <a:xfrm>
            <a:off x="19369228" y="7505982"/>
            <a:ext cx="6471489" cy="4708981"/>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Childline is a listening service for children and young people up to the age of 18 years.</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completely confidential service, no phone numbers or details are kept. It is up to you what details/information you want to share.</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non judgemental service where we wont tell you what to do, instead we will explore options it with you.</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available via phone 24hrs a day by calling 1800 66 66 66 and is completely free of charge. </a:t>
            </a:r>
          </a:p>
          <a:p>
            <a:r>
              <a:rPr lang="en-GB" sz="2000">
                <a:solidFill>
                  <a:schemeClr val="bg1"/>
                </a:solidFill>
                <a:latin typeface="Poppins" panose="00000500000000000000" pitchFamily="2" charset="0"/>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13992">
            <a:off x="6296681" y="2731674"/>
            <a:ext cx="10963625" cy="10963625"/>
          </a:xfrm>
          <a:prstGeom prst="rect">
            <a:avLst/>
          </a:prstGeom>
        </p:spPr>
      </p:pic>
      <p:grpSp>
        <p:nvGrpSpPr>
          <p:cNvPr id="10" name="Group 9">
            <a:extLst>
              <a:ext uri="{FF2B5EF4-FFF2-40B4-BE49-F238E27FC236}">
                <a16:creationId xmlns:a16="http://schemas.microsoft.com/office/drawing/2014/main" id="{FCC11C60-6367-9833-DA6C-A09CD606BD7A}"/>
              </a:ext>
            </a:extLst>
          </p:cNvPr>
          <p:cNvGrpSpPr/>
          <p:nvPr/>
        </p:nvGrpSpPr>
        <p:grpSpPr>
          <a:xfrm>
            <a:off x="4506313" y="7079172"/>
            <a:ext cx="3416300" cy="5562600"/>
            <a:chOff x="4332336" y="619732"/>
            <a:chExt cx="3416300" cy="5562600"/>
          </a:xfrm>
        </p:grpSpPr>
        <p:grpSp>
          <p:nvGrpSpPr>
            <p:cNvPr id="80" name="Group 79">
              <a:extLst>
                <a:ext uri="{FF2B5EF4-FFF2-40B4-BE49-F238E27FC236}">
                  <a16:creationId xmlns:a16="http://schemas.microsoft.com/office/drawing/2014/main" id="{A1DB4265-C855-DF5A-FADE-C35959EEAF11}"/>
                </a:ext>
              </a:extLst>
            </p:cNvPr>
            <p:cNvGrpSpPr/>
            <p:nvPr/>
          </p:nvGrpSpPr>
          <p:grpSpPr>
            <a:xfrm>
              <a:off x="5707655" y="2671708"/>
              <a:ext cx="688472" cy="688472"/>
              <a:chOff x="5480050" y="2641600"/>
              <a:chExt cx="812800" cy="812800"/>
            </a:xfrm>
          </p:grpSpPr>
          <p:sp>
            <p:nvSpPr>
              <p:cNvPr id="81" name="Rectangle: Rounded Corners 80">
                <a:extLst>
                  <a:ext uri="{FF2B5EF4-FFF2-40B4-BE49-F238E27FC236}">
                    <a16:creationId xmlns:a16="http://schemas.microsoft.com/office/drawing/2014/main" id="{C5EA4F5B-2049-FA0A-B968-60758E1A204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2" name="Graphic 81" descr="Headphones with solid fill">
                <a:extLst>
                  <a:ext uri="{FF2B5EF4-FFF2-40B4-BE49-F238E27FC236}">
                    <a16:creationId xmlns:a16="http://schemas.microsoft.com/office/drawing/2014/main" id="{EE53E010-75F8-DA5B-2902-60AE4943BF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E8513EE-BA2A-6FA1-3039-C6C26FD03A84}"/>
                </a:ext>
              </a:extLst>
            </p:cNvPr>
            <p:cNvSpPr/>
            <p:nvPr/>
          </p:nvSpPr>
          <p:spPr>
            <a:xfrm>
              <a:off x="5295241" y="2410885"/>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F344A59C-B8CC-D5F5-6749-4D9F8B7B021F}"/>
                </a:ext>
              </a:extLst>
            </p:cNvPr>
            <p:cNvSpPr/>
            <p:nvPr/>
          </p:nvSpPr>
          <p:spPr>
            <a:xfrm>
              <a:off x="5721447" y="3059586"/>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Rounded Corners 18">
              <a:extLst>
                <a:ext uri="{FF2B5EF4-FFF2-40B4-BE49-F238E27FC236}">
                  <a16:creationId xmlns:a16="http://schemas.microsoft.com/office/drawing/2014/main" id="{6E22A88E-7ACC-FC89-4366-CFA82DEE55A4}"/>
                </a:ext>
              </a:extLst>
            </p:cNvPr>
            <p:cNvSpPr/>
            <p:nvPr/>
          </p:nvSpPr>
          <p:spPr>
            <a:xfrm>
              <a:off x="4332336" y="619732"/>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Rounded Corners 26">
              <a:extLst>
                <a:ext uri="{FF2B5EF4-FFF2-40B4-BE49-F238E27FC236}">
                  <a16:creationId xmlns:a16="http://schemas.microsoft.com/office/drawing/2014/main" id="{55D714B7-9D5E-5306-6248-CB12E7092A5D}"/>
                </a:ext>
              </a:extLst>
            </p:cNvPr>
            <p:cNvSpPr/>
            <p:nvPr/>
          </p:nvSpPr>
          <p:spPr>
            <a:xfrm>
              <a:off x="4446636" y="708632"/>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Rounded Corners 27">
              <a:extLst>
                <a:ext uri="{FF2B5EF4-FFF2-40B4-BE49-F238E27FC236}">
                  <a16:creationId xmlns:a16="http://schemas.microsoft.com/office/drawing/2014/main" id="{204F421F-7853-B915-903F-F8C2E8E64140}"/>
                </a:ext>
              </a:extLst>
            </p:cNvPr>
            <p:cNvSpPr/>
            <p:nvPr/>
          </p:nvSpPr>
          <p:spPr>
            <a:xfrm>
              <a:off x="5507086" y="645132"/>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Rounded Corners 28">
              <a:extLst>
                <a:ext uri="{FF2B5EF4-FFF2-40B4-BE49-F238E27FC236}">
                  <a16:creationId xmlns:a16="http://schemas.microsoft.com/office/drawing/2014/main" id="{A87166BB-2957-3E69-DAEB-0154B35F86E4}"/>
                </a:ext>
              </a:extLst>
            </p:cNvPr>
            <p:cNvSpPr/>
            <p:nvPr/>
          </p:nvSpPr>
          <p:spPr>
            <a:xfrm>
              <a:off x="4649836" y="1026132"/>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6FA14091-2562-C296-5FA5-B71A5A3052D8}"/>
                </a:ext>
              </a:extLst>
            </p:cNvPr>
            <p:cNvSpPr/>
            <p:nvPr/>
          </p:nvSpPr>
          <p:spPr>
            <a:xfrm>
              <a:off x="4649836" y="4836132"/>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Rounded Corners 38">
              <a:extLst>
                <a:ext uri="{FF2B5EF4-FFF2-40B4-BE49-F238E27FC236}">
                  <a16:creationId xmlns:a16="http://schemas.microsoft.com/office/drawing/2014/main" id="{71D4C73A-7CF0-80E0-2859-BD4202AB4EE6}"/>
                </a:ext>
              </a:extLst>
            </p:cNvPr>
            <p:cNvSpPr/>
            <p:nvPr/>
          </p:nvSpPr>
          <p:spPr>
            <a:xfrm>
              <a:off x="6516736" y="2613632"/>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96148A2C-D073-688C-66EA-7D42BC4575BB}"/>
                </a:ext>
              </a:extLst>
            </p:cNvPr>
            <p:cNvSpPr/>
            <p:nvPr/>
          </p:nvSpPr>
          <p:spPr>
            <a:xfrm>
              <a:off x="5646786" y="3743932"/>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Rounded Corners 44">
              <a:extLst>
                <a:ext uri="{FF2B5EF4-FFF2-40B4-BE49-F238E27FC236}">
                  <a16:creationId xmlns:a16="http://schemas.microsoft.com/office/drawing/2014/main" id="{39B5AD6B-0DF7-9C48-6075-C94CB861BA74}"/>
                </a:ext>
              </a:extLst>
            </p:cNvPr>
            <p:cNvSpPr/>
            <p:nvPr/>
          </p:nvSpPr>
          <p:spPr>
            <a:xfrm>
              <a:off x="6542136" y="3743933"/>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00C0E24F-6FB9-AF46-96A2-5A714302F5B7}"/>
                </a:ext>
              </a:extLst>
            </p:cNvPr>
            <p:cNvSpPr/>
            <p:nvPr/>
          </p:nvSpPr>
          <p:spPr>
            <a:xfrm>
              <a:off x="4751436" y="4899632"/>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Rounded Corners 47">
              <a:extLst>
                <a:ext uri="{FF2B5EF4-FFF2-40B4-BE49-F238E27FC236}">
                  <a16:creationId xmlns:a16="http://schemas.microsoft.com/office/drawing/2014/main" id="{8070D854-DFAB-DB23-AC3A-AD8C1FAC26D2}"/>
                </a:ext>
              </a:extLst>
            </p:cNvPr>
            <p:cNvSpPr/>
            <p:nvPr/>
          </p:nvSpPr>
          <p:spPr>
            <a:xfrm>
              <a:off x="5634086" y="4899632"/>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Rounded Corners 48">
              <a:extLst>
                <a:ext uri="{FF2B5EF4-FFF2-40B4-BE49-F238E27FC236}">
                  <a16:creationId xmlns:a16="http://schemas.microsoft.com/office/drawing/2014/main" id="{A46DD880-E77C-6C6D-EF65-DE40A73CFCEA}"/>
                </a:ext>
              </a:extLst>
            </p:cNvPr>
            <p:cNvSpPr/>
            <p:nvPr/>
          </p:nvSpPr>
          <p:spPr>
            <a:xfrm>
              <a:off x="6529436" y="4899632"/>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TextBox 49">
              <a:extLst>
                <a:ext uri="{FF2B5EF4-FFF2-40B4-BE49-F238E27FC236}">
                  <a16:creationId xmlns:a16="http://schemas.microsoft.com/office/drawing/2014/main" id="{1CF7A168-2C34-859A-05A3-F8C9391D741E}"/>
                </a:ext>
              </a:extLst>
            </p:cNvPr>
            <p:cNvSpPr txBox="1"/>
            <p:nvPr/>
          </p:nvSpPr>
          <p:spPr>
            <a:xfrm>
              <a:off x="5703936" y="3400624"/>
              <a:ext cx="812800" cy="2308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a:t>
              </a:r>
            </a:p>
          </p:txBody>
        </p:sp>
        <p:sp>
          <p:nvSpPr>
            <p:cNvPr id="51" name="TextBox 50">
              <a:extLst>
                <a:ext uri="{FF2B5EF4-FFF2-40B4-BE49-F238E27FC236}">
                  <a16:creationId xmlns:a16="http://schemas.microsoft.com/office/drawing/2014/main" id="{AC5D0718-BEB9-EF32-6425-6E777CC3AEDE}"/>
                </a:ext>
              </a:extLst>
            </p:cNvPr>
            <p:cNvSpPr txBox="1"/>
            <p:nvPr/>
          </p:nvSpPr>
          <p:spPr>
            <a:xfrm>
              <a:off x="4690579" y="3400624"/>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53" name="TextBox 52">
              <a:extLst>
                <a:ext uri="{FF2B5EF4-FFF2-40B4-BE49-F238E27FC236}">
                  <a16:creationId xmlns:a16="http://schemas.microsoft.com/office/drawing/2014/main" id="{26B5860D-A86E-3571-CA77-9F3B392D48A2}"/>
                </a:ext>
              </a:extLst>
            </p:cNvPr>
            <p:cNvSpPr txBox="1"/>
            <p:nvPr/>
          </p:nvSpPr>
          <p:spPr>
            <a:xfrm>
              <a:off x="6480223" y="3426432"/>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55" name="TextBox 54">
              <a:extLst>
                <a:ext uri="{FF2B5EF4-FFF2-40B4-BE49-F238E27FC236}">
                  <a16:creationId xmlns:a16="http://schemas.microsoft.com/office/drawing/2014/main" id="{9C5C9DA0-AE45-ECCC-9918-0EF8E59C9EBB}"/>
                </a:ext>
              </a:extLst>
            </p:cNvPr>
            <p:cNvSpPr txBox="1"/>
            <p:nvPr/>
          </p:nvSpPr>
          <p:spPr>
            <a:xfrm>
              <a:off x="4690579" y="4549067"/>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57" name="TextBox 56">
              <a:extLst>
                <a:ext uri="{FF2B5EF4-FFF2-40B4-BE49-F238E27FC236}">
                  <a16:creationId xmlns:a16="http://schemas.microsoft.com/office/drawing/2014/main" id="{8D96011F-07B8-A0BA-838F-CA59F956D95A}"/>
                </a:ext>
              </a:extLst>
            </p:cNvPr>
            <p:cNvSpPr txBox="1"/>
            <p:nvPr/>
          </p:nvSpPr>
          <p:spPr>
            <a:xfrm>
              <a:off x="5572173" y="4549067"/>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60" name="TextBox 59">
              <a:extLst>
                <a:ext uri="{FF2B5EF4-FFF2-40B4-BE49-F238E27FC236}">
                  <a16:creationId xmlns:a16="http://schemas.microsoft.com/office/drawing/2014/main" id="{84AD7FB1-B61A-800B-D0B4-51A734BFD589}"/>
                </a:ext>
              </a:extLst>
            </p:cNvPr>
            <p:cNvSpPr txBox="1"/>
            <p:nvPr/>
          </p:nvSpPr>
          <p:spPr>
            <a:xfrm>
              <a:off x="6454823" y="4541800"/>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grpSp>
          <p:nvGrpSpPr>
            <p:cNvPr id="62" name="Group 61">
              <a:extLst>
                <a:ext uri="{FF2B5EF4-FFF2-40B4-BE49-F238E27FC236}">
                  <a16:creationId xmlns:a16="http://schemas.microsoft.com/office/drawing/2014/main" id="{3D6CB22F-B978-D4A0-C702-79AD9025F997}"/>
                </a:ext>
              </a:extLst>
            </p:cNvPr>
            <p:cNvGrpSpPr/>
            <p:nvPr/>
          </p:nvGrpSpPr>
          <p:grpSpPr>
            <a:xfrm>
              <a:off x="5646786" y="2613632"/>
              <a:ext cx="812800" cy="812800"/>
              <a:chOff x="5480050" y="2641600"/>
              <a:chExt cx="812800" cy="812800"/>
            </a:xfrm>
          </p:grpSpPr>
          <p:sp>
            <p:nvSpPr>
              <p:cNvPr id="64" name="Rectangle: Rounded Corners 63">
                <a:extLst>
                  <a:ext uri="{FF2B5EF4-FFF2-40B4-BE49-F238E27FC236}">
                    <a16:creationId xmlns:a16="http://schemas.microsoft.com/office/drawing/2014/main" id="{B4FF4821-B6D0-F780-6DCA-C2795114DCE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6" name="Graphic 65" descr="Headphones with solid fill">
                <a:extLst>
                  <a:ext uri="{FF2B5EF4-FFF2-40B4-BE49-F238E27FC236}">
                    <a16:creationId xmlns:a16="http://schemas.microsoft.com/office/drawing/2014/main" id="{E67B8564-1550-D18A-EA2C-01B9F1440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pic>
          <p:nvPicPr>
            <p:cNvPr id="69" name="Graphic 68" descr="Cycle with people with solid fill">
              <a:extLst>
                <a:ext uri="{FF2B5EF4-FFF2-40B4-BE49-F238E27FC236}">
                  <a16:creationId xmlns:a16="http://schemas.microsoft.com/office/drawing/2014/main" id="{81457EF0-D7F4-43CA-B948-C6A692C6B4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7526" y="2546040"/>
              <a:ext cx="898525" cy="898525"/>
            </a:xfrm>
            <a:prstGeom prst="rect">
              <a:avLst/>
            </a:prstGeom>
          </p:spPr>
        </p:pic>
        <p:pic>
          <p:nvPicPr>
            <p:cNvPr id="71" name="Graphic 70" descr="Head with gears with solid fill">
              <a:extLst>
                <a:ext uri="{FF2B5EF4-FFF2-40B4-BE49-F238E27FC236}">
                  <a16:creationId xmlns:a16="http://schemas.microsoft.com/office/drawing/2014/main" id="{328ACDD2-05E2-77F3-4BDE-F5B88BBA67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3936" y="3781316"/>
              <a:ext cx="762000" cy="762000"/>
            </a:xfrm>
            <a:prstGeom prst="rect">
              <a:avLst/>
            </a:prstGeom>
          </p:spPr>
        </p:pic>
        <p:pic>
          <p:nvPicPr>
            <p:cNvPr id="72" name="Graphic 71" descr="Receiver with solid fill">
              <a:extLst>
                <a:ext uri="{FF2B5EF4-FFF2-40B4-BE49-F238E27FC236}">
                  <a16:creationId xmlns:a16="http://schemas.microsoft.com/office/drawing/2014/main" id="{153C7C49-95D9-0949-28AE-5750F9EBC4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31036" y="3822364"/>
              <a:ext cx="698500" cy="698500"/>
            </a:xfrm>
            <a:prstGeom prst="rect">
              <a:avLst/>
            </a:prstGeom>
          </p:spPr>
        </p:pic>
        <p:pic>
          <p:nvPicPr>
            <p:cNvPr id="73" name="Graphic 72" descr="Chat with solid fill">
              <a:extLst>
                <a:ext uri="{FF2B5EF4-FFF2-40B4-BE49-F238E27FC236}">
                  <a16:creationId xmlns:a16="http://schemas.microsoft.com/office/drawing/2014/main" id="{48B2D258-06BE-B50A-20B3-385229ACAF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51436" y="4925318"/>
              <a:ext cx="812800" cy="812800"/>
            </a:xfrm>
            <a:prstGeom prst="rect">
              <a:avLst/>
            </a:prstGeom>
          </p:spPr>
        </p:pic>
        <p:pic>
          <p:nvPicPr>
            <p:cNvPr id="74" name="Graphic 73" descr="Envelope with solid fill">
              <a:extLst>
                <a:ext uri="{FF2B5EF4-FFF2-40B4-BE49-F238E27FC236}">
                  <a16:creationId xmlns:a16="http://schemas.microsoft.com/office/drawing/2014/main" id="{E1C4350D-0AAC-729A-484C-EA77377E45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57967" y="4911522"/>
              <a:ext cx="788919" cy="788919"/>
            </a:xfrm>
            <a:prstGeom prst="rect">
              <a:avLst/>
            </a:prstGeom>
          </p:spPr>
        </p:pic>
        <p:pic>
          <p:nvPicPr>
            <p:cNvPr id="75" name="Graphic 74" descr="Camera with solid fill">
              <a:extLst>
                <a:ext uri="{FF2B5EF4-FFF2-40B4-BE49-F238E27FC236}">
                  <a16:creationId xmlns:a16="http://schemas.microsoft.com/office/drawing/2014/main" id="{781C5BA2-54EA-9A7B-7632-9170BBBFBEE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6736" y="4866507"/>
              <a:ext cx="839117" cy="839117"/>
            </a:xfrm>
            <a:prstGeom prst="rect">
              <a:avLst/>
            </a:prstGeom>
          </p:spPr>
        </p:pic>
        <p:sp>
          <p:nvSpPr>
            <p:cNvPr id="76" name="TextBox 75">
              <a:extLst>
                <a:ext uri="{FF2B5EF4-FFF2-40B4-BE49-F238E27FC236}">
                  <a16:creationId xmlns:a16="http://schemas.microsoft.com/office/drawing/2014/main" id="{FB18817D-DFE0-84E8-7FCA-C1769DF4A8CD}"/>
                </a:ext>
              </a:extLst>
            </p:cNvPr>
            <p:cNvSpPr txBox="1"/>
            <p:nvPr/>
          </p:nvSpPr>
          <p:spPr>
            <a:xfrm>
              <a:off x="4745196" y="1164066"/>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77" name="Straight Connector 76">
              <a:extLst>
                <a:ext uri="{FF2B5EF4-FFF2-40B4-BE49-F238E27FC236}">
                  <a16:creationId xmlns:a16="http://schemas.microsoft.com/office/drawing/2014/main" id="{5136B4E3-C28E-3894-B9DB-6676EFEF044B}"/>
                </a:ext>
              </a:extLst>
            </p:cNvPr>
            <p:cNvCxnSpPr>
              <a:cxnSpLocks/>
            </p:cNvCxnSpPr>
            <p:nvPr/>
          </p:nvCxnSpPr>
          <p:spPr>
            <a:xfrm>
              <a:off x="5919836" y="1164066"/>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A810DE9-1415-DD65-3F85-143D014186FE}"/>
                </a:ext>
              </a:extLst>
            </p:cNvPr>
            <p:cNvSpPr txBox="1"/>
            <p:nvPr/>
          </p:nvSpPr>
          <p:spPr>
            <a:xfrm>
              <a:off x="6084937" y="1698741"/>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FA98D8B8-A66B-0312-C3F5-EDAFD90C13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70890" y="1070978"/>
              <a:ext cx="717092" cy="717092"/>
            </a:xfrm>
            <a:prstGeom prst="rect">
              <a:avLst/>
            </a:prstGeom>
          </p:spPr>
        </p:pic>
        <p:sp>
          <p:nvSpPr>
            <p:cNvPr id="41" name="Rectangle: Rounded Corners 40">
              <a:extLst>
                <a:ext uri="{FF2B5EF4-FFF2-40B4-BE49-F238E27FC236}">
                  <a16:creationId xmlns:a16="http://schemas.microsoft.com/office/drawing/2014/main" id="{82F712BF-817B-0C85-14B2-8D92FA4194AF}"/>
                </a:ext>
              </a:extLst>
            </p:cNvPr>
            <p:cNvSpPr/>
            <p:nvPr/>
          </p:nvSpPr>
          <p:spPr>
            <a:xfrm>
              <a:off x="4748622" y="3743932"/>
              <a:ext cx="798151"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0" name="Graphic 69" descr="Shield with solid fill">
              <a:extLst>
                <a:ext uri="{FF2B5EF4-FFF2-40B4-BE49-F238E27FC236}">
                  <a16:creationId xmlns:a16="http://schemas.microsoft.com/office/drawing/2014/main" id="{5CAF347F-FB45-AAC3-B8E5-FB316073198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45196" y="3720750"/>
              <a:ext cx="802088" cy="860247"/>
            </a:xfrm>
            <a:prstGeom prst="rect">
              <a:avLst/>
            </a:prstGeom>
          </p:spPr>
        </p:pic>
      </p:grpSp>
      <p:sp>
        <p:nvSpPr>
          <p:cNvPr id="4" name="TextBox 3">
            <a:extLst>
              <a:ext uri="{FF2B5EF4-FFF2-40B4-BE49-F238E27FC236}">
                <a16:creationId xmlns:a16="http://schemas.microsoft.com/office/drawing/2014/main" id="{623FB325-F313-A9B4-A7BD-A6606875F2BA}"/>
              </a:ext>
            </a:extLst>
          </p:cNvPr>
          <p:cNvSpPr txBox="1"/>
          <p:nvPr/>
        </p:nvSpPr>
        <p:spPr>
          <a:xfrm>
            <a:off x="-5556" y="-2407697"/>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Childline</a:t>
            </a:r>
          </a:p>
        </p:txBody>
      </p:sp>
      <p:sp>
        <p:nvSpPr>
          <p:cNvPr id="5" name="TextBox 4">
            <a:extLst>
              <a:ext uri="{FF2B5EF4-FFF2-40B4-BE49-F238E27FC236}">
                <a16:creationId xmlns:a16="http://schemas.microsoft.com/office/drawing/2014/main" id="{81909843-BA48-6CF0-93E3-C93A51718341}"/>
              </a:ext>
            </a:extLst>
          </p:cNvPr>
          <p:cNvSpPr txBox="1"/>
          <p:nvPr/>
        </p:nvSpPr>
        <p:spPr>
          <a:xfrm>
            <a:off x="258163" y="-4363828"/>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Shield</a:t>
            </a:r>
          </a:p>
        </p:txBody>
      </p:sp>
      <p:sp>
        <p:nvSpPr>
          <p:cNvPr id="7" name="TextBox 6">
            <a:extLst>
              <a:ext uri="{FF2B5EF4-FFF2-40B4-BE49-F238E27FC236}">
                <a16:creationId xmlns:a16="http://schemas.microsoft.com/office/drawing/2014/main" id="{36680E5E-275B-DCD9-3820-423062F7A90B}"/>
              </a:ext>
            </a:extLst>
          </p:cNvPr>
          <p:cNvSpPr txBox="1"/>
          <p:nvPr/>
        </p:nvSpPr>
        <p:spPr>
          <a:xfrm>
            <a:off x="14423922" y="-584860"/>
            <a:ext cx="8539775" cy="4154984"/>
          </a:xfrm>
          <a:prstGeom prst="rect">
            <a:avLst/>
          </a:prstGeom>
          <a:noFill/>
        </p:spPr>
        <p:txBody>
          <a:bodyPr wrap="square" rtlCol="0">
            <a:spAutoFit/>
          </a:bodyPr>
          <a:lstStyle/>
          <a:p>
            <a:r>
              <a:rPr lang="en-GB" sz="2400" dirty="0">
                <a:solidFill>
                  <a:schemeClr val="bg1"/>
                </a:solidFill>
                <a:latin typeface="Poppins" panose="00000500000000000000" pitchFamily="2" charset="0"/>
                <a:cs typeface="Poppins" panose="00000500000000000000" pitchFamily="2" charset="0"/>
              </a:rPr>
              <a:t>The Shield Anti-Bullying Programme is a pro-active management to bullying. </a:t>
            </a:r>
          </a:p>
          <a:p>
            <a:r>
              <a:rPr lang="en-GB" sz="2400" dirty="0">
                <a:solidFill>
                  <a:schemeClr val="bg1"/>
                </a:solidFill>
                <a:latin typeface="Poppins" panose="00000500000000000000" pitchFamily="2" charset="0"/>
                <a:cs typeface="Poppins" panose="00000500000000000000" pitchFamily="2" charset="0"/>
              </a:rPr>
              <a:t>Shield Programme is there for schools, clubs, youth centres, any organisation that wants to prevent bullying from happening. </a:t>
            </a:r>
          </a:p>
          <a:p>
            <a:r>
              <a:rPr lang="en-GB" sz="2400" dirty="0">
                <a:solidFill>
                  <a:schemeClr val="bg1"/>
                </a:solidFill>
                <a:latin typeface="Poppins" panose="00000500000000000000" pitchFamily="2" charset="0"/>
                <a:cs typeface="Poppins" panose="00000500000000000000" pitchFamily="2" charset="0"/>
              </a:rPr>
              <a:t>It contains a Self-Evaluation Tool that organisations can fill out to reflect on their strengths and what supports they need when it comes to tackling bullying. </a:t>
            </a:r>
          </a:p>
          <a:p>
            <a:r>
              <a:rPr lang="en-GB" sz="2400" dirty="0">
                <a:solidFill>
                  <a:schemeClr val="bg1"/>
                </a:solidFill>
                <a:latin typeface="Poppins" panose="00000500000000000000" pitchFamily="2" charset="0"/>
                <a:cs typeface="Poppins" panose="00000500000000000000" pitchFamily="2" charset="0"/>
              </a:rPr>
              <a:t>To sign up, visit the Shield Website on ispcc.ie or email shield@ispcc.ie </a:t>
            </a:r>
          </a:p>
        </p:txBody>
      </p:sp>
      <p:grpSp>
        <p:nvGrpSpPr>
          <p:cNvPr id="9" name="Group 8">
            <a:extLst>
              <a:ext uri="{FF2B5EF4-FFF2-40B4-BE49-F238E27FC236}">
                <a16:creationId xmlns:a16="http://schemas.microsoft.com/office/drawing/2014/main" id="{5F920FF5-7E28-CD71-87A0-47CB0288B34D}"/>
              </a:ext>
            </a:extLst>
          </p:cNvPr>
          <p:cNvGrpSpPr/>
          <p:nvPr/>
        </p:nvGrpSpPr>
        <p:grpSpPr>
          <a:xfrm>
            <a:off x="173851" y="1561195"/>
            <a:ext cx="2859507" cy="2696034"/>
            <a:chOff x="4751436" y="2613632"/>
            <a:chExt cx="812800" cy="812800"/>
          </a:xfrm>
        </p:grpSpPr>
        <p:sp>
          <p:nvSpPr>
            <p:cNvPr id="37" name="Rectangle: Rounded Corners 36">
              <a:extLst>
                <a:ext uri="{FF2B5EF4-FFF2-40B4-BE49-F238E27FC236}">
                  <a16:creationId xmlns:a16="http://schemas.microsoft.com/office/drawing/2014/main" id="{3D57BB16-E9E6-1CF8-C078-994F893AE87C}"/>
                </a:ext>
              </a:extLst>
            </p:cNvPr>
            <p:cNvSpPr/>
            <p:nvPr/>
          </p:nvSpPr>
          <p:spPr>
            <a:xfrm>
              <a:off x="4751436" y="2613632"/>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8" name="Graphic 67" descr="Internet with solid fill">
              <a:extLst>
                <a:ext uri="{FF2B5EF4-FFF2-40B4-BE49-F238E27FC236}">
                  <a16:creationId xmlns:a16="http://schemas.microsoft.com/office/drawing/2014/main" id="{549A6957-B4B6-C3E5-4EB8-54503DA5986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807586" y="2638605"/>
              <a:ext cx="712200" cy="712200"/>
            </a:xfrm>
            <a:prstGeom prst="rect">
              <a:avLst/>
            </a:prstGeom>
          </p:spPr>
        </p:pic>
      </p:grpSp>
      <p:sp>
        <p:nvSpPr>
          <p:cNvPr id="11" name="TextBox 10">
            <a:extLst>
              <a:ext uri="{FF2B5EF4-FFF2-40B4-BE49-F238E27FC236}">
                <a16:creationId xmlns:a16="http://schemas.microsoft.com/office/drawing/2014/main" id="{F2FFB6D8-285F-EF05-95AC-4B095273D567}"/>
              </a:ext>
            </a:extLst>
          </p:cNvPr>
          <p:cNvSpPr txBox="1"/>
          <p:nvPr/>
        </p:nvSpPr>
        <p:spPr>
          <a:xfrm>
            <a:off x="306516" y="-27379"/>
            <a:ext cx="11727542" cy="1323439"/>
          </a:xfrm>
          <a:prstGeom prst="rect">
            <a:avLst/>
          </a:prstGeom>
          <a:noFill/>
        </p:spPr>
        <p:txBody>
          <a:bodyPr wrap="square" rtlCol="0">
            <a:spAutoFit/>
          </a:bodyPr>
          <a:lstStyle/>
          <a:p>
            <a:r>
              <a:rPr lang="en-IE" sz="4000">
                <a:solidFill>
                  <a:srgbClr val="7F50C8"/>
                </a:solidFill>
                <a:latin typeface="Poppins ExtraBold" panose="00000900000000000000" pitchFamily="2" charset="0"/>
                <a:cs typeface="Poppins ExtraBold" panose="00000900000000000000" pitchFamily="2" charset="0"/>
              </a:rPr>
              <a:t>Digital Mental Health and Wellbeing Programmes</a:t>
            </a:r>
          </a:p>
        </p:txBody>
      </p:sp>
      <p:sp>
        <p:nvSpPr>
          <p:cNvPr id="16" name="TextBox 15">
            <a:extLst>
              <a:ext uri="{FF2B5EF4-FFF2-40B4-BE49-F238E27FC236}">
                <a16:creationId xmlns:a16="http://schemas.microsoft.com/office/drawing/2014/main" id="{C8170D6F-30EC-4703-7A8E-ABAD493A58E9}"/>
              </a:ext>
            </a:extLst>
          </p:cNvPr>
          <p:cNvSpPr txBox="1"/>
          <p:nvPr/>
        </p:nvSpPr>
        <p:spPr>
          <a:xfrm>
            <a:off x="3137490" y="1277290"/>
            <a:ext cx="8896568" cy="5588709"/>
          </a:xfrm>
          <a:prstGeom prst="rect">
            <a:avLst/>
          </a:prstGeom>
          <a:noFill/>
        </p:spPr>
        <p:txBody>
          <a:bodyPr wrap="square" lIns="91440" tIns="45720" rIns="91440" bIns="45720" anchor="t">
            <a:spAutoFit/>
          </a:bodyPr>
          <a:lstStyle/>
          <a:p>
            <a:pPr marL="342900" indent="-342900">
              <a:lnSpc>
                <a:spcPct val="150000"/>
              </a:lnSpc>
              <a:buFont typeface="Arial" panose="020B0604020202020204" pitchFamily="34" charset="0"/>
              <a:buChar char="•"/>
            </a:pPr>
            <a:r>
              <a:rPr lang="en-GB" sz="2000" dirty="0">
                <a:solidFill>
                  <a:schemeClr val="bg1"/>
                </a:solidFill>
                <a:latin typeface="Poppins"/>
                <a:cs typeface="Poppins"/>
              </a:rPr>
              <a:t>Space from Anxiety - Young People aged 15 – 18​​ or Supporting an anxious teen 12-18. </a:t>
            </a:r>
          </a:p>
          <a:p>
            <a:pPr>
              <a:lnSpc>
                <a:spcPct val="150000"/>
              </a:lnSpc>
            </a:pPr>
            <a:endParaRPr lang="en-GB" sz="2000" dirty="0">
              <a:solidFill>
                <a:schemeClr val="bg1"/>
              </a:solidFill>
              <a:latin typeface="Poppins"/>
              <a:cs typeface="Poppins"/>
            </a:endParaRPr>
          </a:p>
          <a:p>
            <a:pPr marL="342900" indent="-342900">
              <a:lnSpc>
                <a:spcPct val="150000"/>
              </a:lnSpc>
              <a:buFont typeface="Arial" panose="020B0604020202020204" pitchFamily="34" charset="0"/>
              <a:buChar char="•"/>
            </a:pPr>
            <a:r>
              <a:rPr lang="en-GB" sz="2000" dirty="0">
                <a:solidFill>
                  <a:schemeClr val="bg1"/>
                </a:solidFill>
                <a:latin typeface="Poppins"/>
                <a:cs typeface="Poppins"/>
              </a:rPr>
              <a:t>Space From Anxiety teaches young people to recognise their  own anxiety and gain techniques they can use to cope with it.​</a:t>
            </a:r>
          </a:p>
          <a:p>
            <a:pPr>
              <a:lnSpc>
                <a:spcPct val="150000"/>
              </a:lnSpc>
            </a:pPr>
            <a:endParaRPr lang="en-GB" sz="2000" dirty="0">
              <a:solidFill>
                <a:schemeClr val="bg1"/>
              </a:solidFill>
              <a:latin typeface="Poppins"/>
              <a:cs typeface="Poppins"/>
            </a:endParaRPr>
          </a:p>
          <a:p>
            <a:pPr marL="342900" indent="-342900">
              <a:lnSpc>
                <a:spcPct val="150000"/>
              </a:lnSpc>
              <a:buFont typeface="Arial" panose="020B0604020202020204" pitchFamily="34" charset="0"/>
              <a:buChar char="•"/>
            </a:pPr>
            <a:r>
              <a:rPr lang="en-GB" sz="2000" dirty="0">
                <a:solidFill>
                  <a:schemeClr val="bg1"/>
                </a:solidFill>
                <a:latin typeface="Poppins"/>
                <a:cs typeface="Poppins"/>
              </a:rPr>
              <a:t>Online courses/programmes that focus on dealing with low to medium anxiety. ​</a:t>
            </a:r>
          </a:p>
          <a:p>
            <a:pPr>
              <a:lnSpc>
                <a:spcPct val="150000"/>
              </a:lnSpc>
            </a:pPr>
            <a:r>
              <a:rPr lang="en-GB" sz="2000" b="1" dirty="0">
                <a:solidFill>
                  <a:srgbClr val="FFC600"/>
                </a:solidFill>
                <a:latin typeface="Poppins"/>
                <a:cs typeface="Poppins"/>
              </a:rPr>
              <a:t>How to access the digital mental health and wellbeing programmes:​​</a:t>
            </a:r>
          </a:p>
          <a:p>
            <a:pPr>
              <a:lnSpc>
                <a:spcPct val="150000"/>
              </a:lnSpc>
            </a:pPr>
            <a:r>
              <a:rPr lang="en-GB" sz="2000" dirty="0">
                <a:solidFill>
                  <a:schemeClr val="bg1"/>
                </a:solidFill>
                <a:latin typeface="Poppins"/>
                <a:cs typeface="Poppins"/>
              </a:rPr>
              <a:t>Ask your parent/caregiver or teacher to make a referral. ​​</a:t>
            </a:r>
          </a:p>
          <a:p>
            <a:pPr>
              <a:lnSpc>
                <a:spcPct val="150000"/>
              </a:lnSpc>
            </a:pPr>
            <a:r>
              <a:rPr lang="en-GB" sz="2000" dirty="0">
                <a:solidFill>
                  <a:schemeClr val="bg1"/>
                </a:solidFill>
                <a:latin typeface="Poppins"/>
                <a:cs typeface="Poppins"/>
              </a:rPr>
              <a:t>spacefromanxiety@ispcc.ie </a:t>
            </a:r>
          </a:p>
        </p:txBody>
      </p:sp>
      <p:pic>
        <p:nvPicPr>
          <p:cNvPr id="8" name="Picture 7">
            <a:extLst>
              <a:ext uri="{FF2B5EF4-FFF2-40B4-BE49-F238E27FC236}">
                <a16:creationId xmlns:a16="http://schemas.microsoft.com/office/drawing/2014/main" id="{83D568AE-DC1B-ED68-374D-23613F8EEBDE}"/>
              </a:ext>
            </a:extLst>
          </p:cNvPr>
          <p:cNvPicPr>
            <a:picLocks noChangeAspect="1"/>
          </p:cNvPicPr>
          <p:nvPr/>
        </p:nvPicPr>
        <p:blipFill>
          <a:blip r:embed="rId23"/>
          <a:stretch>
            <a:fillRect/>
          </a:stretch>
        </p:blipFill>
        <p:spPr>
          <a:xfrm>
            <a:off x="10076505" y="199258"/>
            <a:ext cx="1830539" cy="849675"/>
          </a:xfrm>
          <a:prstGeom prst="rect">
            <a:avLst/>
          </a:prstGeom>
        </p:spPr>
      </p:pic>
    </p:spTree>
    <p:extLst>
      <p:ext uri="{BB962C8B-B14F-4D97-AF65-F5344CB8AC3E}">
        <p14:creationId xmlns:p14="http://schemas.microsoft.com/office/powerpoint/2010/main" val="3718817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26" name="Flowchart: Connector 25">
            <a:extLst>
              <a:ext uri="{FF2B5EF4-FFF2-40B4-BE49-F238E27FC236}">
                <a16:creationId xmlns:a16="http://schemas.microsoft.com/office/drawing/2014/main" id="{C4282830-A209-18CE-D0CD-006AA02A35C2}"/>
              </a:ext>
            </a:extLst>
          </p:cNvPr>
          <p:cNvSpPr/>
          <p:nvPr/>
        </p:nvSpPr>
        <p:spPr>
          <a:xfrm>
            <a:off x="5878805" y="3676903"/>
            <a:ext cx="457200" cy="457200"/>
          </a:xfrm>
          <a:prstGeom prst="flowChartConnector">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Flowchart: Connector 5">
            <a:extLst>
              <a:ext uri="{FF2B5EF4-FFF2-40B4-BE49-F238E27FC236}">
                <a16:creationId xmlns:a16="http://schemas.microsoft.com/office/drawing/2014/main" id="{67BDA77E-990C-837D-5CDC-EF8869D978FA}"/>
              </a:ext>
            </a:extLst>
          </p:cNvPr>
          <p:cNvSpPr/>
          <p:nvPr/>
        </p:nvSpPr>
        <p:spPr>
          <a:xfrm>
            <a:off x="16937019" y="-21736884"/>
            <a:ext cx="16175825" cy="16703444"/>
          </a:xfrm>
          <a:prstGeom prst="flowChartConnector">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Flowchart: Connector 1">
            <a:extLst>
              <a:ext uri="{FF2B5EF4-FFF2-40B4-BE49-F238E27FC236}">
                <a16:creationId xmlns:a16="http://schemas.microsoft.com/office/drawing/2014/main" id="{0EABBBE7-29A3-E574-1E2D-7164F2085195}"/>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ISPCC Childline is for children, young people and their parents. </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listen, we believe, we support and we empower.</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provide services which focus on building resilience and coping skills. These are focused in the following area’s:</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Listening</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therapeutic support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Community Engagement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14266885" y="1624"/>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8" name="TextBox 17">
            <a:extLst>
              <a:ext uri="{FF2B5EF4-FFF2-40B4-BE49-F238E27FC236}">
                <a16:creationId xmlns:a16="http://schemas.microsoft.com/office/drawing/2014/main" id="{F8816547-53A2-4423-02D1-EEF35B51ED68}"/>
              </a:ext>
            </a:extLst>
          </p:cNvPr>
          <p:cNvSpPr txBox="1"/>
          <p:nvPr/>
        </p:nvSpPr>
        <p:spPr>
          <a:xfrm>
            <a:off x="19369228" y="7505982"/>
            <a:ext cx="6471489" cy="4708981"/>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Childline is a listening service for children and young people up to the age of 18 years.</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completely confidential service, no phone numbers or details are kept. It is up to you what details/information you want to share.</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non judgemental service where we wont tell you what to do, instead we will explore options it with you.</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available via phone 24hrs a day by calling 1800 66 66 66 and is completely free of charge. </a:t>
            </a:r>
          </a:p>
          <a:p>
            <a:r>
              <a:rPr lang="en-GB" sz="2000">
                <a:solidFill>
                  <a:schemeClr val="bg1"/>
                </a:solidFill>
                <a:latin typeface="Poppins" panose="00000500000000000000" pitchFamily="2" charset="0"/>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13992">
            <a:off x="9520863" y="5934150"/>
            <a:ext cx="7641681" cy="7641681"/>
          </a:xfrm>
          <a:prstGeom prst="rect">
            <a:avLst/>
          </a:prstGeom>
        </p:spPr>
      </p:pic>
      <p:sp>
        <p:nvSpPr>
          <p:cNvPr id="4" name="TextBox 3">
            <a:extLst>
              <a:ext uri="{FF2B5EF4-FFF2-40B4-BE49-F238E27FC236}">
                <a16:creationId xmlns:a16="http://schemas.microsoft.com/office/drawing/2014/main" id="{623FB325-F313-A9B4-A7BD-A6606875F2BA}"/>
              </a:ext>
            </a:extLst>
          </p:cNvPr>
          <p:cNvSpPr txBox="1"/>
          <p:nvPr/>
        </p:nvSpPr>
        <p:spPr>
          <a:xfrm>
            <a:off x="-5556" y="-2407697"/>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Childline</a:t>
            </a:r>
          </a:p>
        </p:txBody>
      </p:sp>
      <p:sp>
        <p:nvSpPr>
          <p:cNvPr id="5" name="TextBox 4">
            <a:extLst>
              <a:ext uri="{FF2B5EF4-FFF2-40B4-BE49-F238E27FC236}">
                <a16:creationId xmlns:a16="http://schemas.microsoft.com/office/drawing/2014/main" id="{81909843-BA48-6CF0-93E3-C93A51718341}"/>
              </a:ext>
            </a:extLst>
          </p:cNvPr>
          <p:cNvSpPr txBox="1"/>
          <p:nvPr/>
        </p:nvSpPr>
        <p:spPr>
          <a:xfrm>
            <a:off x="258163" y="-4363828"/>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Shield</a:t>
            </a:r>
          </a:p>
        </p:txBody>
      </p:sp>
      <p:sp>
        <p:nvSpPr>
          <p:cNvPr id="7" name="TextBox 6">
            <a:extLst>
              <a:ext uri="{FF2B5EF4-FFF2-40B4-BE49-F238E27FC236}">
                <a16:creationId xmlns:a16="http://schemas.microsoft.com/office/drawing/2014/main" id="{36680E5E-275B-DCD9-3820-423062F7A90B}"/>
              </a:ext>
            </a:extLst>
          </p:cNvPr>
          <p:cNvSpPr txBox="1"/>
          <p:nvPr/>
        </p:nvSpPr>
        <p:spPr>
          <a:xfrm>
            <a:off x="14423922" y="-584860"/>
            <a:ext cx="8539775" cy="4154984"/>
          </a:xfrm>
          <a:prstGeom prst="rect">
            <a:avLst/>
          </a:prstGeom>
          <a:noFill/>
        </p:spPr>
        <p:txBody>
          <a:bodyPr wrap="square" rtlCol="0">
            <a:spAutoFit/>
          </a:bodyPr>
          <a:lstStyle/>
          <a:p>
            <a:r>
              <a:rPr lang="en-GB" sz="2400">
                <a:solidFill>
                  <a:schemeClr val="bg1"/>
                </a:solidFill>
                <a:latin typeface="Poppins" panose="00000500000000000000" pitchFamily="2" charset="0"/>
                <a:cs typeface="Poppins" panose="00000500000000000000" pitchFamily="2" charset="0"/>
              </a:rPr>
              <a:t>The Shield Anti-Bullying Programme is a pro-active management to bullying. </a:t>
            </a:r>
          </a:p>
          <a:p>
            <a:r>
              <a:rPr lang="en-GB" sz="2400">
                <a:solidFill>
                  <a:schemeClr val="bg1"/>
                </a:solidFill>
                <a:latin typeface="Poppins" panose="00000500000000000000" pitchFamily="2" charset="0"/>
                <a:cs typeface="Poppins" panose="00000500000000000000" pitchFamily="2" charset="0"/>
              </a:rPr>
              <a:t>Shield Programme is there for schools, clubs, youth centres, any organisation that wants to prevent bullying from happening. </a:t>
            </a:r>
          </a:p>
          <a:p>
            <a:r>
              <a:rPr lang="en-GB" sz="2400">
                <a:solidFill>
                  <a:schemeClr val="bg1"/>
                </a:solidFill>
                <a:latin typeface="Poppins" panose="00000500000000000000" pitchFamily="2" charset="0"/>
                <a:cs typeface="Poppins" panose="00000500000000000000" pitchFamily="2" charset="0"/>
              </a:rPr>
              <a:t>It contains a Self-Evaluation Tool that organisations can fill out to reflect on their strengths and what supports they need when it comes to tackling bullying. </a:t>
            </a:r>
          </a:p>
          <a:p>
            <a:r>
              <a:rPr lang="en-GB" sz="2400">
                <a:solidFill>
                  <a:schemeClr val="bg1"/>
                </a:solidFill>
                <a:latin typeface="Poppins" panose="00000500000000000000" pitchFamily="2" charset="0"/>
                <a:cs typeface="Poppins" panose="00000500000000000000" pitchFamily="2" charset="0"/>
              </a:rPr>
              <a:t>To sign up, visit the Shield Website on ispcc.ie or email shield@ispcc.ie </a:t>
            </a:r>
          </a:p>
        </p:txBody>
      </p:sp>
      <p:grpSp>
        <p:nvGrpSpPr>
          <p:cNvPr id="25" name="Group 24">
            <a:extLst>
              <a:ext uri="{FF2B5EF4-FFF2-40B4-BE49-F238E27FC236}">
                <a16:creationId xmlns:a16="http://schemas.microsoft.com/office/drawing/2014/main" id="{47A09D14-292B-D55D-9ACF-0DF20EBD72A4}"/>
              </a:ext>
            </a:extLst>
          </p:cNvPr>
          <p:cNvGrpSpPr/>
          <p:nvPr/>
        </p:nvGrpSpPr>
        <p:grpSpPr>
          <a:xfrm>
            <a:off x="4387850" y="788416"/>
            <a:ext cx="3416300" cy="5562600"/>
            <a:chOff x="4387850" y="788416"/>
            <a:chExt cx="3416300" cy="5562600"/>
          </a:xfrm>
        </p:grpSpPr>
        <p:grpSp>
          <p:nvGrpSpPr>
            <p:cNvPr id="80" name="Group 79">
              <a:extLst>
                <a:ext uri="{FF2B5EF4-FFF2-40B4-BE49-F238E27FC236}">
                  <a16:creationId xmlns:a16="http://schemas.microsoft.com/office/drawing/2014/main" id="{A1DB4265-C855-DF5A-FADE-C35959EEAF11}"/>
                </a:ext>
              </a:extLst>
            </p:cNvPr>
            <p:cNvGrpSpPr/>
            <p:nvPr/>
          </p:nvGrpSpPr>
          <p:grpSpPr>
            <a:xfrm>
              <a:off x="5763169" y="2840392"/>
              <a:ext cx="688472" cy="688472"/>
              <a:chOff x="5480050" y="2641600"/>
              <a:chExt cx="812800" cy="812800"/>
            </a:xfrm>
          </p:grpSpPr>
          <p:sp>
            <p:nvSpPr>
              <p:cNvPr id="81" name="Rectangle: Rounded Corners 80">
                <a:extLst>
                  <a:ext uri="{FF2B5EF4-FFF2-40B4-BE49-F238E27FC236}">
                    <a16:creationId xmlns:a16="http://schemas.microsoft.com/office/drawing/2014/main" id="{C5EA4F5B-2049-FA0A-B968-60758E1A204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2" name="Graphic 81" descr="Headphones with solid fill">
                <a:extLst>
                  <a:ext uri="{FF2B5EF4-FFF2-40B4-BE49-F238E27FC236}">
                    <a16:creationId xmlns:a16="http://schemas.microsoft.com/office/drawing/2014/main" id="{EE53E010-75F8-DA5B-2902-60AE4943BF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E8513EE-BA2A-6FA1-3039-C6C26FD03A84}"/>
                </a:ext>
              </a:extLst>
            </p:cNvPr>
            <p:cNvSpPr/>
            <p:nvPr/>
          </p:nvSpPr>
          <p:spPr>
            <a:xfrm>
              <a:off x="5350755" y="2579569"/>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F344A59C-B8CC-D5F5-6749-4D9F8B7B021F}"/>
                </a:ext>
              </a:extLst>
            </p:cNvPr>
            <p:cNvSpPr/>
            <p:nvPr/>
          </p:nvSpPr>
          <p:spPr>
            <a:xfrm>
              <a:off x="5776961" y="3228270"/>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Rounded Corners 18">
              <a:extLst>
                <a:ext uri="{FF2B5EF4-FFF2-40B4-BE49-F238E27FC236}">
                  <a16:creationId xmlns:a16="http://schemas.microsoft.com/office/drawing/2014/main" id="{6E22A88E-7ACC-FC89-4366-CFA82DEE55A4}"/>
                </a:ext>
              </a:extLst>
            </p:cNvPr>
            <p:cNvSpPr/>
            <p:nvPr/>
          </p:nvSpPr>
          <p:spPr>
            <a:xfrm>
              <a:off x="4387850" y="788416"/>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Rounded Corners 26">
              <a:extLst>
                <a:ext uri="{FF2B5EF4-FFF2-40B4-BE49-F238E27FC236}">
                  <a16:creationId xmlns:a16="http://schemas.microsoft.com/office/drawing/2014/main" id="{55D714B7-9D5E-5306-6248-CB12E7092A5D}"/>
                </a:ext>
              </a:extLst>
            </p:cNvPr>
            <p:cNvSpPr/>
            <p:nvPr/>
          </p:nvSpPr>
          <p:spPr>
            <a:xfrm>
              <a:off x="4502150" y="877316"/>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Rounded Corners 27">
              <a:extLst>
                <a:ext uri="{FF2B5EF4-FFF2-40B4-BE49-F238E27FC236}">
                  <a16:creationId xmlns:a16="http://schemas.microsoft.com/office/drawing/2014/main" id="{204F421F-7853-B915-903F-F8C2E8E64140}"/>
                </a:ext>
              </a:extLst>
            </p:cNvPr>
            <p:cNvSpPr/>
            <p:nvPr/>
          </p:nvSpPr>
          <p:spPr>
            <a:xfrm>
              <a:off x="5562600" y="813816"/>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Rounded Corners 28">
              <a:extLst>
                <a:ext uri="{FF2B5EF4-FFF2-40B4-BE49-F238E27FC236}">
                  <a16:creationId xmlns:a16="http://schemas.microsoft.com/office/drawing/2014/main" id="{A87166BB-2957-3E69-DAEB-0154B35F86E4}"/>
                </a:ext>
              </a:extLst>
            </p:cNvPr>
            <p:cNvSpPr/>
            <p:nvPr/>
          </p:nvSpPr>
          <p:spPr>
            <a:xfrm>
              <a:off x="4705350" y="1194816"/>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6FA14091-2562-C296-5FA5-B71A5A3052D8}"/>
                </a:ext>
              </a:extLst>
            </p:cNvPr>
            <p:cNvSpPr/>
            <p:nvPr/>
          </p:nvSpPr>
          <p:spPr>
            <a:xfrm>
              <a:off x="4705350" y="5004816"/>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Rounded Corners 38">
              <a:extLst>
                <a:ext uri="{FF2B5EF4-FFF2-40B4-BE49-F238E27FC236}">
                  <a16:creationId xmlns:a16="http://schemas.microsoft.com/office/drawing/2014/main" id="{71D4C73A-7CF0-80E0-2859-BD4202AB4EE6}"/>
                </a:ext>
              </a:extLst>
            </p:cNvPr>
            <p:cNvSpPr/>
            <p:nvPr/>
          </p:nvSpPr>
          <p:spPr>
            <a:xfrm>
              <a:off x="6572250" y="2782316"/>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Rounded Corners 44">
              <a:extLst>
                <a:ext uri="{FF2B5EF4-FFF2-40B4-BE49-F238E27FC236}">
                  <a16:creationId xmlns:a16="http://schemas.microsoft.com/office/drawing/2014/main" id="{39B5AD6B-0DF7-9C48-6075-C94CB861BA74}"/>
                </a:ext>
              </a:extLst>
            </p:cNvPr>
            <p:cNvSpPr/>
            <p:nvPr/>
          </p:nvSpPr>
          <p:spPr>
            <a:xfrm>
              <a:off x="6597650" y="3912617"/>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00C0E24F-6FB9-AF46-96A2-5A714302F5B7}"/>
                </a:ext>
              </a:extLst>
            </p:cNvPr>
            <p:cNvSpPr/>
            <p:nvPr/>
          </p:nvSpPr>
          <p:spPr>
            <a:xfrm>
              <a:off x="4806950" y="5068316"/>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Rounded Corners 47">
              <a:extLst>
                <a:ext uri="{FF2B5EF4-FFF2-40B4-BE49-F238E27FC236}">
                  <a16:creationId xmlns:a16="http://schemas.microsoft.com/office/drawing/2014/main" id="{8070D854-DFAB-DB23-AC3A-AD8C1FAC26D2}"/>
                </a:ext>
              </a:extLst>
            </p:cNvPr>
            <p:cNvSpPr/>
            <p:nvPr/>
          </p:nvSpPr>
          <p:spPr>
            <a:xfrm>
              <a:off x="5689600" y="506831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Rounded Corners 48">
              <a:extLst>
                <a:ext uri="{FF2B5EF4-FFF2-40B4-BE49-F238E27FC236}">
                  <a16:creationId xmlns:a16="http://schemas.microsoft.com/office/drawing/2014/main" id="{A46DD880-E77C-6C6D-EF65-DE40A73CFCEA}"/>
                </a:ext>
              </a:extLst>
            </p:cNvPr>
            <p:cNvSpPr/>
            <p:nvPr/>
          </p:nvSpPr>
          <p:spPr>
            <a:xfrm>
              <a:off x="6584950" y="5068316"/>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TextBox 49">
              <a:extLst>
                <a:ext uri="{FF2B5EF4-FFF2-40B4-BE49-F238E27FC236}">
                  <a16:creationId xmlns:a16="http://schemas.microsoft.com/office/drawing/2014/main" id="{1CF7A168-2C34-859A-05A3-F8C9391D741E}"/>
                </a:ext>
              </a:extLst>
            </p:cNvPr>
            <p:cNvSpPr txBox="1"/>
            <p:nvPr/>
          </p:nvSpPr>
          <p:spPr>
            <a:xfrm>
              <a:off x="5759450" y="3569308"/>
              <a:ext cx="812800" cy="2308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a:t>
              </a:r>
            </a:p>
          </p:txBody>
        </p:sp>
        <p:sp>
          <p:nvSpPr>
            <p:cNvPr id="51" name="TextBox 50">
              <a:extLst>
                <a:ext uri="{FF2B5EF4-FFF2-40B4-BE49-F238E27FC236}">
                  <a16:creationId xmlns:a16="http://schemas.microsoft.com/office/drawing/2014/main" id="{AC5D0718-BEB9-EF32-6425-6E777CC3AEDE}"/>
                </a:ext>
              </a:extLst>
            </p:cNvPr>
            <p:cNvSpPr txBox="1"/>
            <p:nvPr/>
          </p:nvSpPr>
          <p:spPr>
            <a:xfrm>
              <a:off x="4746093" y="3569308"/>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53" name="TextBox 52">
              <a:extLst>
                <a:ext uri="{FF2B5EF4-FFF2-40B4-BE49-F238E27FC236}">
                  <a16:creationId xmlns:a16="http://schemas.microsoft.com/office/drawing/2014/main" id="{26B5860D-A86E-3571-CA77-9F3B392D48A2}"/>
                </a:ext>
              </a:extLst>
            </p:cNvPr>
            <p:cNvSpPr txBox="1"/>
            <p:nvPr/>
          </p:nvSpPr>
          <p:spPr>
            <a:xfrm>
              <a:off x="6535737" y="3595116"/>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55" name="TextBox 54">
              <a:extLst>
                <a:ext uri="{FF2B5EF4-FFF2-40B4-BE49-F238E27FC236}">
                  <a16:creationId xmlns:a16="http://schemas.microsoft.com/office/drawing/2014/main" id="{9C5C9DA0-AE45-ECCC-9918-0EF8E59C9EBB}"/>
                </a:ext>
              </a:extLst>
            </p:cNvPr>
            <p:cNvSpPr txBox="1"/>
            <p:nvPr/>
          </p:nvSpPr>
          <p:spPr>
            <a:xfrm>
              <a:off x="4746093" y="4717751"/>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57" name="TextBox 56">
              <a:extLst>
                <a:ext uri="{FF2B5EF4-FFF2-40B4-BE49-F238E27FC236}">
                  <a16:creationId xmlns:a16="http://schemas.microsoft.com/office/drawing/2014/main" id="{8D96011F-07B8-A0BA-838F-CA59F956D95A}"/>
                </a:ext>
              </a:extLst>
            </p:cNvPr>
            <p:cNvSpPr txBox="1"/>
            <p:nvPr/>
          </p:nvSpPr>
          <p:spPr>
            <a:xfrm>
              <a:off x="5627687" y="4717751"/>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60" name="TextBox 59">
              <a:extLst>
                <a:ext uri="{FF2B5EF4-FFF2-40B4-BE49-F238E27FC236}">
                  <a16:creationId xmlns:a16="http://schemas.microsoft.com/office/drawing/2014/main" id="{84AD7FB1-B61A-800B-D0B4-51A734BFD589}"/>
                </a:ext>
              </a:extLst>
            </p:cNvPr>
            <p:cNvSpPr txBox="1"/>
            <p:nvPr/>
          </p:nvSpPr>
          <p:spPr>
            <a:xfrm>
              <a:off x="6510337" y="4710484"/>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grpSp>
          <p:nvGrpSpPr>
            <p:cNvPr id="62" name="Group 61">
              <a:extLst>
                <a:ext uri="{FF2B5EF4-FFF2-40B4-BE49-F238E27FC236}">
                  <a16:creationId xmlns:a16="http://schemas.microsoft.com/office/drawing/2014/main" id="{3D6CB22F-B978-D4A0-C702-79AD9025F997}"/>
                </a:ext>
              </a:extLst>
            </p:cNvPr>
            <p:cNvGrpSpPr/>
            <p:nvPr/>
          </p:nvGrpSpPr>
          <p:grpSpPr>
            <a:xfrm>
              <a:off x="5702300" y="2782316"/>
              <a:ext cx="812800" cy="812800"/>
              <a:chOff x="5480050" y="2641600"/>
              <a:chExt cx="812800" cy="812800"/>
            </a:xfrm>
          </p:grpSpPr>
          <p:sp>
            <p:nvSpPr>
              <p:cNvPr id="64" name="Rectangle: Rounded Corners 63">
                <a:extLst>
                  <a:ext uri="{FF2B5EF4-FFF2-40B4-BE49-F238E27FC236}">
                    <a16:creationId xmlns:a16="http://schemas.microsoft.com/office/drawing/2014/main" id="{B4FF4821-B6D0-F780-6DCA-C2795114DCE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6" name="Graphic 65" descr="Headphones with solid fill">
                <a:extLst>
                  <a:ext uri="{FF2B5EF4-FFF2-40B4-BE49-F238E27FC236}">
                    <a16:creationId xmlns:a16="http://schemas.microsoft.com/office/drawing/2014/main" id="{E67B8564-1550-D18A-EA2C-01B9F1440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pic>
          <p:nvPicPr>
            <p:cNvPr id="69" name="Graphic 68" descr="Cycle with people with solid fill">
              <a:extLst>
                <a:ext uri="{FF2B5EF4-FFF2-40B4-BE49-F238E27FC236}">
                  <a16:creationId xmlns:a16="http://schemas.microsoft.com/office/drawing/2014/main" id="{81457EF0-D7F4-43CA-B948-C6A692C6B4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3040" y="2714724"/>
              <a:ext cx="898525" cy="898525"/>
            </a:xfrm>
            <a:prstGeom prst="rect">
              <a:avLst/>
            </a:prstGeom>
          </p:spPr>
        </p:pic>
        <p:pic>
          <p:nvPicPr>
            <p:cNvPr id="72" name="Graphic 71" descr="Receiver with solid fill">
              <a:extLst>
                <a:ext uri="{FF2B5EF4-FFF2-40B4-BE49-F238E27FC236}">
                  <a16:creationId xmlns:a16="http://schemas.microsoft.com/office/drawing/2014/main" id="{153C7C49-95D9-0949-28AE-5750F9EBC4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6550" y="3991048"/>
              <a:ext cx="698500" cy="698500"/>
            </a:xfrm>
            <a:prstGeom prst="rect">
              <a:avLst/>
            </a:prstGeom>
          </p:spPr>
        </p:pic>
        <p:pic>
          <p:nvPicPr>
            <p:cNvPr id="73" name="Graphic 72" descr="Chat with solid fill">
              <a:extLst>
                <a:ext uri="{FF2B5EF4-FFF2-40B4-BE49-F238E27FC236}">
                  <a16:creationId xmlns:a16="http://schemas.microsoft.com/office/drawing/2014/main" id="{48B2D258-06BE-B50A-20B3-385229ACAF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6950" y="5094002"/>
              <a:ext cx="812800" cy="812800"/>
            </a:xfrm>
            <a:prstGeom prst="rect">
              <a:avLst/>
            </a:prstGeom>
          </p:spPr>
        </p:pic>
        <p:pic>
          <p:nvPicPr>
            <p:cNvPr id="74" name="Graphic 73" descr="Envelope with solid fill">
              <a:extLst>
                <a:ext uri="{FF2B5EF4-FFF2-40B4-BE49-F238E27FC236}">
                  <a16:creationId xmlns:a16="http://schemas.microsoft.com/office/drawing/2014/main" id="{E1C4350D-0AAC-729A-484C-EA77377E45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3481" y="5080206"/>
              <a:ext cx="788919" cy="788919"/>
            </a:xfrm>
            <a:prstGeom prst="rect">
              <a:avLst/>
            </a:prstGeom>
          </p:spPr>
        </p:pic>
        <p:pic>
          <p:nvPicPr>
            <p:cNvPr id="75" name="Graphic 74" descr="Camera with solid fill">
              <a:extLst>
                <a:ext uri="{FF2B5EF4-FFF2-40B4-BE49-F238E27FC236}">
                  <a16:creationId xmlns:a16="http://schemas.microsoft.com/office/drawing/2014/main" id="{781C5BA2-54EA-9A7B-7632-9170BBBFBE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72250" y="5035191"/>
              <a:ext cx="839117" cy="839117"/>
            </a:xfrm>
            <a:prstGeom prst="rect">
              <a:avLst/>
            </a:prstGeom>
          </p:spPr>
        </p:pic>
        <p:sp>
          <p:nvSpPr>
            <p:cNvPr id="76" name="TextBox 75">
              <a:extLst>
                <a:ext uri="{FF2B5EF4-FFF2-40B4-BE49-F238E27FC236}">
                  <a16:creationId xmlns:a16="http://schemas.microsoft.com/office/drawing/2014/main" id="{FB18817D-DFE0-84E8-7FCA-C1769DF4A8CD}"/>
                </a:ext>
              </a:extLst>
            </p:cNvPr>
            <p:cNvSpPr txBox="1"/>
            <p:nvPr/>
          </p:nvSpPr>
          <p:spPr>
            <a:xfrm>
              <a:off x="4800710" y="1332750"/>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77" name="Straight Connector 76">
              <a:extLst>
                <a:ext uri="{FF2B5EF4-FFF2-40B4-BE49-F238E27FC236}">
                  <a16:creationId xmlns:a16="http://schemas.microsoft.com/office/drawing/2014/main" id="{5136B4E3-C28E-3894-B9DB-6676EFEF044B}"/>
                </a:ext>
              </a:extLst>
            </p:cNvPr>
            <p:cNvCxnSpPr>
              <a:cxnSpLocks/>
            </p:cNvCxnSpPr>
            <p:nvPr/>
          </p:nvCxnSpPr>
          <p:spPr>
            <a:xfrm>
              <a:off x="5975350" y="1332750"/>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A810DE9-1415-DD65-3F85-143D014186FE}"/>
                </a:ext>
              </a:extLst>
            </p:cNvPr>
            <p:cNvSpPr txBox="1"/>
            <p:nvPr/>
          </p:nvSpPr>
          <p:spPr>
            <a:xfrm>
              <a:off x="6140451" y="1867425"/>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FA98D8B8-A66B-0312-C3F5-EDAFD90C132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6404" y="1239662"/>
              <a:ext cx="717092" cy="717092"/>
            </a:xfrm>
            <a:prstGeom prst="rect">
              <a:avLst/>
            </a:prstGeom>
          </p:spPr>
        </p:pic>
        <p:sp>
          <p:nvSpPr>
            <p:cNvPr id="41" name="Rectangle: Rounded Corners 40">
              <a:extLst>
                <a:ext uri="{FF2B5EF4-FFF2-40B4-BE49-F238E27FC236}">
                  <a16:creationId xmlns:a16="http://schemas.microsoft.com/office/drawing/2014/main" id="{82F712BF-817B-0C85-14B2-8D92FA4194AF}"/>
                </a:ext>
              </a:extLst>
            </p:cNvPr>
            <p:cNvSpPr/>
            <p:nvPr/>
          </p:nvSpPr>
          <p:spPr>
            <a:xfrm>
              <a:off x="4804136" y="3912616"/>
              <a:ext cx="798151"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0" name="Graphic 69" descr="Shield with solid fill">
              <a:extLst>
                <a:ext uri="{FF2B5EF4-FFF2-40B4-BE49-F238E27FC236}">
                  <a16:creationId xmlns:a16="http://schemas.microsoft.com/office/drawing/2014/main" id="{5CAF347F-FB45-AAC3-B8E5-FB316073198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00710" y="3889434"/>
              <a:ext cx="802088" cy="860247"/>
            </a:xfrm>
            <a:prstGeom prst="rect">
              <a:avLst/>
            </a:prstGeom>
          </p:spPr>
        </p:pic>
        <p:sp>
          <p:nvSpPr>
            <p:cNvPr id="37" name="Rectangle: Rounded Corners 36">
              <a:extLst>
                <a:ext uri="{FF2B5EF4-FFF2-40B4-BE49-F238E27FC236}">
                  <a16:creationId xmlns:a16="http://schemas.microsoft.com/office/drawing/2014/main" id="{3D57BB16-E9E6-1CF8-C078-994F893AE87C}"/>
                </a:ext>
              </a:extLst>
            </p:cNvPr>
            <p:cNvSpPr/>
            <p:nvPr/>
          </p:nvSpPr>
          <p:spPr>
            <a:xfrm>
              <a:off x="4773650" y="2780958"/>
              <a:ext cx="865191" cy="788758"/>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8" name="Graphic 67" descr="Internet with solid fill">
              <a:extLst>
                <a:ext uri="{FF2B5EF4-FFF2-40B4-BE49-F238E27FC236}">
                  <a16:creationId xmlns:a16="http://schemas.microsoft.com/office/drawing/2014/main" id="{549A6957-B4B6-C3E5-4EB8-54503DA5986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3419" y="2805192"/>
              <a:ext cx="758107" cy="691134"/>
            </a:xfrm>
            <a:prstGeom prst="rect">
              <a:avLst/>
            </a:prstGeom>
          </p:spPr>
        </p:pic>
      </p:grpSp>
      <p:sp>
        <p:nvSpPr>
          <p:cNvPr id="11" name="TextBox 10">
            <a:extLst>
              <a:ext uri="{FF2B5EF4-FFF2-40B4-BE49-F238E27FC236}">
                <a16:creationId xmlns:a16="http://schemas.microsoft.com/office/drawing/2014/main" id="{F2FFB6D8-285F-EF05-95AC-4B095273D567}"/>
              </a:ext>
            </a:extLst>
          </p:cNvPr>
          <p:cNvSpPr txBox="1"/>
          <p:nvPr/>
        </p:nvSpPr>
        <p:spPr>
          <a:xfrm>
            <a:off x="-13638084" y="-1622867"/>
            <a:ext cx="11727542" cy="1323439"/>
          </a:xfrm>
          <a:prstGeom prst="rect">
            <a:avLst/>
          </a:prstGeom>
          <a:noFill/>
        </p:spPr>
        <p:txBody>
          <a:bodyPr wrap="square" rtlCol="0">
            <a:spAutoFit/>
          </a:bodyPr>
          <a:lstStyle/>
          <a:p>
            <a:r>
              <a:rPr lang="en-IE" sz="4000">
                <a:solidFill>
                  <a:srgbClr val="7F50C8"/>
                </a:solidFill>
                <a:latin typeface="Poppins ExtraBold" panose="00000900000000000000" pitchFamily="2" charset="0"/>
                <a:cs typeface="Poppins ExtraBold" panose="00000900000000000000" pitchFamily="2" charset="0"/>
              </a:rPr>
              <a:t>Digital Mental Health and Wellbeing Programmes</a:t>
            </a:r>
          </a:p>
        </p:txBody>
      </p:sp>
      <p:sp>
        <p:nvSpPr>
          <p:cNvPr id="16" name="TextBox 15">
            <a:extLst>
              <a:ext uri="{FF2B5EF4-FFF2-40B4-BE49-F238E27FC236}">
                <a16:creationId xmlns:a16="http://schemas.microsoft.com/office/drawing/2014/main" id="{C8170D6F-30EC-4703-7A8E-ABAD493A58E9}"/>
              </a:ext>
            </a:extLst>
          </p:cNvPr>
          <p:cNvSpPr txBox="1"/>
          <p:nvPr/>
        </p:nvSpPr>
        <p:spPr>
          <a:xfrm>
            <a:off x="11907044" y="-5091925"/>
            <a:ext cx="8539776" cy="3970318"/>
          </a:xfrm>
          <a:prstGeom prst="rect">
            <a:avLst/>
          </a:prstGeom>
          <a:noFill/>
        </p:spPr>
        <p:txBody>
          <a:bodyPr wrap="square">
            <a:spAutoFit/>
          </a:bodyPr>
          <a:lstStyle/>
          <a:p>
            <a:r>
              <a:rPr lang="en-GB" sz="2400">
                <a:solidFill>
                  <a:srgbClr val="FFA0D2"/>
                </a:solidFill>
                <a:latin typeface="Poppins" panose="00000500000000000000" pitchFamily="2" charset="0"/>
                <a:cs typeface="Poppins" panose="00000500000000000000" pitchFamily="2" charset="0"/>
              </a:rPr>
              <a:t>Space from Anxiety - Young People aged 14 - 18</a:t>
            </a:r>
          </a:p>
          <a:p>
            <a:pPr marL="285750" indent="-285750">
              <a:buFont typeface="Arial" panose="020B0604020202020204" pitchFamily="34" charset="0"/>
              <a:buChar char="•"/>
            </a:pPr>
            <a:r>
              <a:rPr lang="en-GB">
                <a:solidFill>
                  <a:schemeClr val="bg1"/>
                </a:solidFill>
                <a:latin typeface="Poppins" panose="00000500000000000000" pitchFamily="2" charset="0"/>
                <a:cs typeface="Poppins" panose="00000500000000000000" pitchFamily="2" charset="0"/>
              </a:rPr>
              <a:t>Children and young people who experience low to moderate anxiety.</a:t>
            </a:r>
          </a:p>
          <a:p>
            <a:pPr marL="285750" indent="-285750">
              <a:buFont typeface="Arial" panose="020B0604020202020204" pitchFamily="34" charset="0"/>
              <a:buChar char="•"/>
            </a:pPr>
            <a:r>
              <a:rPr lang="en-GB">
                <a:solidFill>
                  <a:schemeClr val="bg1"/>
                </a:solidFill>
                <a:latin typeface="Poppins" panose="00000500000000000000" pitchFamily="2" charset="0"/>
                <a:cs typeface="Poppins" panose="00000500000000000000" pitchFamily="2" charset="0"/>
              </a:rPr>
              <a:t>The programme is designed to assist young people in reducing the distress associated with anxiety.</a:t>
            </a:r>
          </a:p>
          <a:p>
            <a:pPr marL="285750" indent="-285750">
              <a:buFont typeface="Arial" panose="020B0604020202020204" pitchFamily="34" charset="0"/>
              <a:buChar char="•"/>
            </a:pPr>
            <a:r>
              <a:rPr lang="en-GB">
                <a:solidFill>
                  <a:schemeClr val="bg1"/>
                </a:solidFill>
                <a:latin typeface="Poppins" panose="00000500000000000000" pitchFamily="2" charset="0"/>
                <a:cs typeface="Poppins" panose="00000500000000000000" pitchFamily="2" charset="0"/>
              </a:rPr>
              <a:t>Space From Anxiety teaches young people techniques they can use every day to help them cope with whatever might come their way.</a:t>
            </a:r>
          </a:p>
          <a:p>
            <a:r>
              <a:rPr lang="en-GB" sz="2400">
                <a:solidFill>
                  <a:srgbClr val="FFC600"/>
                </a:solidFill>
                <a:latin typeface="Poppins" panose="00000500000000000000" pitchFamily="2" charset="0"/>
                <a:cs typeface="Poppins" panose="00000500000000000000" pitchFamily="2" charset="0"/>
              </a:rPr>
              <a:t>Supporting an Anxious Child</a:t>
            </a:r>
          </a:p>
          <a:p>
            <a:pPr marL="285750" indent="-285750">
              <a:buFont typeface="Arial" panose="020B0604020202020204" pitchFamily="34" charset="0"/>
              <a:buChar char="•"/>
            </a:pPr>
            <a:r>
              <a:rPr lang="en-GB">
                <a:solidFill>
                  <a:schemeClr val="bg1"/>
                </a:solidFill>
                <a:latin typeface="Poppins" panose="00000500000000000000" pitchFamily="2" charset="0"/>
                <a:cs typeface="Poppins" panose="00000500000000000000" pitchFamily="2" charset="0"/>
              </a:rPr>
              <a:t> For parents or carers to help them explore anxiety and support your child or young person. parent/carer looking to support your 5-11 year old child who experiences low to moderate anxiety</a:t>
            </a:r>
          </a:p>
          <a:p>
            <a:r>
              <a:rPr lang="en-GB" sz="2400">
                <a:solidFill>
                  <a:srgbClr val="B4DDFF"/>
                </a:solidFill>
                <a:latin typeface="Poppins" panose="00000500000000000000" pitchFamily="2" charset="0"/>
                <a:cs typeface="Poppins" panose="00000500000000000000" pitchFamily="2" charset="0"/>
              </a:rPr>
              <a:t>Supporting an Anxious Teen</a:t>
            </a:r>
          </a:p>
          <a:p>
            <a:pPr marL="285750" indent="-285750">
              <a:buFont typeface="Arial" panose="020B0604020202020204" pitchFamily="34" charset="0"/>
              <a:buChar char="•"/>
            </a:pPr>
            <a:r>
              <a:rPr lang="en-GB">
                <a:solidFill>
                  <a:schemeClr val="bg1"/>
                </a:solidFill>
                <a:latin typeface="Poppins" panose="00000500000000000000" pitchFamily="2" charset="0"/>
                <a:cs typeface="Poppins" panose="00000500000000000000" pitchFamily="2" charset="0"/>
              </a:rPr>
              <a:t>If you are a parent/carer looking to support your 12-18 year old teenager who experiences low to moderate anxiety, our         </a:t>
            </a:r>
          </a:p>
        </p:txBody>
      </p:sp>
      <p:grpSp>
        <p:nvGrpSpPr>
          <p:cNvPr id="24" name="Group 23">
            <a:extLst>
              <a:ext uri="{FF2B5EF4-FFF2-40B4-BE49-F238E27FC236}">
                <a16:creationId xmlns:a16="http://schemas.microsoft.com/office/drawing/2014/main" id="{3F60B36B-3631-6252-F9C4-D10147CD39A7}"/>
              </a:ext>
            </a:extLst>
          </p:cNvPr>
          <p:cNvGrpSpPr/>
          <p:nvPr/>
        </p:nvGrpSpPr>
        <p:grpSpPr>
          <a:xfrm>
            <a:off x="5690134" y="3898509"/>
            <a:ext cx="819150" cy="812800"/>
            <a:chOff x="5702300" y="3912616"/>
            <a:chExt cx="819150" cy="812800"/>
          </a:xfrm>
        </p:grpSpPr>
        <p:sp>
          <p:nvSpPr>
            <p:cNvPr id="43" name="Rectangle: Rounded Corners 42">
              <a:extLst>
                <a:ext uri="{FF2B5EF4-FFF2-40B4-BE49-F238E27FC236}">
                  <a16:creationId xmlns:a16="http://schemas.microsoft.com/office/drawing/2014/main" id="{96148A2C-D073-688C-66EA-7D42BC4575BB}"/>
                </a:ext>
              </a:extLst>
            </p:cNvPr>
            <p:cNvSpPr/>
            <p:nvPr/>
          </p:nvSpPr>
          <p:spPr>
            <a:xfrm>
              <a:off x="5702300" y="391261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1" name="Graphic 70" descr="Head with gears with solid fill">
              <a:extLst>
                <a:ext uri="{FF2B5EF4-FFF2-40B4-BE49-F238E27FC236}">
                  <a16:creationId xmlns:a16="http://schemas.microsoft.com/office/drawing/2014/main" id="{328ACDD2-05E2-77F3-4BDE-F5B88BBA674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759450" y="3950000"/>
              <a:ext cx="762000" cy="762000"/>
            </a:xfrm>
            <a:prstGeom prst="rect">
              <a:avLst/>
            </a:prstGeom>
          </p:spPr>
        </p:pic>
      </p:grpSp>
    </p:spTree>
    <p:extLst>
      <p:ext uri="{BB962C8B-B14F-4D97-AF65-F5344CB8AC3E}">
        <p14:creationId xmlns:p14="http://schemas.microsoft.com/office/powerpoint/2010/main" val="2258702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37E7149B-A8E4-4EF0-3A50-F643E4B7E29F}"/>
              </a:ext>
            </a:extLst>
          </p:cNvPr>
          <p:cNvSpPr/>
          <p:nvPr/>
        </p:nvSpPr>
        <p:spPr>
          <a:xfrm>
            <a:off x="-2628900" y="-4892134"/>
            <a:ext cx="17052822" cy="16188784"/>
          </a:xfrm>
          <a:prstGeom prst="flowChartConnector">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Flowchart: Connector 5">
            <a:extLst>
              <a:ext uri="{FF2B5EF4-FFF2-40B4-BE49-F238E27FC236}">
                <a16:creationId xmlns:a16="http://schemas.microsoft.com/office/drawing/2014/main" id="{67BDA77E-990C-837D-5CDC-EF8869D978FA}"/>
              </a:ext>
            </a:extLst>
          </p:cNvPr>
          <p:cNvSpPr/>
          <p:nvPr/>
        </p:nvSpPr>
        <p:spPr>
          <a:xfrm>
            <a:off x="16937019" y="-21736884"/>
            <a:ext cx="16175825" cy="16703444"/>
          </a:xfrm>
          <a:prstGeom prst="flowChartConnector">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Flowchart: Connector 1">
            <a:extLst>
              <a:ext uri="{FF2B5EF4-FFF2-40B4-BE49-F238E27FC236}">
                <a16:creationId xmlns:a16="http://schemas.microsoft.com/office/drawing/2014/main" id="{0EABBBE7-29A3-E574-1E2D-7164F2085195}"/>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ISPCC Childline is for children, young people and their parents. </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listen, we believe, we support and we empower.</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provide services which focus on building resilience and coping skills. These are focused in the following area’s:</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Listening</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therapeutic support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Community Engagement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14266885" y="1624"/>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8" name="TextBox 17">
            <a:extLst>
              <a:ext uri="{FF2B5EF4-FFF2-40B4-BE49-F238E27FC236}">
                <a16:creationId xmlns:a16="http://schemas.microsoft.com/office/drawing/2014/main" id="{F8816547-53A2-4423-02D1-EEF35B51ED68}"/>
              </a:ext>
            </a:extLst>
          </p:cNvPr>
          <p:cNvSpPr txBox="1"/>
          <p:nvPr/>
        </p:nvSpPr>
        <p:spPr>
          <a:xfrm>
            <a:off x="19369228" y="7505982"/>
            <a:ext cx="6471489" cy="4708981"/>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Childline is a listening service for children and young people up to the age of 18 years.</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completely confidential service, no phone numbers or details are kept. It is up to you what details/information you want to share.</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non judgemental service where we wont tell you what to do, instead we will explore options it with you.</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available via phone 24hrs a day by calling 1800 66 66 66 and is completely free of charge. </a:t>
            </a:r>
          </a:p>
          <a:p>
            <a:r>
              <a:rPr lang="en-GB" sz="2000">
                <a:solidFill>
                  <a:schemeClr val="bg1"/>
                </a:solidFill>
                <a:latin typeface="Poppins" panose="00000500000000000000" pitchFamily="2" charset="0"/>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13992">
            <a:off x="9520863" y="5934150"/>
            <a:ext cx="7641681" cy="7641681"/>
          </a:xfrm>
          <a:prstGeom prst="rect">
            <a:avLst/>
          </a:prstGeom>
        </p:spPr>
      </p:pic>
      <p:sp>
        <p:nvSpPr>
          <p:cNvPr id="4" name="TextBox 3">
            <a:extLst>
              <a:ext uri="{FF2B5EF4-FFF2-40B4-BE49-F238E27FC236}">
                <a16:creationId xmlns:a16="http://schemas.microsoft.com/office/drawing/2014/main" id="{623FB325-F313-A9B4-A7BD-A6606875F2BA}"/>
              </a:ext>
            </a:extLst>
          </p:cNvPr>
          <p:cNvSpPr txBox="1"/>
          <p:nvPr/>
        </p:nvSpPr>
        <p:spPr>
          <a:xfrm>
            <a:off x="-5556" y="-2407697"/>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Childline</a:t>
            </a:r>
          </a:p>
        </p:txBody>
      </p:sp>
      <p:sp>
        <p:nvSpPr>
          <p:cNvPr id="5" name="TextBox 4">
            <a:extLst>
              <a:ext uri="{FF2B5EF4-FFF2-40B4-BE49-F238E27FC236}">
                <a16:creationId xmlns:a16="http://schemas.microsoft.com/office/drawing/2014/main" id="{81909843-BA48-6CF0-93E3-C93A51718341}"/>
              </a:ext>
            </a:extLst>
          </p:cNvPr>
          <p:cNvSpPr txBox="1"/>
          <p:nvPr/>
        </p:nvSpPr>
        <p:spPr>
          <a:xfrm>
            <a:off x="279400" y="-4306514"/>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Shield</a:t>
            </a:r>
          </a:p>
        </p:txBody>
      </p:sp>
      <p:sp>
        <p:nvSpPr>
          <p:cNvPr id="7" name="TextBox 6">
            <a:extLst>
              <a:ext uri="{FF2B5EF4-FFF2-40B4-BE49-F238E27FC236}">
                <a16:creationId xmlns:a16="http://schemas.microsoft.com/office/drawing/2014/main" id="{36680E5E-275B-DCD9-3820-423062F7A90B}"/>
              </a:ext>
            </a:extLst>
          </p:cNvPr>
          <p:cNvSpPr txBox="1"/>
          <p:nvPr/>
        </p:nvSpPr>
        <p:spPr>
          <a:xfrm>
            <a:off x="14423922" y="-584860"/>
            <a:ext cx="8539775" cy="4154984"/>
          </a:xfrm>
          <a:prstGeom prst="rect">
            <a:avLst/>
          </a:prstGeom>
          <a:noFill/>
        </p:spPr>
        <p:txBody>
          <a:bodyPr wrap="square" rtlCol="0">
            <a:spAutoFit/>
          </a:bodyPr>
          <a:lstStyle/>
          <a:p>
            <a:r>
              <a:rPr lang="en-GB" sz="2400">
                <a:solidFill>
                  <a:schemeClr val="bg1"/>
                </a:solidFill>
                <a:latin typeface="Poppins" panose="00000500000000000000" pitchFamily="2" charset="0"/>
                <a:cs typeface="Poppins" panose="00000500000000000000" pitchFamily="2" charset="0"/>
              </a:rPr>
              <a:t>The Shield Anti-Bullying Programme is a pro-active management to bullying. </a:t>
            </a:r>
          </a:p>
          <a:p>
            <a:r>
              <a:rPr lang="en-GB" sz="2400">
                <a:solidFill>
                  <a:schemeClr val="bg1"/>
                </a:solidFill>
                <a:latin typeface="Poppins" panose="00000500000000000000" pitchFamily="2" charset="0"/>
                <a:cs typeface="Poppins" panose="00000500000000000000" pitchFamily="2" charset="0"/>
              </a:rPr>
              <a:t>Shield Programme is there for schools, clubs, youth centres, any organisation that wants to prevent bullying from happening. </a:t>
            </a:r>
          </a:p>
          <a:p>
            <a:r>
              <a:rPr lang="en-GB" sz="2400">
                <a:solidFill>
                  <a:schemeClr val="bg1"/>
                </a:solidFill>
                <a:latin typeface="Poppins" panose="00000500000000000000" pitchFamily="2" charset="0"/>
                <a:cs typeface="Poppins" panose="00000500000000000000" pitchFamily="2" charset="0"/>
              </a:rPr>
              <a:t>It contains a Self-Evaluation Tool that organisations can fill out to reflect on their strengths and what supports they need when it comes to tackling bullying. </a:t>
            </a:r>
          </a:p>
          <a:p>
            <a:r>
              <a:rPr lang="en-GB" sz="2400">
                <a:solidFill>
                  <a:schemeClr val="bg1"/>
                </a:solidFill>
                <a:latin typeface="Poppins" panose="00000500000000000000" pitchFamily="2" charset="0"/>
                <a:cs typeface="Poppins" panose="00000500000000000000" pitchFamily="2" charset="0"/>
              </a:rPr>
              <a:t>To sign up, visit the Shield Website on ispcc.ie or email shield@ispcc.ie </a:t>
            </a:r>
          </a:p>
        </p:txBody>
      </p:sp>
      <p:grpSp>
        <p:nvGrpSpPr>
          <p:cNvPr id="25" name="Group 24">
            <a:extLst>
              <a:ext uri="{FF2B5EF4-FFF2-40B4-BE49-F238E27FC236}">
                <a16:creationId xmlns:a16="http://schemas.microsoft.com/office/drawing/2014/main" id="{47A09D14-292B-D55D-9ACF-0DF20EBD72A4}"/>
              </a:ext>
            </a:extLst>
          </p:cNvPr>
          <p:cNvGrpSpPr/>
          <p:nvPr/>
        </p:nvGrpSpPr>
        <p:grpSpPr>
          <a:xfrm>
            <a:off x="4387850" y="788416"/>
            <a:ext cx="3416300" cy="5562600"/>
            <a:chOff x="4387850" y="788416"/>
            <a:chExt cx="3416300" cy="5562600"/>
          </a:xfrm>
        </p:grpSpPr>
        <p:grpSp>
          <p:nvGrpSpPr>
            <p:cNvPr id="80" name="Group 79">
              <a:extLst>
                <a:ext uri="{FF2B5EF4-FFF2-40B4-BE49-F238E27FC236}">
                  <a16:creationId xmlns:a16="http://schemas.microsoft.com/office/drawing/2014/main" id="{A1DB4265-C855-DF5A-FADE-C35959EEAF11}"/>
                </a:ext>
              </a:extLst>
            </p:cNvPr>
            <p:cNvGrpSpPr/>
            <p:nvPr/>
          </p:nvGrpSpPr>
          <p:grpSpPr>
            <a:xfrm>
              <a:off x="5763169" y="2840392"/>
              <a:ext cx="688472" cy="688472"/>
              <a:chOff x="5480050" y="2641600"/>
              <a:chExt cx="812800" cy="812800"/>
            </a:xfrm>
          </p:grpSpPr>
          <p:sp>
            <p:nvSpPr>
              <p:cNvPr id="81" name="Rectangle: Rounded Corners 80">
                <a:extLst>
                  <a:ext uri="{FF2B5EF4-FFF2-40B4-BE49-F238E27FC236}">
                    <a16:creationId xmlns:a16="http://schemas.microsoft.com/office/drawing/2014/main" id="{C5EA4F5B-2049-FA0A-B968-60758E1A204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2" name="Graphic 81" descr="Headphones with solid fill">
                <a:extLst>
                  <a:ext uri="{FF2B5EF4-FFF2-40B4-BE49-F238E27FC236}">
                    <a16:creationId xmlns:a16="http://schemas.microsoft.com/office/drawing/2014/main" id="{EE53E010-75F8-DA5B-2902-60AE4943BF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E8513EE-BA2A-6FA1-3039-C6C26FD03A84}"/>
                </a:ext>
              </a:extLst>
            </p:cNvPr>
            <p:cNvSpPr/>
            <p:nvPr/>
          </p:nvSpPr>
          <p:spPr>
            <a:xfrm>
              <a:off x="5350755" y="2579569"/>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F344A59C-B8CC-D5F5-6749-4D9F8B7B021F}"/>
                </a:ext>
              </a:extLst>
            </p:cNvPr>
            <p:cNvSpPr/>
            <p:nvPr/>
          </p:nvSpPr>
          <p:spPr>
            <a:xfrm>
              <a:off x="5776961" y="3228270"/>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Rounded Corners 18">
              <a:extLst>
                <a:ext uri="{FF2B5EF4-FFF2-40B4-BE49-F238E27FC236}">
                  <a16:creationId xmlns:a16="http://schemas.microsoft.com/office/drawing/2014/main" id="{6E22A88E-7ACC-FC89-4366-CFA82DEE55A4}"/>
                </a:ext>
              </a:extLst>
            </p:cNvPr>
            <p:cNvSpPr/>
            <p:nvPr/>
          </p:nvSpPr>
          <p:spPr>
            <a:xfrm>
              <a:off x="4387850" y="788416"/>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Rounded Corners 26">
              <a:extLst>
                <a:ext uri="{FF2B5EF4-FFF2-40B4-BE49-F238E27FC236}">
                  <a16:creationId xmlns:a16="http://schemas.microsoft.com/office/drawing/2014/main" id="{55D714B7-9D5E-5306-6248-CB12E7092A5D}"/>
                </a:ext>
              </a:extLst>
            </p:cNvPr>
            <p:cNvSpPr/>
            <p:nvPr/>
          </p:nvSpPr>
          <p:spPr>
            <a:xfrm>
              <a:off x="4502150" y="877316"/>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Rounded Corners 27">
              <a:extLst>
                <a:ext uri="{FF2B5EF4-FFF2-40B4-BE49-F238E27FC236}">
                  <a16:creationId xmlns:a16="http://schemas.microsoft.com/office/drawing/2014/main" id="{204F421F-7853-B915-903F-F8C2E8E64140}"/>
                </a:ext>
              </a:extLst>
            </p:cNvPr>
            <p:cNvSpPr/>
            <p:nvPr/>
          </p:nvSpPr>
          <p:spPr>
            <a:xfrm>
              <a:off x="5562600" y="813816"/>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Rounded Corners 28">
              <a:extLst>
                <a:ext uri="{FF2B5EF4-FFF2-40B4-BE49-F238E27FC236}">
                  <a16:creationId xmlns:a16="http://schemas.microsoft.com/office/drawing/2014/main" id="{A87166BB-2957-3E69-DAEB-0154B35F86E4}"/>
                </a:ext>
              </a:extLst>
            </p:cNvPr>
            <p:cNvSpPr/>
            <p:nvPr/>
          </p:nvSpPr>
          <p:spPr>
            <a:xfrm>
              <a:off x="4705350" y="1194816"/>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6FA14091-2562-C296-5FA5-B71A5A3052D8}"/>
                </a:ext>
              </a:extLst>
            </p:cNvPr>
            <p:cNvSpPr/>
            <p:nvPr/>
          </p:nvSpPr>
          <p:spPr>
            <a:xfrm>
              <a:off x="4705350" y="5004816"/>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Rounded Corners 38">
              <a:extLst>
                <a:ext uri="{FF2B5EF4-FFF2-40B4-BE49-F238E27FC236}">
                  <a16:creationId xmlns:a16="http://schemas.microsoft.com/office/drawing/2014/main" id="{71D4C73A-7CF0-80E0-2859-BD4202AB4EE6}"/>
                </a:ext>
              </a:extLst>
            </p:cNvPr>
            <p:cNvSpPr/>
            <p:nvPr/>
          </p:nvSpPr>
          <p:spPr>
            <a:xfrm>
              <a:off x="6572250" y="2782316"/>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Rounded Corners 44">
              <a:extLst>
                <a:ext uri="{FF2B5EF4-FFF2-40B4-BE49-F238E27FC236}">
                  <a16:creationId xmlns:a16="http://schemas.microsoft.com/office/drawing/2014/main" id="{39B5AD6B-0DF7-9C48-6075-C94CB861BA74}"/>
                </a:ext>
              </a:extLst>
            </p:cNvPr>
            <p:cNvSpPr/>
            <p:nvPr/>
          </p:nvSpPr>
          <p:spPr>
            <a:xfrm>
              <a:off x="6597650" y="3912617"/>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00C0E24F-6FB9-AF46-96A2-5A714302F5B7}"/>
                </a:ext>
              </a:extLst>
            </p:cNvPr>
            <p:cNvSpPr/>
            <p:nvPr/>
          </p:nvSpPr>
          <p:spPr>
            <a:xfrm>
              <a:off x="4806950" y="5068316"/>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Rounded Corners 47">
              <a:extLst>
                <a:ext uri="{FF2B5EF4-FFF2-40B4-BE49-F238E27FC236}">
                  <a16:creationId xmlns:a16="http://schemas.microsoft.com/office/drawing/2014/main" id="{8070D854-DFAB-DB23-AC3A-AD8C1FAC26D2}"/>
                </a:ext>
              </a:extLst>
            </p:cNvPr>
            <p:cNvSpPr/>
            <p:nvPr/>
          </p:nvSpPr>
          <p:spPr>
            <a:xfrm>
              <a:off x="5689600" y="506831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Rounded Corners 48">
              <a:extLst>
                <a:ext uri="{FF2B5EF4-FFF2-40B4-BE49-F238E27FC236}">
                  <a16:creationId xmlns:a16="http://schemas.microsoft.com/office/drawing/2014/main" id="{A46DD880-E77C-6C6D-EF65-DE40A73CFCEA}"/>
                </a:ext>
              </a:extLst>
            </p:cNvPr>
            <p:cNvSpPr/>
            <p:nvPr/>
          </p:nvSpPr>
          <p:spPr>
            <a:xfrm>
              <a:off x="6584950" y="5068316"/>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TextBox 49">
              <a:extLst>
                <a:ext uri="{FF2B5EF4-FFF2-40B4-BE49-F238E27FC236}">
                  <a16:creationId xmlns:a16="http://schemas.microsoft.com/office/drawing/2014/main" id="{1CF7A168-2C34-859A-05A3-F8C9391D741E}"/>
                </a:ext>
              </a:extLst>
            </p:cNvPr>
            <p:cNvSpPr txBox="1"/>
            <p:nvPr/>
          </p:nvSpPr>
          <p:spPr>
            <a:xfrm>
              <a:off x="5759450" y="3569308"/>
              <a:ext cx="812800" cy="2308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a:t>
              </a:r>
            </a:p>
          </p:txBody>
        </p:sp>
        <p:sp>
          <p:nvSpPr>
            <p:cNvPr id="51" name="TextBox 50">
              <a:extLst>
                <a:ext uri="{FF2B5EF4-FFF2-40B4-BE49-F238E27FC236}">
                  <a16:creationId xmlns:a16="http://schemas.microsoft.com/office/drawing/2014/main" id="{AC5D0718-BEB9-EF32-6425-6E777CC3AEDE}"/>
                </a:ext>
              </a:extLst>
            </p:cNvPr>
            <p:cNvSpPr txBox="1"/>
            <p:nvPr/>
          </p:nvSpPr>
          <p:spPr>
            <a:xfrm>
              <a:off x="4746093" y="3569308"/>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53" name="TextBox 52">
              <a:extLst>
                <a:ext uri="{FF2B5EF4-FFF2-40B4-BE49-F238E27FC236}">
                  <a16:creationId xmlns:a16="http://schemas.microsoft.com/office/drawing/2014/main" id="{26B5860D-A86E-3571-CA77-9F3B392D48A2}"/>
                </a:ext>
              </a:extLst>
            </p:cNvPr>
            <p:cNvSpPr txBox="1"/>
            <p:nvPr/>
          </p:nvSpPr>
          <p:spPr>
            <a:xfrm>
              <a:off x="6535737" y="3595116"/>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55" name="TextBox 54">
              <a:extLst>
                <a:ext uri="{FF2B5EF4-FFF2-40B4-BE49-F238E27FC236}">
                  <a16:creationId xmlns:a16="http://schemas.microsoft.com/office/drawing/2014/main" id="{9C5C9DA0-AE45-ECCC-9918-0EF8E59C9EBB}"/>
                </a:ext>
              </a:extLst>
            </p:cNvPr>
            <p:cNvSpPr txBox="1"/>
            <p:nvPr/>
          </p:nvSpPr>
          <p:spPr>
            <a:xfrm>
              <a:off x="4746093" y="4717751"/>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57" name="TextBox 56">
              <a:extLst>
                <a:ext uri="{FF2B5EF4-FFF2-40B4-BE49-F238E27FC236}">
                  <a16:creationId xmlns:a16="http://schemas.microsoft.com/office/drawing/2014/main" id="{8D96011F-07B8-A0BA-838F-CA59F956D95A}"/>
                </a:ext>
              </a:extLst>
            </p:cNvPr>
            <p:cNvSpPr txBox="1"/>
            <p:nvPr/>
          </p:nvSpPr>
          <p:spPr>
            <a:xfrm>
              <a:off x="5627687" y="4717751"/>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60" name="TextBox 59">
              <a:extLst>
                <a:ext uri="{FF2B5EF4-FFF2-40B4-BE49-F238E27FC236}">
                  <a16:creationId xmlns:a16="http://schemas.microsoft.com/office/drawing/2014/main" id="{84AD7FB1-B61A-800B-D0B4-51A734BFD589}"/>
                </a:ext>
              </a:extLst>
            </p:cNvPr>
            <p:cNvSpPr txBox="1"/>
            <p:nvPr/>
          </p:nvSpPr>
          <p:spPr>
            <a:xfrm>
              <a:off x="6510337" y="4710484"/>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grpSp>
          <p:nvGrpSpPr>
            <p:cNvPr id="62" name="Group 61">
              <a:extLst>
                <a:ext uri="{FF2B5EF4-FFF2-40B4-BE49-F238E27FC236}">
                  <a16:creationId xmlns:a16="http://schemas.microsoft.com/office/drawing/2014/main" id="{3D6CB22F-B978-D4A0-C702-79AD9025F997}"/>
                </a:ext>
              </a:extLst>
            </p:cNvPr>
            <p:cNvGrpSpPr/>
            <p:nvPr/>
          </p:nvGrpSpPr>
          <p:grpSpPr>
            <a:xfrm>
              <a:off x="5702300" y="2782316"/>
              <a:ext cx="812800" cy="812800"/>
              <a:chOff x="5480050" y="2641600"/>
              <a:chExt cx="812800" cy="812800"/>
            </a:xfrm>
          </p:grpSpPr>
          <p:sp>
            <p:nvSpPr>
              <p:cNvPr id="64" name="Rectangle: Rounded Corners 63">
                <a:extLst>
                  <a:ext uri="{FF2B5EF4-FFF2-40B4-BE49-F238E27FC236}">
                    <a16:creationId xmlns:a16="http://schemas.microsoft.com/office/drawing/2014/main" id="{B4FF4821-B6D0-F780-6DCA-C2795114DCE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6" name="Graphic 65" descr="Headphones with solid fill">
                <a:extLst>
                  <a:ext uri="{FF2B5EF4-FFF2-40B4-BE49-F238E27FC236}">
                    <a16:creationId xmlns:a16="http://schemas.microsoft.com/office/drawing/2014/main" id="{E67B8564-1550-D18A-EA2C-01B9F1440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pic>
          <p:nvPicPr>
            <p:cNvPr id="69" name="Graphic 68" descr="Cycle with people with solid fill">
              <a:extLst>
                <a:ext uri="{FF2B5EF4-FFF2-40B4-BE49-F238E27FC236}">
                  <a16:creationId xmlns:a16="http://schemas.microsoft.com/office/drawing/2014/main" id="{81457EF0-D7F4-43CA-B948-C6A692C6B4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3040" y="2714724"/>
              <a:ext cx="898525" cy="898525"/>
            </a:xfrm>
            <a:prstGeom prst="rect">
              <a:avLst/>
            </a:prstGeom>
          </p:spPr>
        </p:pic>
        <p:pic>
          <p:nvPicPr>
            <p:cNvPr id="72" name="Graphic 71" descr="Receiver with solid fill">
              <a:extLst>
                <a:ext uri="{FF2B5EF4-FFF2-40B4-BE49-F238E27FC236}">
                  <a16:creationId xmlns:a16="http://schemas.microsoft.com/office/drawing/2014/main" id="{153C7C49-95D9-0949-28AE-5750F9EBC4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6550" y="3991048"/>
              <a:ext cx="698500" cy="698500"/>
            </a:xfrm>
            <a:prstGeom prst="rect">
              <a:avLst/>
            </a:prstGeom>
          </p:spPr>
        </p:pic>
        <p:pic>
          <p:nvPicPr>
            <p:cNvPr id="73" name="Graphic 72" descr="Chat with solid fill">
              <a:extLst>
                <a:ext uri="{FF2B5EF4-FFF2-40B4-BE49-F238E27FC236}">
                  <a16:creationId xmlns:a16="http://schemas.microsoft.com/office/drawing/2014/main" id="{48B2D258-06BE-B50A-20B3-385229ACAF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6950" y="5094002"/>
              <a:ext cx="812800" cy="812800"/>
            </a:xfrm>
            <a:prstGeom prst="rect">
              <a:avLst/>
            </a:prstGeom>
          </p:spPr>
        </p:pic>
        <p:pic>
          <p:nvPicPr>
            <p:cNvPr id="74" name="Graphic 73" descr="Envelope with solid fill">
              <a:extLst>
                <a:ext uri="{FF2B5EF4-FFF2-40B4-BE49-F238E27FC236}">
                  <a16:creationId xmlns:a16="http://schemas.microsoft.com/office/drawing/2014/main" id="{E1C4350D-0AAC-729A-484C-EA77377E45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3481" y="5080206"/>
              <a:ext cx="788919" cy="788919"/>
            </a:xfrm>
            <a:prstGeom prst="rect">
              <a:avLst/>
            </a:prstGeom>
          </p:spPr>
        </p:pic>
        <p:pic>
          <p:nvPicPr>
            <p:cNvPr id="75" name="Graphic 74" descr="Camera with solid fill">
              <a:extLst>
                <a:ext uri="{FF2B5EF4-FFF2-40B4-BE49-F238E27FC236}">
                  <a16:creationId xmlns:a16="http://schemas.microsoft.com/office/drawing/2014/main" id="{781C5BA2-54EA-9A7B-7632-9170BBBFBE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72250" y="5035191"/>
              <a:ext cx="839117" cy="839117"/>
            </a:xfrm>
            <a:prstGeom prst="rect">
              <a:avLst/>
            </a:prstGeom>
          </p:spPr>
        </p:pic>
        <p:sp>
          <p:nvSpPr>
            <p:cNvPr id="76" name="TextBox 75">
              <a:extLst>
                <a:ext uri="{FF2B5EF4-FFF2-40B4-BE49-F238E27FC236}">
                  <a16:creationId xmlns:a16="http://schemas.microsoft.com/office/drawing/2014/main" id="{FB18817D-DFE0-84E8-7FCA-C1769DF4A8CD}"/>
                </a:ext>
              </a:extLst>
            </p:cNvPr>
            <p:cNvSpPr txBox="1"/>
            <p:nvPr/>
          </p:nvSpPr>
          <p:spPr>
            <a:xfrm>
              <a:off x="4800710" y="1332750"/>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77" name="Straight Connector 76">
              <a:extLst>
                <a:ext uri="{FF2B5EF4-FFF2-40B4-BE49-F238E27FC236}">
                  <a16:creationId xmlns:a16="http://schemas.microsoft.com/office/drawing/2014/main" id="{5136B4E3-C28E-3894-B9DB-6676EFEF044B}"/>
                </a:ext>
              </a:extLst>
            </p:cNvPr>
            <p:cNvCxnSpPr>
              <a:cxnSpLocks/>
            </p:cNvCxnSpPr>
            <p:nvPr/>
          </p:nvCxnSpPr>
          <p:spPr>
            <a:xfrm>
              <a:off x="5975350" y="1332750"/>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A810DE9-1415-DD65-3F85-143D014186FE}"/>
                </a:ext>
              </a:extLst>
            </p:cNvPr>
            <p:cNvSpPr txBox="1"/>
            <p:nvPr/>
          </p:nvSpPr>
          <p:spPr>
            <a:xfrm>
              <a:off x="6140451" y="1867425"/>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FA98D8B8-A66B-0312-C3F5-EDAFD90C132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6404" y="1239662"/>
              <a:ext cx="717092" cy="717092"/>
            </a:xfrm>
            <a:prstGeom prst="rect">
              <a:avLst/>
            </a:prstGeom>
          </p:spPr>
        </p:pic>
        <p:sp>
          <p:nvSpPr>
            <p:cNvPr id="41" name="Rectangle: Rounded Corners 40">
              <a:extLst>
                <a:ext uri="{FF2B5EF4-FFF2-40B4-BE49-F238E27FC236}">
                  <a16:creationId xmlns:a16="http://schemas.microsoft.com/office/drawing/2014/main" id="{82F712BF-817B-0C85-14B2-8D92FA4194AF}"/>
                </a:ext>
              </a:extLst>
            </p:cNvPr>
            <p:cNvSpPr/>
            <p:nvPr/>
          </p:nvSpPr>
          <p:spPr>
            <a:xfrm>
              <a:off x="4804136" y="3912616"/>
              <a:ext cx="798151"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0" name="Graphic 69" descr="Shield with solid fill">
              <a:extLst>
                <a:ext uri="{FF2B5EF4-FFF2-40B4-BE49-F238E27FC236}">
                  <a16:creationId xmlns:a16="http://schemas.microsoft.com/office/drawing/2014/main" id="{5CAF347F-FB45-AAC3-B8E5-FB316073198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00710" y="3889434"/>
              <a:ext cx="802088" cy="860247"/>
            </a:xfrm>
            <a:prstGeom prst="rect">
              <a:avLst/>
            </a:prstGeom>
          </p:spPr>
        </p:pic>
        <p:sp>
          <p:nvSpPr>
            <p:cNvPr id="37" name="Rectangle: Rounded Corners 36">
              <a:extLst>
                <a:ext uri="{FF2B5EF4-FFF2-40B4-BE49-F238E27FC236}">
                  <a16:creationId xmlns:a16="http://schemas.microsoft.com/office/drawing/2014/main" id="{3D57BB16-E9E6-1CF8-C078-994F893AE87C}"/>
                </a:ext>
              </a:extLst>
            </p:cNvPr>
            <p:cNvSpPr/>
            <p:nvPr/>
          </p:nvSpPr>
          <p:spPr>
            <a:xfrm>
              <a:off x="4773650" y="2780958"/>
              <a:ext cx="865191" cy="788758"/>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8" name="Graphic 67" descr="Internet with solid fill">
              <a:extLst>
                <a:ext uri="{FF2B5EF4-FFF2-40B4-BE49-F238E27FC236}">
                  <a16:creationId xmlns:a16="http://schemas.microsoft.com/office/drawing/2014/main" id="{549A6957-B4B6-C3E5-4EB8-54503DA5986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3419" y="2805192"/>
              <a:ext cx="758107" cy="691134"/>
            </a:xfrm>
            <a:prstGeom prst="rect">
              <a:avLst/>
            </a:prstGeom>
          </p:spPr>
        </p:pic>
      </p:grpSp>
      <p:sp>
        <p:nvSpPr>
          <p:cNvPr id="11" name="TextBox 10">
            <a:extLst>
              <a:ext uri="{FF2B5EF4-FFF2-40B4-BE49-F238E27FC236}">
                <a16:creationId xmlns:a16="http://schemas.microsoft.com/office/drawing/2014/main" id="{F2FFB6D8-285F-EF05-95AC-4B095273D567}"/>
              </a:ext>
            </a:extLst>
          </p:cNvPr>
          <p:cNvSpPr txBox="1"/>
          <p:nvPr/>
        </p:nvSpPr>
        <p:spPr>
          <a:xfrm>
            <a:off x="-13638084" y="-1622867"/>
            <a:ext cx="11727542" cy="1323439"/>
          </a:xfrm>
          <a:prstGeom prst="rect">
            <a:avLst/>
          </a:prstGeom>
          <a:noFill/>
        </p:spPr>
        <p:txBody>
          <a:bodyPr wrap="square" rtlCol="0">
            <a:spAutoFit/>
          </a:bodyPr>
          <a:lstStyle/>
          <a:p>
            <a:r>
              <a:rPr lang="en-IE" sz="4000">
                <a:solidFill>
                  <a:srgbClr val="7F50C8"/>
                </a:solidFill>
                <a:latin typeface="Poppins ExtraBold" panose="00000900000000000000" pitchFamily="2" charset="0"/>
                <a:cs typeface="Poppins ExtraBold" panose="00000900000000000000" pitchFamily="2" charset="0"/>
              </a:rPr>
              <a:t>Digital Mental Health and Wellbeing Programmes</a:t>
            </a:r>
          </a:p>
        </p:txBody>
      </p:sp>
      <p:sp>
        <p:nvSpPr>
          <p:cNvPr id="16" name="TextBox 15">
            <a:extLst>
              <a:ext uri="{FF2B5EF4-FFF2-40B4-BE49-F238E27FC236}">
                <a16:creationId xmlns:a16="http://schemas.microsoft.com/office/drawing/2014/main" id="{C8170D6F-30EC-4703-7A8E-ABAD493A58E9}"/>
              </a:ext>
            </a:extLst>
          </p:cNvPr>
          <p:cNvSpPr txBox="1"/>
          <p:nvPr/>
        </p:nvSpPr>
        <p:spPr>
          <a:xfrm>
            <a:off x="11907044" y="-5091925"/>
            <a:ext cx="8539776" cy="3970318"/>
          </a:xfrm>
          <a:prstGeom prst="rect">
            <a:avLst/>
          </a:prstGeom>
          <a:noFill/>
        </p:spPr>
        <p:txBody>
          <a:bodyPr wrap="square">
            <a:spAutoFit/>
          </a:bodyPr>
          <a:lstStyle/>
          <a:p>
            <a:r>
              <a:rPr lang="en-GB" sz="2400">
                <a:solidFill>
                  <a:srgbClr val="FFA0D2"/>
                </a:solidFill>
                <a:latin typeface="Poppins" panose="00000500000000000000" pitchFamily="2" charset="0"/>
                <a:cs typeface="Poppins" panose="00000500000000000000" pitchFamily="2" charset="0"/>
              </a:rPr>
              <a:t>Space from Anxiety - Young People aged 14 - 18</a:t>
            </a:r>
          </a:p>
          <a:p>
            <a:pPr marL="285750" indent="-285750">
              <a:buFont typeface="Arial" panose="020B0604020202020204" pitchFamily="34" charset="0"/>
              <a:buChar char="•"/>
            </a:pPr>
            <a:r>
              <a:rPr lang="en-GB">
                <a:solidFill>
                  <a:schemeClr val="bg1"/>
                </a:solidFill>
                <a:latin typeface="Poppins" panose="00000500000000000000" pitchFamily="2" charset="0"/>
                <a:cs typeface="Poppins" panose="00000500000000000000" pitchFamily="2" charset="0"/>
              </a:rPr>
              <a:t>Children and young people who experience low to moderate anxiety.</a:t>
            </a:r>
          </a:p>
          <a:p>
            <a:pPr marL="285750" indent="-285750">
              <a:buFont typeface="Arial" panose="020B0604020202020204" pitchFamily="34" charset="0"/>
              <a:buChar char="•"/>
            </a:pPr>
            <a:r>
              <a:rPr lang="en-GB">
                <a:solidFill>
                  <a:schemeClr val="bg1"/>
                </a:solidFill>
                <a:latin typeface="Poppins" panose="00000500000000000000" pitchFamily="2" charset="0"/>
                <a:cs typeface="Poppins" panose="00000500000000000000" pitchFamily="2" charset="0"/>
              </a:rPr>
              <a:t>The programme is designed to assist young people in reducing the distress associated with anxiety.</a:t>
            </a:r>
          </a:p>
          <a:p>
            <a:pPr marL="285750" indent="-285750">
              <a:buFont typeface="Arial" panose="020B0604020202020204" pitchFamily="34" charset="0"/>
              <a:buChar char="•"/>
            </a:pPr>
            <a:r>
              <a:rPr lang="en-GB">
                <a:solidFill>
                  <a:schemeClr val="bg1"/>
                </a:solidFill>
                <a:latin typeface="Poppins" panose="00000500000000000000" pitchFamily="2" charset="0"/>
                <a:cs typeface="Poppins" panose="00000500000000000000" pitchFamily="2" charset="0"/>
              </a:rPr>
              <a:t>Space From Anxiety teaches young people techniques they can use every day to help them cope with whatever might come their way.</a:t>
            </a:r>
          </a:p>
          <a:p>
            <a:r>
              <a:rPr lang="en-GB" sz="2400">
                <a:solidFill>
                  <a:srgbClr val="FFC600"/>
                </a:solidFill>
                <a:latin typeface="Poppins" panose="00000500000000000000" pitchFamily="2" charset="0"/>
                <a:cs typeface="Poppins" panose="00000500000000000000" pitchFamily="2" charset="0"/>
              </a:rPr>
              <a:t>Supporting an Anxious Child</a:t>
            </a:r>
          </a:p>
          <a:p>
            <a:pPr marL="285750" indent="-285750">
              <a:buFont typeface="Arial" panose="020B0604020202020204" pitchFamily="34" charset="0"/>
              <a:buChar char="•"/>
            </a:pPr>
            <a:r>
              <a:rPr lang="en-GB">
                <a:solidFill>
                  <a:schemeClr val="bg1"/>
                </a:solidFill>
                <a:latin typeface="Poppins" panose="00000500000000000000" pitchFamily="2" charset="0"/>
                <a:cs typeface="Poppins" panose="00000500000000000000" pitchFamily="2" charset="0"/>
              </a:rPr>
              <a:t> For parents or carers to help them explore anxiety and support your child or young person. parent/carer looking to support your 5-11 year old child who experiences low to moderate anxiety</a:t>
            </a:r>
          </a:p>
          <a:p>
            <a:r>
              <a:rPr lang="en-GB" sz="2400">
                <a:solidFill>
                  <a:srgbClr val="B4DDFF"/>
                </a:solidFill>
                <a:latin typeface="Poppins" panose="00000500000000000000" pitchFamily="2" charset="0"/>
                <a:cs typeface="Poppins" panose="00000500000000000000" pitchFamily="2" charset="0"/>
              </a:rPr>
              <a:t>Supporting an Anxious Teen</a:t>
            </a:r>
          </a:p>
          <a:p>
            <a:pPr marL="285750" indent="-285750">
              <a:buFont typeface="Arial" panose="020B0604020202020204" pitchFamily="34" charset="0"/>
              <a:buChar char="•"/>
            </a:pPr>
            <a:r>
              <a:rPr lang="en-GB">
                <a:solidFill>
                  <a:schemeClr val="bg1"/>
                </a:solidFill>
                <a:latin typeface="Poppins" panose="00000500000000000000" pitchFamily="2" charset="0"/>
                <a:cs typeface="Poppins" panose="00000500000000000000" pitchFamily="2" charset="0"/>
              </a:rPr>
              <a:t>If you are a parent/carer looking to support your 12-18 year old teenager who experiences low to moderate anxiety, our         </a:t>
            </a:r>
          </a:p>
        </p:txBody>
      </p:sp>
      <p:grpSp>
        <p:nvGrpSpPr>
          <p:cNvPr id="24" name="Group 23">
            <a:extLst>
              <a:ext uri="{FF2B5EF4-FFF2-40B4-BE49-F238E27FC236}">
                <a16:creationId xmlns:a16="http://schemas.microsoft.com/office/drawing/2014/main" id="{3F60B36B-3631-6252-F9C4-D10147CD39A7}"/>
              </a:ext>
            </a:extLst>
          </p:cNvPr>
          <p:cNvGrpSpPr/>
          <p:nvPr/>
        </p:nvGrpSpPr>
        <p:grpSpPr>
          <a:xfrm>
            <a:off x="4526031" y="2584517"/>
            <a:ext cx="3187700" cy="2894176"/>
            <a:chOff x="5702300" y="3912616"/>
            <a:chExt cx="819150" cy="812800"/>
          </a:xfrm>
        </p:grpSpPr>
        <p:sp>
          <p:nvSpPr>
            <p:cNvPr id="43" name="Rectangle: Rounded Corners 42">
              <a:extLst>
                <a:ext uri="{FF2B5EF4-FFF2-40B4-BE49-F238E27FC236}">
                  <a16:creationId xmlns:a16="http://schemas.microsoft.com/office/drawing/2014/main" id="{96148A2C-D073-688C-66EA-7D42BC4575BB}"/>
                </a:ext>
              </a:extLst>
            </p:cNvPr>
            <p:cNvSpPr/>
            <p:nvPr/>
          </p:nvSpPr>
          <p:spPr>
            <a:xfrm>
              <a:off x="5702300" y="391261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1" name="Graphic 70" descr="Head with gears with solid fill">
              <a:extLst>
                <a:ext uri="{FF2B5EF4-FFF2-40B4-BE49-F238E27FC236}">
                  <a16:creationId xmlns:a16="http://schemas.microsoft.com/office/drawing/2014/main" id="{328ACDD2-05E2-77F3-4BDE-F5B88BBA674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759450" y="3950000"/>
              <a:ext cx="762000" cy="762000"/>
            </a:xfrm>
            <a:prstGeom prst="rect">
              <a:avLst/>
            </a:prstGeom>
          </p:spPr>
        </p:pic>
      </p:grpSp>
      <p:sp>
        <p:nvSpPr>
          <p:cNvPr id="9" name="TextBox 8">
            <a:extLst>
              <a:ext uri="{FF2B5EF4-FFF2-40B4-BE49-F238E27FC236}">
                <a16:creationId xmlns:a16="http://schemas.microsoft.com/office/drawing/2014/main" id="{BECCCFEE-38C6-DC29-5821-0F1C49CCC950}"/>
              </a:ext>
            </a:extLst>
          </p:cNvPr>
          <p:cNvSpPr txBox="1"/>
          <p:nvPr/>
        </p:nvSpPr>
        <p:spPr>
          <a:xfrm>
            <a:off x="270104" y="-5806829"/>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Smart Moves</a:t>
            </a:r>
          </a:p>
        </p:txBody>
      </p:sp>
      <p:sp>
        <p:nvSpPr>
          <p:cNvPr id="10" name="TextBox 9">
            <a:extLst>
              <a:ext uri="{FF2B5EF4-FFF2-40B4-BE49-F238E27FC236}">
                <a16:creationId xmlns:a16="http://schemas.microsoft.com/office/drawing/2014/main" id="{AAC0F0F6-FB73-D6CD-1ED8-3DF8EE41F671}"/>
              </a:ext>
            </a:extLst>
          </p:cNvPr>
          <p:cNvSpPr txBox="1"/>
          <p:nvPr/>
        </p:nvSpPr>
        <p:spPr>
          <a:xfrm>
            <a:off x="3174692" y="11873244"/>
            <a:ext cx="7188818" cy="2862322"/>
          </a:xfrm>
          <a:prstGeom prst="rect">
            <a:avLst/>
          </a:prstGeom>
          <a:noFill/>
        </p:spPr>
        <p:txBody>
          <a:bodyPr wrap="square">
            <a:spAutoFit/>
          </a:bodyPr>
          <a:lstStyle/>
          <a:p>
            <a:pPr marL="342900" indent="-3429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Smart Moves is a suite of evidence-based short sessions, led by teachers to give young people small, learnable skills that increase resilience.</a:t>
            </a:r>
          </a:p>
          <a:p>
            <a:pPr marL="342900" indent="-3429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It aims to support the emotional resilience of children as they prepare to transition from primary to secondary school.</a:t>
            </a:r>
          </a:p>
          <a:p>
            <a:pPr marL="342900" indent="-3429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Can be completed by both 5</a:t>
            </a:r>
            <a:r>
              <a:rPr lang="en-GB" sz="2000" baseline="30000">
                <a:solidFill>
                  <a:schemeClr val="bg1"/>
                </a:solidFill>
                <a:latin typeface="Poppins" panose="00000500000000000000" pitchFamily="2" charset="0"/>
                <a:cs typeface="Poppins" panose="00000500000000000000" pitchFamily="2" charset="0"/>
              </a:rPr>
              <a:t>th</a:t>
            </a:r>
            <a:r>
              <a:rPr lang="en-GB" sz="2000">
                <a:solidFill>
                  <a:schemeClr val="bg1"/>
                </a:solidFill>
                <a:latin typeface="Poppins" panose="00000500000000000000" pitchFamily="2" charset="0"/>
                <a:cs typeface="Poppins" panose="00000500000000000000" pitchFamily="2" charset="0"/>
              </a:rPr>
              <a:t> and 6</a:t>
            </a:r>
            <a:r>
              <a:rPr lang="en-GB" sz="2000" baseline="30000">
                <a:solidFill>
                  <a:schemeClr val="bg1"/>
                </a:solidFill>
                <a:latin typeface="Poppins" panose="00000500000000000000" pitchFamily="2" charset="0"/>
                <a:cs typeface="Poppins" panose="00000500000000000000" pitchFamily="2" charset="0"/>
              </a:rPr>
              <a:t>th</a:t>
            </a:r>
            <a:r>
              <a:rPr lang="en-GB" sz="2000">
                <a:solidFill>
                  <a:schemeClr val="bg1"/>
                </a:solidFill>
                <a:latin typeface="Poppins" panose="00000500000000000000" pitchFamily="2" charset="0"/>
                <a:cs typeface="Poppins" panose="00000500000000000000" pitchFamily="2" charset="0"/>
              </a:rPr>
              <a:t> class students as well as first year students.</a:t>
            </a:r>
          </a:p>
          <a:p>
            <a:pPr marL="342900" indent="-3429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Available to schools within the republic of Ireland.</a:t>
            </a:r>
          </a:p>
        </p:txBody>
      </p:sp>
    </p:spTree>
    <p:extLst>
      <p:ext uri="{BB962C8B-B14F-4D97-AF65-F5344CB8AC3E}">
        <p14:creationId xmlns:p14="http://schemas.microsoft.com/office/powerpoint/2010/main" val="2028494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00">
        <p159:morph option="byObject"/>
      </p:transition>
    </mc:Choice>
    <mc:Fallback xmlns="">
      <p:transition spd="slow" advTm="2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67BDA77E-990C-837D-5CDC-EF8869D978FA}"/>
              </a:ext>
            </a:extLst>
          </p:cNvPr>
          <p:cNvSpPr/>
          <p:nvPr/>
        </p:nvSpPr>
        <p:spPr>
          <a:xfrm>
            <a:off x="16937019" y="-21736884"/>
            <a:ext cx="16175825" cy="16703444"/>
          </a:xfrm>
          <a:prstGeom prst="flowChartConnector">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lowchart: Connector 1">
            <a:extLst>
              <a:ext uri="{FF2B5EF4-FFF2-40B4-BE49-F238E27FC236}">
                <a16:creationId xmlns:a16="http://schemas.microsoft.com/office/drawing/2014/main" id="{0EABBBE7-29A3-E574-1E2D-7164F2085195}"/>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ISPCC Childline is for children, young people and their parents.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listen, we believe, we support and we empower.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provide services which focus on building resilience and coping skills. These are focused in the following area’s: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Listening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therapeutic support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Community Engagement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5556" y="-15388"/>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8816547-53A2-4423-02D1-EEF35B51ED68}"/>
              </a:ext>
            </a:extLst>
          </p:cNvPr>
          <p:cNvSpPr txBox="1"/>
          <p:nvPr/>
        </p:nvSpPr>
        <p:spPr>
          <a:xfrm>
            <a:off x="19369228" y="7505982"/>
            <a:ext cx="6471489"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is a listening service for children and young people up to the age of 18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It is a completely confidential service, no phone numbers or details are kept. It is up to you what details/information you want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It is a non judgemental service where we wont tell you what to do, instead we will explore options it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It is available via phone 24hrs a day by calling 1800 66 66 66 and is completely free of charge.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13992">
            <a:off x="6296681" y="2731674"/>
            <a:ext cx="10963625" cy="10963625"/>
          </a:xfrm>
          <a:prstGeom prst="rect">
            <a:avLst/>
          </a:prstGeom>
        </p:spPr>
      </p:pic>
      <p:grpSp>
        <p:nvGrpSpPr>
          <p:cNvPr id="10" name="Group 9">
            <a:extLst>
              <a:ext uri="{FF2B5EF4-FFF2-40B4-BE49-F238E27FC236}">
                <a16:creationId xmlns:a16="http://schemas.microsoft.com/office/drawing/2014/main" id="{FCC11C60-6367-9833-DA6C-A09CD606BD7A}"/>
              </a:ext>
            </a:extLst>
          </p:cNvPr>
          <p:cNvGrpSpPr/>
          <p:nvPr/>
        </p:nvGrpSpPr>
        <p:grpSpPr>
          <a:xfrm>
            <a:off x="4506313" y="7079172"/>
            <a:ext cx="3416300" cy="5562600"/>
            <a:chOff x="4332336" y="619732"/>
            <a:chExt cx="3416300" cy="5562600"/>
          </a:xfrm>
        </p:grpSpPr>
        <p:grpSp>
          <p:nvGrpSpPr>
            <p:cNvPr id="80" name="Group 79">
              <a:extLst>
                <a:ext uri="{FF2B5EF4-FFF2-40B4-BE49-F238E27FC236}">
                  <a16:creationId xmlns:a16="http://schemas.microsoft.com/office/drawing/2014/main" id="{A1DB4265-C855-DF5A-FADE-C35959EEAF11}"/>
                </a:ext>
              </a:extLst>
            </p:cNvPr>
            <p:cNvGrpSpPr/>
            <p:nvPr/>
          </p:nvGrpSpPr>
          <p:grpSpPr>
            <a:xfrm>
              <a:off x="5707655" y="2671708"/>
              <a:ext cx="688472" cy="688472"/>
              <a:chOff x="5480050" y="2641600"/>
              <a:chExt cx="812800" cy="812800"/>
            </a:xfrm>
          </p:grpSpPr>
          <p:sp>
            <p:nvSpPr>
              <p:cNvPr id="81" name="Rectangle: Rounded Corners 80">
                <a:extLst>
                  <a:ext uri="{FF2B5EF4-FFF2-40B4-BE49-F238E27FC236}">
                    <a16:creationId xmlns:a16="http://schemas.microsoft.com/office/drawing/2014/main" id="{C5EA4F5B-2049-FA0A-B968-60758E1A204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 name="Graphic 81" descr="Headphones with solid fill">
                <a:extLst>
                  <a:ext uri="{FF2B5EF4-FFF2-40B4-BE49-F238E27FC236}">
                    <a16:creationId xmlns:a16="http://schemas.microsoft.com/office/drawing/2014/main" id="{EE53E010-75F8-DA5B-2902-60AE4943BF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E8513EE-BA2A-6FA1-3039-C6C26FD03A84}"/>
                </a:ext>
              </a:extLst>
            </p:cNvPr>
            <p:cNvSpPr/>
            <p:nvPr/>
          </p:nvSpPr>
          <p:spPr>
            <a:xfrm>
              <a:off x="5295241" y="2410885"/>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344A59C-B8CC-D5F5-6749-4D9F8B7B021F}"/>
                </a:ext>
              </a:extLst>
            </p:cNvPr>
            <p:cNvSpPr/>
            <p:nvPr/>
          </p:nvSpPr>
          <p:spPr>
            <a:xfrm>
              <a:off x="5721447" y="3059586"/>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6E22A88E-7ACC-FC89-4366-CFA82DEE55A4}"/>
                </a:ext>
              </a:extLst>
            </p:cNvPr>
            <p:cNvSpPr/>
            <p:nvPr/>
          </p:nvSpPr>
          <p:spPr>
            <a:xfrm>
              <a:off x="4332336" y="619732"/>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55D714B7-9D5E-5306-6248-CB12E7092A5D}"/>
                </a:ext>
              </a:extLst>
            </p:cNvPr>
            <p:cNvSpPr/>
            <p:nvPr/>
          </p:nvSpPr>
          <p:spPr>
            <a:xfrm>
              <a:off x="4446636" y="708632"/>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204F421F-7853-B915-903F-F8C2E8E64140}"/>
                </a:ext>
              </a:extLst>
            </p:cNvPr>
            <p:cNvSpPr/>
            <p:nvPr/>
          </p:nvSpPr>
          <p:spPr>
            <a:xfrm>
              <a:off x="5507086" y="645132"/>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A87166BB-2957-3E69-DAEB-0154B35F86E4}"/>
                </a:ext>
              </a:extLst>
            </p:cNvPr>
            <p:cNvSpPr/>
            <p:nvPr/>
          </p:nvSpPr>
          <p:spPr>
            <a:xfrm>
              <a:off x="4649836" y="1026132"/>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6FA14091-2562-C296-5FA5-B71A5A3052D8}"/>
                </a:ext>
              </a:extLst>
            </p:cNvPr>
            <p:cNvSpPr/>
            <p:nvPr/>
          </p:nvSpPr>
          <p:spPr>
            <a:xfrm>
              <a:off x="4649836" y="4836132"/>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71D4C73A-7CF0-80E0-2859-BD4202AB4EE6}"/>
                </a:ext>
              </a:extLst>
            </p:cNvPr>
            <p:cNvSpPr/>
            <p:nvPr/>
          </p:nvSpPr>
          <p:spPr>
            <a:xfrm>
              <a:off x="6516736" y="2613632"/>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96148A2C-D073-688C-66EA-7D42BC4575BB}"/>
                </a:ext>
              </a:extLst>
            </p:cNvPr>
            <p:cNvSpPr/>
            <p:nvPr/>
          </p:nvSpPr>
          <p:spPr>
            <a:xfrm>
              <a:off x="5646786" y="3743932"/>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39B5AD6B-0DF7-9C48-6075-C94CB861BA74}"/>
                </a:ext>
              </a:extLst>
            </p:cNvPr>
            <p:cNvSpPr/>
            <p:nvPr/>
          </p:nvSpPr>
          <p:spPr>
            <a:xfrm>
              <a:off x="6542136" y="3743933"/>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00C0E24F-6FB9-AF46-96A2-5A714302F5B7}"/>
                </a:ext>
              </a:extLst>
            </p:cNvPr>
            <p:cNvSpPr/>
            <p:nvPr/>
          </p:nvSpPr>
          <p:spPr>
            <a:xfrm>
              <a:off x="4751436" y="4899632"/>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8070D854-DFAB-DB23-AC3A-AD8C1FAC26D2}"/>
                </a:ext>
              </a:extLst>
            </p:cNvPr>
            <p:cNvSpPr/>
            <p:nvPr/>
          </p:nvSpPr>
          <p:spPr>
            <a:xfrm>
              <a:off x="5634086" y="4899632"/>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A46DD880-E77C-6C6D-EF65-DE40A73CFCEA}"/>
                </a:ext>
              </a:extLst>
            </p:cNvPr>
            <p:cNvSpPr/>
            <p:nvPr/>
          </p:nvSpPr>
          <p:spPr>
            <a:xfrm>
              <a:off x="6529436" y="4899632"/>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1CF7A168-2C34-859A-05A3-F8C9391D741E}"/>
                </a:ext>
              </a:extLst>
            </p:cNvPr>
            <p:cNvSpPr txBox="1"/>
            <p:nvPr/>
          </p:nvSpPr>
          <p:spPr>
            <a:xfrm>
              <a:off x="5703936" y="3400624"/>
              <a:ext cx="8128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a:t>
              </a:r>
            </a:p>
          </p:txBody>
        </p:sp>
        <p:sp>
          <p:nvSpPr>
            <p:cNvPr id="51" name="TextBox 50">
              <a:extLst>
                <a:ext uri="{FF2B5EF4-FFF2-40B4-BE49-F238E27FC236}">
                  <a16:creationId xmlns:a16="http://schemas.microsoft.com/office/drawing/2014/main" id="{AC5D0718-BEB9-EF32-6425-6E777CC3AEDE}"/>
                </a:ext>
              </a:extLst>
            </p:cNvPr>
            <p:cNvSpPr txBox="1"/>
            <p:nvPr/>
          </p:nvSpPr>
          <p:spPr>
            <a:xfrm>
              <a:off x="4690579" y="3400624"/>
              <a:ext cx="9366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Digital Programmes</a:t>
              </a:r>
            </a:p>
          </p:txBody>
        </p:sp>
        <p:sp>
          <p:nvSpPr>
            <p:cNvPr id="53" name="TextBox 52">
              <a:extLst>
                <a:ext uri="{FF2B5EF4-FFF2-40B4-BE49-F238E27FC236}">
                  <a16:creationId xmlns:a16="http://schemas.microsoft.com/office/drawing/2014/main" id="{26B5860D-A86E-3571-CA77-9F3B392D48A2}"/>
                </a:ext>
              </a:extLst>
            </p:cNvPr>
            <p:cNvSpPr txBox="1"/>
            <p:nvPr/>
          </p:nvSpPr>
          <p:spPr>
            <a:xfrm>
              <a:off x="6480223" y="3426432"/>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CTSS</a:t>
              </a:r>
            </a:p>
          </p:txBody>
        </p:sp>
        <p:sp>
          <p:nvSpPr>
            <p:cNvPr id="55" name="TextBox 54">
              <a:extLst>
                <a:ext uri="{FF2B5EF4-FFF2-40B4-BE49-F238E27FC236}">
                  <a16:creationId xmlns:a16="http://schemas.microsoft.com/office/drawing/2014/main" id="{9C5C9DA0-AE45-ECCC-9918-0EF8E59C9EBB}"/>
                </a:ext>
              </a:extLst>
            </p:cNvPr>
            <p:cNvSpPr txBox="1"/>
            <p:nvPr/>
          </p:nvSpPr>
          <p:spPr>
            <a:xfrm>
              <a:off x="4690579" y="4549067"/>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Shield</a:t>
              </a:r>
            </a:p>
          </p:txBody>
        </p:sp>
        <p:sp>
          <p:nvSpPr>
            <p:cNvPr id="57" name="TextBox 56">
              <a:extLst>
                <a:ext uri="{FF2B5EF4-FFF2-40B4-BE49-F238E27FC236}">
                  <a16:creationId xmlns:a16="http://schemas.microsoft.com/office/drawing/2014/main" id="{8D96011F-07B8-A0BA-838F-CA59F956D95A}"/>
                </a:ext>
              </a:extLst>
            </p:cNvPr>
            <p:cNvSpPr txBox="1"/>
            <p:nvPr/>
          </p:nvSpPr>
          <p:spPr>
            <a:xfrm>
              <a:off x="5572173" y="4549067"/>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Smart Moves</a:t>
              </a:r>
            </a:p>
          </p:txBody>
        </p:sp>
        <p:sp>
          <p:nvSpPr>
            <p:cNvPr id="60" name="TextBox 59">
              <a:extLst>
                <a:ext uri="{FF2B5EF4-FFF2-40B4-BE49-F238E27FC236}">
                  <a16:creationId xmlns:a16="http://schemas.microsoft.com/office/drawing/2014/main" id="{84AD7FB1-B61A-800B-D0B4-51A734BFD589}"/>
                </a:ext>
              </a:extLst>
            </p:cNvPr>
            <p:cNvSpPr txBox="1"/>
            <p:nvPr/>
          </p:nvSpPr>
          <p:spPr>
            <a:xfrm>
              <a:off x="6454823" y="4541800"/>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Support Line</a:t>
              </a:r>
            </a:p>
          </p:txBody>
        </p:sp>
        <p:grpSp>
          <p:nvGrpSpPr>
            <p:cNvPr id="62" name="Group 61">
              <a:extLst>
                <a:ext uri="{FF2B5EF4-FFF2-40B4-BE49-F238E27FC236}">
                  <a16:creationId xmlns:a16="http://schemas.microsoft.com/office/drawing/2014/main" id="{3D6CB22F-B978-D4A0-C702-79AD9025F997}"/>
                </a:ext>
              </a:extLst>
            </p:cNvPr>
            <p:cNvGrpSpPr/>
            <p:nvPr/>
          </p:nvGrpSpPr>
          <p:grpSpPr>
            <a:xfrm>
              <a:off x="5646786" y="2613632"/>
              <a:ext cx="812800" cy="812800"/>
              <a:chOff x="5480050" y="2641600"/>
              <a:chExt cx="812800" cy="812800"/>
            </a:xfrm>
          </p:grpSpPr>
          <p:sp>
            <p:nvSpPr>
              <p:cNvPr id="64" name="Rectangle: Rounded Corners 63">
                <a:extLst>
                  <a:ext uri="{FF2B5EF4-FFF2-40B4-BE49-F238E27FC236}">
                    <a16:creationId xmlns:a16="http://schemas.microsoft.com/office/drawing/2014/main" id="{B4FF4821-B6D0-F780-6DCA-C2795114DCE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Graphic 65" descr="Headphones with solid fill">
                <a:extLst>
                  <a:ext uri="{FF2B5EF4-FFF2-40B4-BE49-F238E27FC236}">
                    <a16:creationId xmlns:a16="http://schemas.microsoft.com/office/drawing/2014/main" id="{E67B8564-1550-D18A-EA2C-01B9F1440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pic>
          <p:nvPicPr>
            <p:cNvPr id="69" name="Graphic 68" descr="Cycle with people with solid fill">
              <a:extLst>
                <a:ext uri="{FF2B5EF4-FFF2-40B4-BE49-F238E27FC236}">
                  <a16:creationId xmlns:a16="http://schemas.microsoft.com/office/drawing/2014/main" id="{81457EF0-D7F4-43CA-B948-C6A692C6B4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7526" y="2546040"/>
              <a:ext cx="898525" cy="898525"/>
            </a:xfrm>
            <a:prstGeom prst="rect">
              <a:avLst/>
            </a:prstGeom>
          </p:spPr>
        </p:pic>
        <p:pic>
          <p:nvPicPr>
            <p:cNvPr id="71" name="Graphic 70" descr="Head with gears with solid fill">
              <a:extLst>
                <a:ext uri="{FF2B5EF4-FFF2-40B4-BE49-F238E27FC236}">
                  <a16:creationId xmlns:a16="http://schemas.microsoft.com/office/drawing/2014/main" id="{328ACDD2-05E2-77F3-4BDE-F5B88BBA67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03936" y="3781316"/>
              <a:ext cx="762000" cy="762000"/>
            </a:xfrm>
            <a:prstGeom prst="rect">
              <a:avLst/>
            </a:prstGeom>
          </p:spPr>
        </p:pic>
        <p:pic>
          <p:nvPicPr>
            <p:cNvPr id="72" name="Graphic 71" descr="Receiver with solid fill">
              <a:extLst>
                <a:ext uri="{FF2B5EF4-FFF2-40B4-BE49-F238E27FC236}">
                  <a16:creationId xmlns:a16="http://schemas.microsoft.com/office/drawing/2014/main" id="{153C7C49-95D9-0949-28AE-5750F9EBC4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31036" y="3822364"/>
              <a:ext cx="698500" cy="698500"/>
            </a:xfrm>
            <a:prstGeom prst="rect">
              <a:avLst/>
            </a:prstGeom>
          </p:spPr>
        </p:pic>
        <p:pic>
          <p:nvPicPr>
            <p:cNvPr id="73" name="Graphic 72" descr="Chat with solid fill">
              <a:extLst>
                <a:ext uri="{FF2B5EF4-FFF2-40B4-BE49-F238E27FC236}">
                  <a16:creationId xmlns:a16="http://schemas.microsoft.com/office/drawing/2014/main" id="{48B2D258-06BE-B50A-20B3-385229ACAF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51436" y="4925318"/>
              <a:ext cx="812800" cy="812800"/>
            </a:xfrm>
            <a:prstGeom prst="rect">
              <a:avLst/>
            </a:prstGeom>
          </p:spPr>
        </p:pic>
        <p:pic>
          <p:nvPicPr>
            <p:cNvPr id="74" name="Graphic 73" descr="Envelope with solid fill">
              <a:extLst>
                <a:ext uri="{FF2B5EF4-FFF2-40B4-BE49-F238E27FC236}">
                  <a16:creationId xmlns:a16="http://schemas.microsoft.com/office/drawing/2014/main" id="{E1C4350D-0AAC-729A-484C-EA77377E45C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57967" y="4911522"/>
              <a:ext cx="788919" cy="788919"/>
            </a:xfrm>
            <a:prstGeom prst="rect">
              <a:avLst/>
            </a:prstGeom>
          </p:spPr>
        </p:pic>
        <p:pic>
          <p:nvPicPr>
            <p:cNvPr id="75" name="Graphic 74" descr="Camera with solid fill">
              <a:extLst>
                <a:ext uri="{FF2B5EF4-FFF2-40B4-BE49-F238E27FC236}">
                  <a16:creationId xmlns:a16="http://schemas.microsoft.com/office/drawing/2014/main" id="{781C5BA2-54EA-9A7B-7632-9170BBBFBEE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16736" y="4866507"/>
              <a:ext cx="839117" cy="839117"/>
            </a:xfrm>
            <a:prstGeom prst="rect">
              <a:avLst/>
            </a:prstGeom>
          </p:spPr>
        </p:pic>
        <p:sp>
          <p:nvSpPr>
            <p:cNvPr id="76" name="TextBox 75">
              <a:extLst>
                <a:ext uri="{FF2B5EF4-FFF2-40B4-BE49-F238E27FC236}">
                  <a16:creationId xmlns:a16="http://schemas.microsoft.com/office/drawing/2014/main" id="{FB18817D-DFE0-84E8-7FCA-C1769DF4A8CD}"/>
                </a:ext>
              </a:extLst>
            </p:cNvPr>
            <p:cNvSpPr txBox="1"/>
            <p:nvPr/>
          </p:nvSpPr>
          <p:spPr>
            <a:xfrm>
              <a:off x="4745196" y="1164066"/>
              <a:ext cx="117464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MAR</a:t>
              </a: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MON</a:t>
              </a:r>
            </a:p>
          </p:txBody>
        </p:sp>
        <p:cxnSp>
          <p:nvCxnSpPr>
            <p:cNvPr id="77" name="Straight Connector 76">
              <a:extLst>
                <a:ext uri="{FF2B5EF4-FFF2-40B4-BE49-F238E27FC236}">
                  <a16:creationId xmlns:a16="http://schemas.microsoft.com/office/drawing/2014/main" id="{5136B4E3-C28E-3894-B9DB-6676EFEF044B}"/>
                </a:ext>
              </a:extLst>
            </p:cNvPr>
            <p:cNvCxnSpPr>
              <a:cxnSpLocks/>
            </p:cNvCxnSpPr>
            <p:nvPr/>
          </p:nvCxnSpPr>
          <p:spPr>
            <a:xfrm>
              <a:off x="5919836" y="1164066"/>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A810DE9-1415-DD65-3F85-143D014186FE}"/>
                </a:ext>
              </a:extLst>
            </p:cNvPr>
            <p:cNvSpPr txBox="1"/>
            <p:nvPr/>
          </p:nvSpPr>
          <p:spPr>
            <a:xfrm>
              <a:off x="6084937" y="1698741"/>
              <a:ext cx="1257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Sunny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16</a:t>
              </a: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Tahoma" panose="020B0604030504040204" pitchFamily="34" charset="0"/>
                  <a:cs typeface="Poppins" panose="00000500000000000000" pitchFamily="2" charset="0"/>
                </a:rPr>
                <a:t>℃</a:t>
              </a:r>
              <a:endPar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FA98D8B8-A66B-0312-C3F5-EDAFD90C132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70890" y="1070978"/>
              <a:ext cx="717092" cy="717092"/>
            </a:xfrm>
            <a:prstGeom prst="rect">
              <a:avLst/>
            </a:prstGeom>
          </p:spPr>
        </p:pic>
        <p:sp>
          <p:nvSpPr>
            <p:cNvPr id="41" name="Rectangle: Rounded Corners 40">
              <a:extLst>
                <a:ext uri="{FF2B5EF4-FFF2-40B4-BE49-F238E27FC236}">
                  <a16:creationId xmlns:a16="http://schemas.microsoft.com/office/drawing/2014/main" id="{82F712BF-817B-0C85-14B2-8D92FA4194AF}"/>
                </a:ext>
              </a:extLst>
            </p:cNvPr>
            <p:cNvSpPr/>
            <p:nvPr/>
          </p:nvSpPr>
          <p:spPr>
            <a:xfrm>
              <a:off x="4748622" y="3743932"/>
              <a:ext cx="798151"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Graphic 69" descr="Shield with solid fill">
              <a:extLst>
                <a:ext uri="{FF2B5EF4-FFF2-40B4-BE49-F238E27FC236}">
                  <a16:creationId xmlns:a16="http://schemas.microsoft.com/office/drawing/2014/main" id="{5CAF347F-FB45-AAC3-B8E5-FB316073198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45196" y="3720750"/>
              <a:ext cx="802088" cy="860247"/>
            </a:xfrm>
            <a:prstGeom prst="rect">
              <a:avLst/>
            </a:prstGeom>
          </p:spPr>
        </p:pic>
      </p:grpSp>
      <p:sp>
        <p:nvSpPr>
          <p:cNvPr id="4" name="TextBox 3">
            <a:extLst>
              <a:ext uri="{FF2B5EF4-FFF2-40B4-BE49-F238E27FC236}">
                <a16:creationId xmlns:a16="http://schemas.microsoft.com/office/drawing/2014/main" id="{623FB325-F313-A9B4-A7BD-A6606875F2BA}"/>
              </a:ext>
            </a:extLst>
          </p:cNvPr>
          <p:cNvSpPr txBox="1"/>
          <p:nvPr/>
        </p:nvSpPr>
        <p:spPr>
          <a:xfrm>
            <a:off x="-5556" y="-2407697"/>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a:ln>
                  <a:noFill/>
                </a:ln>
                <a:solidFill>
                  <a:srgbClr val="7F50C8"/>
                </a:solidFill>
                <a:effectLst/>
                <a:uLnTx/>
                <a:uFillTx/>
                <a:latin typeface="Poppins ExtraBold" panose="00000900000000000000" pitchFamily="2" charset="0"/>
                <a:ea typeface="+mn-ea"/>
                <a:cs typeface="Poppins ExtraBold" panose="00000900000000000000" pitchFamily="2" charset="0"/>
              </a:rPr>
              <a:t>Childline</a:t>
            </a:r>
          </a:p>
        </p:txBody>
      </p:sp>
      <p:sp>
        <p:nvSpPr>
          <p:cNvPr id="5" name="TextBox 4">
            <a:extLst>
              <a:ext uri="{FF2B5EF4-FFF2-40B4-BE49-F238E27FC236}">
                <a16:creationId xmlns:a16="http://schemas.microsoft.com/office/drawing/2014/main" id="{81909843-BA48-6CF0-93E3-C93A51718341}"/>
              </a:ext>
            </a:extLst>
          </p:cNvPr>
          <p:cNvSpPr txBox="1"/>
          <p:nvPr/>
        </p:nvSpPr>
        <p:spPr>
          <a:xfrm>
            <a:off x="258163" y="-4363828"/>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a:ln>
                  <a:noFill/>
                </a:ln>
                <a:solidFill>
                  <a:srgbClr val="7F50C8"/>
                </a:solidFill>
                <a:effectLst/>
                <a:uLnTx/>
                <a:uFillTx/>
                <a:latin typeface="Poppins ExtraBold" panose="00000900000000000000" pitchFamily="2" charset="0"/>
                <a:ea typeface="+mn-ea"/>
                <a:cs typeface="Poppins ExtraBold" panose="00000900000000000000" pitchFamily="2" charset="0"/>
              </a:rPr>
              <a:t>Shield</a:t>
            </a:r>
          </a:p>
        </p:txBody>
      </p:sp>
      <p:sp>
        <p:nvSpPr>
          <p:cNvPr id="7" name="TextBox 6">
            <a:extLst>
              <a:ext uri="{FF2B5EF4-FFF2-40B4-BE49-F238E27FC236}">
                <a16:creationId xmlns:a16="http://schemas.microsoft.com/office/drawing/2014/main" id="{36680E5E-275B-DCD9-3820-423062F7A90B}"/>
              </a:ext>
            </a:extLst>
          </p:cNvPr>
          <p:cNvSpPr txBox="1"/>
          <p:nvPr/>
        </p:nvSpPr>
        <p:spPr>
          <a:xfrm>
            <a:off x="14423922" y="-584860"/>
            <a:ext cx="8539775"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The Shield Anti-Bullying Programme is a pro-active management to bullying.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Shield Programme is there for schools, clubs, youth centres, any organisation that wants to prevent bullying from happening.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contains a Self-Evaluation Tool that organisations can fill out to reflect on their strengths and what supports they need when it comes to tackling bullying.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 sign up, visit the Shield Website on ispcc.ie or email shield@ispcc.ie </a:t>
            </a:r>
          </a:p>
        </p:txBody>
      </p:sp>
      <p:sp>
        <p:nvSpPr>
          <p:cNvPr id="11" name="TextBox 10">
            <a:extLst>
              <a:ext uri="{FF2B5EF4-FFF2-40B4-BE49-F238E27FC236}">
                <a16:creationId xmlns:a16="http://schemas.microsoft.com/office/drawing/2014/main" id="{F2FFB6D8-285F-EF05-95AC-4B095273D567}"/>
              </a:ext>
            </a:extLst>
          </p:cNvPr>
          <p:cNvSpPr txBox="1"/>
          <p:nvPr/>
        </p:nvSpPr>
        <p:spPr>
          <a:xfrm>
            <a:off x="308844" y="260479"/>
            <a:ext cx="117275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a:ln>
                  <a:noFill/>
                </a:ln>
                <a:solidFill>
                  <a:srgbClr val="7F50C8"/>
                </a:solidFill>
                <a:effectLst/>
                <a:uLnTx/>
                <a:uFillTx/>
                <a:latin typeface="Poppins ExtraBold" panose="00000900000000000000" pitchFamily="2" charset="0"/>
                <a:ea typeface="+mn-ea"/>
                <a:cs typeface="Poppins ExtraBold" panose="00000900000000000000" pitchFamily="2" charset="0"/>
              </a:rPr>
              <a:t>Sadness</a:t>
            </a:r>
          </a:p>
        </p:txBody>
      </p:sp>
      <p:sp>
        <p:nvSpPr>
          <p:cNvPr id="16" name="TextBox 15">
            <a:extLst>
              <a:ext uri="{FF2B5EF4-FFF2-40B4-BE49-F238E27FC236}">
                <a16:creationId xmlns:a16="http://schemas.microsoft.com/office/drawing/2014/main" id="{C8170D6F-30EC-4703-7A8E-ABAD493A58E9}"/>
              </a:ext>
            </a:extLst>
          </p:cNvPr>
          <p:cNvSpPr txBox="1"/>
          <p:nvPr/>
        </p:nvSpPr>
        <p:spPr>
          <a:xfrm>
            <a:off x="3295537" y="1289786"/>
            <a:ext cx="8539776" cy="235705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Sadness is a basic human emotion, a natural response to situations that you find upsetting, painful or disappointing. You may feel better after crying or talking to a friend. As humans, we can’t avoid feeling sad at times, but this emotion can help us to grow and develop as people. </a:t>
            </a:r>
          </a:p>
        </p:txBody>
      </p:sp>
      <p:pic>
        <p:nvPicPr>
          <p:cNvPr id="8" name="Picture 7">
            <a:extLst>
              <a:ext uri="{FF2B5EF4-FFF2-40B4-BE49-F238E27FC236}">
                <a16:creationId xmlns:a16="http://schemas.microsoft.com/office/drawing/2014/main" id="{83D568AE-DC1B-ED68-374D-23613F8EEBDE}"/>
              </a:ext>
            </a:extLst>
          </p:cNvPr>
          <p:cNvPicPr>
            <a:picLocks noChangeAspect="1"/>
          </p:cNvPicPr>
          <p:nvPr/>
        </p:nvPicPr>
        <p:blipFill>
          <a:blip r:embed="rId21"/>
          <a:stretch>
            <a:fillRect/>
          </a:stretch>
        </p:blipFill>
        <p:spPr>
          <a:xfrm>
            <a:off x="10076505" y="199258"/>
            <a:ext cx="1830539" cy="849675"/>
          </a:xfrm>
          <a:prstGeom prst="rect">
            <a:avLst/>
          </a:prstGeom>
        </p:spPr>
      </p:pic>
      <p:pic>
        <p:nvPicPr>
          <p:cNvPr id="21" name="Picture 20" descr="A blue water drop with a sad face&#10;&#10;AI-generated content may be incorrect.">
            <a:extLst>
              <a:ext uri="{FF2B5EF4-FFF2-40B4-BE49-F238E27FC236}">
                <a16:creationId xmlns:a16="http://schemas.microsoft.com/office/drawing/2014/main" id="{71086EA2-C32E-74CA-E15F-C993802B468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6212" y="1397277"/>
            <a:ext cx="3067187" cy="2172847"/>
          </a:xfrm>
          <a:prstGeom prst="rect">
            <a:avLst/>
          </a:prstGeom>
        </p:spPr>
      </p:pic>
      <p:sp>
        <p:nvSpPr>
          <p:cNvPr id="22" name="TextBox 21">
            <a:extLst>
              <a:ext uri="{FF2B5EF4-FFF2-40B4-BE49-F238E27FC236}">
                <a16:creationId xmlns:a16="http://schemas.microsoft.com/office/drawing/2014/main" id="{C2B2571C-7B43-B996-39D9-C1B42090BEB1}"/>
              </a:ext>
            </a:extLst>
          </p:cNvPr>
          <p:cNvSpPr txBox="1"/>
          <p:nvPr/>
        </p:nvSpPr>
        <p:spPr>
          <a:xfrm>
            <a:off x="116212" y="3862738"/>
            <a:ext cx="11719101" cy="3003386"/>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Sadness is a normal emotion, it’s part of what makes us human.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Everyone feels sad emotions, but it’s a temporary emotion; it will pass and you will feel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Sadness can actually help us because it can prompt us to focus on what is important to us, who we love and what we want from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Try not to beat yourself up for how you feel. It doesn’t matter if you’re sad over something big or something small. If it matters to you, that’s all that counts.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208221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a:extLst>
            <a:ext uri="{FF2B5EF4-FFF2-40B4-BE49-F238E27FC236}">
              <a16:creationId xmlns:a16="http://schemas.microsoft.com/office/drawing/2014/main" id="{899B1175-E842-EB7C-7E0D-9752909C0180}"/>
            </a:ext>
          </a:extLst>
        </p:cNvPr>
        <p:cNvGrpSpPr/>
        <p:nvPr/>
      </p:nvGrpSpPr>
      <p:grpSpPr>
        <a:xfrm>
          <a:off x="0" y="0"/>
          <a:ext cx="0" cy="0"/>
          <a:chOff x="0" y="0"/>
          <a:chExt cx="0" cy="0"/>
        </a:xfrm>
      </p:grpSpPr>
      <p:sp>
        <p:nvSpPr>
          <p:cNvPr id="8" name="Flowchart: Connector 7">
            <a:extLst>
              <a:ext uri="{FF2B5EF4-FFF2-40B4-BE49-F238E27FC236}">
                <a16:creationId xmlns:a16="http://schemas.microsoft.com/office/drawing/2014/main" id="{5EA4D6DD-E073-F06C-A846-DCEA755258F0}"/>
              </a:ext>
            </a:extLst>
          </p:cNvPr>
          <p:cNvSpPr/>
          <p:nvPr/>
        </p:nvSpPr>
        <p:spPr>
          <a:xfrm>
            <a:off x="17314306" y="13622273"/>
            <a:ext cx="17052822" cy="16188784"/>
          </a:xfrm>
          <a:prstGeom prst="flowChartConnector">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Connector 5">
            <a:extLst>
              <a:ext uri="{FF2B5EF4-FFF2-40B4-BE49-F238E27FC236}">
                <a16:creationId xmlns:a16="http://schemas.microsoft.com/office/drawing/2014/main" id="{DC13BE86-85B8-58AD-B78B-ACA5502BE74A}"/>
              </a:ext>
            </a:extLst>
          </p:cNvPr>
          <p:cNvSpPr/>
          <p:nvPr/>
        </p:nvSpPr>
        <p:spPr>
          <a:xfrm>
            <a:off x="16937019" y="-21736884"/>
            <a:ext cx="16175825" cy="16703444"/>
          </a:xfrm>
          <a:prstGeom prst="flowChartConnector">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lowchart: Connector 1">
            <a:extLst>
              <a:ext uri="{FF2B5EF4-FFF2-40B4-BE49-F238E27FC236}">
                <a16:creationId xmlns:a16="http://schemas.microsoft.com/office/drawing/2014/main" id="{899732C4-834C-0A01-232B-A00E6FD4D9DA}"/>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22DC2165-A16E-2566-7829-33E0E8FA1720}"/>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430C0DC-2009-0F6C-599C-D6211CA33460}"/>
              </a:ext>
            </a:extLst>
          </p:cNvPr>
          <p:cNvSpPr txBox="1"/>
          <p:nvPr/>
        </p:nvSpPr>
        <p:spPr>
          <a:xfrm>
            <a:off x="5003182" y="-6922088"/>
            <a:ext cx="718881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ISPCC Childline is for children, young people and their parents.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listen, we believe, we support and we empower.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provide services which focus on building resilience and coping skills. These are focused in the following area’s: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Listening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therapeutic support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Community Engagement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B73065C7-7341-0FFE-45CC-8FBBB6E0F39F}"/>
              </a:ext>
            </a:extLst>
          </p:cNvPr>
          <p:cNvSpPr/>
          <p:nvPr/>
        </p:nvSpPr>
        <p:spPr>
          <a:xfrm>
            <a:off x="-70548" y="-19345"/>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2B91958-D86F-CA2B-04E2-3B24A4B875E5}"/>
              </a:ext>
            </a:extLst>
          </p:cNvPr>
          <p:cNvSpPr txBox="1"/>
          <p:nvPr/>
        </p:nvSpPr>
        <p:spPr>
          <a:xfrm>
            <a:off x="19369228" y="7505982"/>
            <a:ext cx="6471489"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Childline is a listening service for children and young people up to the age of 18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 completely confidential service, no phone numbers or details are kept. It is up to you what details/information you want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 non judgemental service where we wont tell you what to do, instead we will explore options it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available via phone 24hrs a day by calling 1800 66 66 66 and is completely free of charge.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2DEB68C2-3FDB-BE15-4417-51F5009E0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13992">
            <a:off x="7765704" y="3296620"/>
            <a:ext cx="7641681" cy="7641681"/>
          </a:xfrm>
          <a:prstGeom prst="rect">
            <a:avLst/>
          </a:prstGeom>
        </p:spPr>
      </p:pic>
      <p:sp>
        <p:nvSpPr>
          <p:cNvPr id="4" name="TextBox 3">
            <a:extLst>
              <a:ext uri="{FF2B5EF4-FFF2-40B4-BE49-F238E27FC236}">
                <a16:creationId xmlns:a16="http://schemas.microsoft.com/office/drawing/2014/main" id="{1920693D-316D-7DB2-92A5-118778828AB8}"/>
              </a:ext>
            </a:extLst>
          </p:cNvPr>
          <p:cNvSpPr txBox="1"/>
          <p:nvPr/>
        </p:nvSpPr>
        <p:spPr>
          <a:xfrm>
            <a:off x="-5556" y="-2407697"/>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dirty="0">
                <a:ln>
                  <a:noFill/>
                </a:ln>
                <a:solidFill>
                  <a:srgbClr val="7F50C8"/>
                </a:solidFill>
                <a:effectLst/>
                <a:uLnTx/>
                <a:uFillTx/>
                <a:latin typeface="Poppins ExtraBold" panose="00000900000000000000" pitchFamily="2" charset="0"/>
                <a:ea typeface="+mn-ea"/>
                <a:cs typeface="Poppins ExtraBold" panose="00000900000000000000" pitchFamily="2" charset="0"/>
              </a:rPr>
              <a:t>Childline</a:t>
            </a:r>
          </a:p>
        </p:txBody>
      </p:sp>
      <p:sp>
        <p:nvSpPr>
          <p:cNvPr id="5" name="TextBox 4">
            <a:extLst>
              <a:ext uri="{FF2B5EF4-FFF2-40B4-BE49-F238E27FC236}">
                <a16:creationId xmlns:a16="http://schemas.microsoft.com/office/drawing/2014/main" id="{27A5832E-99EE-1881-3B85-6CBAB71DAF7B}"/>
              </a:ext>
            </a:extLst>
          </p:cNvPr>
          <p:cNvSpPr txBox="1"/>
          <p:nvPr/>
        </p:nvSpPr>
        <p:spPr>
          <a:xfrm>
            <a:off x="258163" y="-4363828"/>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a:ln>
                  <a:noFill/>
                </a:ln>
                <a:solidFill>
                  <a:srgbClr val="7F50C8"/>
                </a:solidFill>
                <a:effectLst/>
                <a:uLnTx/>
                <a:uFillTx/>
                <a:latin typeface="Poppins ExtraBold" panose="00000900000000000000" pitchFamily="2" charset="0"/>
                <a:ea typeface="+mn-ea"/>
                <a:cs typeface="Poppins ExtraBold" panose="00000900000000000000" pitchFamily="2" charset="0"/>
              </a:rPr>
              <a:t>Shield</a:t>
            </a:r>
          </a:p>
        </p:txBody>
      </p:sp>
      <p:grpSp>
        <p:nvGrpSpPr>
          <p:cNvPr id="25" name="Group 24">
            <a:extLst>
              <a:ext uri="{FF2B5EF4-FFF2-40B4-BE49-F238E27FC236}">
                <a16:creationId xmlns:a16="http://schemas.microsoft.com/office/drawing/2014/main" id="{8250710C-A11D-F1BE-9906-15B5C7CCF91C}"/>
              </a:ext>
            </a:extLst>
          </p:cNvPr>
          <p:cNvGrpSpPr/>
          <p:nvPr/>
        </p:nvGrpSpPr>
        <p:grpSpPr>
          <a:xfrm>
            <a:off x="3923224" y="7475656"/>
            <a:ext cx="3416300" cy="5562600"/>
            <a:chOff x="4387850" y="788416"/>
            <a:chExt cx="3416300" cy="5562600"/>
          </a:xfrm>
        </p:grpSpPr>
        <p:grpSp>
          <p:nvGrpSpPr>
            <p:cNvPr id="80" name="Group 79">
              <a:extLst>
                <a:ext uri="{FF2B5EF4-FFF2-40B4-BE49-F238E27FC236}">
                  <a16:creationId xmlns:a16="http://schemas.microsoft.com/office/drawing/2014/main" id="{8A05180B-6BE5-FE0E-A05B-66ECA005DBBD}"/>
                </a:ext>
              </a:extLst>
            </p:cNvPr>
            <p:cNvGrpSpPr/>
            <p:nvPr/>
          </p:nvGrpSpPr>
          <p:grpSpPr>
            <a:xfrm>
              <a:off x="5763169" y="2840392"/>
              <a:ext cx="688472" cy="688472"/>
              <a:chOff x="5480050" y="2641600"/>
              <a:chExt cx="812800" cy="812800"/>
            </a:xfrm>
          </p:grpSpPr>
          <p:sp>
            <p:nvSpPr>
              <p:cNvPr id="81" name="Rectangle: Rounded Corners 80">
                <a:extLst>
                  <a:ext uri="{FF2B5EF4-FFF2-40B4-BE49-F238E27FC236}">
                    <a16:creationId xmlns:a16="http://schemas.microsoft.com/office/drawing/2014/main" id="{AC873436-D750-B7B6-AAFF-009A24C59232}"/>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 name="Graphic 81" descr="Headphones with solid fill">
                <a:extLst>
                  <a:ext uri="{FF2B5EF4-FFF2-40B4-BE49-F238E27FC236}">
                    <a16:creationId xmlns:a16="http://schemas.microsoft.com/office/drawing/2014/main" id="{BA562273-BE00-9F7A-6756-7F96F21612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0276B91E-C438-ECCF-2DA6-CDFECEA1901D}"/>
                </a:ext>
              </a:extLst>
            </p:cNvPr>
            <p:cNvSpPr/>
            <p:nvPr/>
          </p:nvSpPr>
          <p:spPr>
            <a:xfrm>
              <a:off x="5350755" y="2579569"/>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7B5D2B6-7BC0-BAAD-D80A-F935099A7420}"/>
                </a:ext>
              </a:extLst>
            </p:cNvPr>
            <p:cNvSpPr/>
            <p:nvPr/>
          </p:nvSpPr>
          <p:spPr>
            <a:xfrm>
              <a:off x="5776961" y="3228270"/>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BBF5AD33-961C-4E79-7A93-C178EADC5ED8}"/>
                </a:ext>
              </a:extLst>
            </p:cNvPr>
            <p:cNvSpPr/>
            <p:nvPr/>
          </p:nvSpPr>
          <p:spPr>
            <a:xfrm>
              <a:off x="4387850" y="788416"/>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B6886B40-ADD5-C10D-6CEB-067F1337ACA9}"/>
                </a:ext>
              </a:extLst>
            </p:cNvPr>
            <p:cNvSpPr/>
            <p:nvPr/>
          </p:nvSpPr>
          <p:spPr>
            <a:xfrm>
              <a:off x="4502150" y="877316"/>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53503F4F-B70F-5846-7DB6-6DA48FB92F27}"/>
                </a:ext>
              </a:extLst>
            </p:cNvPr>
            <p:cNvSpPr/>
            <p:nvPr/>
          </p:nvSpPr>
          <p:spPr>
            <a:xfrm>
              <a:off x="5562600" y="813816"/>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262C6D04-975E-F16E-D3A0-30F97B8EDBF1}"/>
                </a:ext>
              </a:extLst>
            </p:cNvPr>
            <p:cNvSpPr/>
            <p:nvPr/>
          </p:nvSpPr>
          <p:spPr>
            <a:xfrm>
              <a:off x="4705350" y="1194816"/>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2799D114-0D22-DE89-35E8-9BC06D615775}"/>
                </a:ext>
              </a:extLst>
            </p:cNvPr>
            <p:cNvSpPr/>
            <p:nvPr/>
          </p:nvSpPr>
          <p:spPr>
            <a:xfrm>
              <a:off x="4705350" y="5004816"/>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35202C0B-063E-D4E8-0B62-24DCB87BDDB2}"/>
                </a:ext>
              </a:extLst>
            </p:cNvPr>
            <p:cNvSpPr/>
            <p:nvPr/>
          </p:nvSpPr>
          <p:spPr>
            <a:xfrm>
              <a:off x="6572250" y="2782316"/>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43E32DC6-1F39-4755-285F-815E68BF8894}"/>
                </a:ext>
              </a:extLst>
            </p:cNvPr>
            <p:cNvSpPr/>
            <p:nvPr/>
          </p:nvSpPr>
          <p:spPr>
            <a:xfrm>
              <a:off x="6597650" y="3912617"/>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8D85E4D3-6E05-3391-97EF-AD596167A28F}"/>
                </a:ext>
              </a:extLst>
            </p:cNvPr>
            <p:cNvSpPr/>
            <p:nvPr/>
          </p:nvSpPr>
          <p:spPr>
            <a:xfrm>
              <a:off x="4806950" y="5068316"/>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1FE697B5-E40A-318B-B9A7-7D9F9F5B63CA}"/>
                </a:ext>
              </a:extLst>
            </p:cNvPr>
            <p:cNvSpPr/>
            <p:nvPr/>
          </p:nvSpPr>
          <p:spPr>
            <a:xfrm>
              <a:off x="5689600" y="506831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4727E648-7C8A-E307-FE9F-E3431BAE3F66}"/>
                </a:ext>
              </a:extLst>
            </p:cNvPr>
            <p:cNvSpPr/>
            <p:nvPr/>
          </p:nvSpPr>
          <p:spPr>
            <a:xfrm>
              <a:off x="6584950" y="5068316"/>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5C98BD44-F998-CD10-A6F5-24E6EBADA7FC}"/>
                </a:ext>
              </a:extLst>
            </p:cNvPr>
            <p:cNvSpPr txBox="1"/>
            <p:nvPr/>
          </p:nvSpPr>
          <p:spPr>
            <a:xfrm>
              <a:off x="5759450" y="3569308"/>
              <a:ext cx="8128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a:t>
              </a:r>
            </a:p>
          </p:txBody>
        </p:sp>
        <p:sp>
          <p:nvSpPr>
            <p:cNvPr id="51" name="TextBox 50">
              <a:extLst>
                <a:ext uri="{FF2B5EF4-FFF2-40B4-BE49-F238E27FC236}">
                  <a16:creationId xmlns:a16="http://schemas.microsoft.com/office/drawing/2014/main" id="{001941D9-EB29-A323-6D37-775D7B98E501}"/>
                </a:ext>
              </a:extLst>
            </p:cNvPr>
            <p:cNvSpPr txBox="1"/>
            <p:nvPr/>
          </p:nvSpPr>
          <p:spPr>
            <a:xfrm>
              <a:off x="4746093" y="3569308"/>
              <a:ext cx="9366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Digital Programmes</a:t>
              </a:r>
            </a:p>
          </p:txBody>
        </p:sp>
        <p:sp>
          <p:nvSpPr>
            <p:cNvPr id="53" name="TextBox 52">
              <a:extLst>
                <a:ext uri="{FF2B5EF4-FFF2-40B4-BE49-F238E27FC236}">
                  <a16:creationId xmlns:a16="http://schemas.microsoft.com/office/drawing/2014/main" id="{DAF6326C-E6DF-37BD-B35A-E262A21F373A}"/>
                </a:ext>
              </a:extLst>
            </p:cNvPr>
            <p:cNvSpPr txBox="1"/>
            <p:nvPr/>
          </p:nvSpPr>
          <p:spPr>
            <a:xfrm>
              <a:off x="6535737" y="3595116"/>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CTSS</a:t>
              </a:r>
            </a:p>
          </p:txBody>
        </p:sp>
        <p:sp>
          <p:nvSpPr>
            <p:cNvPr id="55" name="TextBox 54">
              <a:extLst>
                <a:ext uri="{FF2B5EF4-FFF2-40B4-BE49-F238E27FC236}">
                  <a16:creationId xmlns:a16="http://schemas.microsoft.com/office/drawing/2014/main" id="{7A7F37C3-139D-3BF3-16F4-C77B9DA758DF}"/>
                </a:ext>
              </a:extLst>
            </p:cNvPr>
            <p:cNvSpPr txBox="1"/>
            <p:nvPr/>
          </p:nvSpPr>
          <p:spPr>
            <a:xfrm>
              <a:off x="4746093" y="4717751"/>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Shield</a:t>
              </a:r>
            </a:p>
          </p:txBody>
        </p:sp>
        <p:sp>
          <p:nvSpPr>
            <p:cNvPr id="57" name="TextBox 56">
              <a:extLst>
                <a:ext uri="{FF2B5EF4-FFF2-40B4-BE49-F238E27FC236}">
                  <a16:creationId xmlns:a16="http://schemas.microsoft.com/office/drawing/2014/main" id="{39A2E1BB-EA79-F958-C2B4-AAC48DB36B66}"/>
                </a:ext>
              </a:extLst>
            </p:cNvPr>
            <p:cNvSpPr txBox="1"/>
            <p:nvPr/>
          </p:nvSpPr>
          <p:spPr>
            <a:xfrm>
              <a:off x="5627687" y="4717751"/>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Smart Moves</a:t>
              </a:r>
            </a:p>
          </p:txBody>
        </p:sp>
        <p:sp>
          <p:nvSpPr>
            <p:cNvPr id="60" name="TextBox 59">
              <a:extLst>
                <a:ext uri="{FF2B5EF4-FFF2-40B4-BE49-F238E27FC236}">
                  <a16:creationId xmlns:a16="http://schemas.microsoft.com/office/drawing/2014/main" id="{C5895DA5-851A-F544-2D0C-197D748708D3}"/>
                </a:ext>
              </a:extLst>
            </p:cNvPr>
            <p:cNvSpPr txBox="1"/>
            <p:nvPr/>
          </p:nvSpPr>
          <p:spPr>
            <a:xfrm>
              <a:off x="6510337" y="4710484"/>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Support Line</a:t>
              </a:r>
            </a:p>
          </p:txBody>
        </p:sp>
        <p:grpSp>
          <p:nvGrpSpPr>
            <p:cNvPr id="62" name="Group 61">
              <a:extLst>
                <a:ext uri="{FF2B5EF4-FFF2-40B4-BE49-F238E27FC236}">
                  <a16:creationId xmlns:a16="http://schemas.microsoft.com/office/drawing/2014/main" id="{89CE3CAB-A267-1302-F0EC-F85C70A0A503}"/>
                </a:ext>
              </a:extLst>
            </p:cNvPr>
            <p:cNvGrpSpPr/>
            <p:nvPr/>
          </p:nvGrpSpPr>
          <p:grpSpPr>
            <a:xfrm>
              <a:off x="5702300" y="2782316"/>
              <a:ext cx="812800" cy="812800"/>
              <a:chOff x="5480050" y="2641600"/>
              <a:chExt cx="812800" cy="812800"/>
            </a:xfrm>
          </p:grpSpPr>
          <p:sp>
            <p:nvSpPr>
              <p:cNvPr id="64" name="Rectangle: Rounded Corners 63">
                <a:extLst>
                  <a:ext uri="{FF2B5EF4-FFF2-40B4-BE49-F238E27FC236}">
                    <a16:creationId xmlns:a16="http://schemas.microsoft.com/office/drawing/2014/main" id="{48A557C1-9939-2FEC-CF6B-E93CE279FE6A}"/>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Graphic 65" descr="Headphones with solid fill">
                <a:extLst>
                  <a:ext uri="{FF2B5EF4-FFF2-40B4-BE49-F238E27FC236}">
                    <a16:creationId xmlns:a16="http://schemas.microsoft.com/office/drawing/2014/main" id="{85503CE8-EDB1-3130-BEA7-66FD560D85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pic>
          <p:nvPicPr>
            <p:cNvPr id="69" name="Graphic 68" descr="Cycle with people with solid fill">
              <a:extLst>
                <a:ext uri="{FF2B5EF4-FFF2-40B4-BE49-F238E27FC236}">
                  <a16:creationId xmlns:a16="http://schemas.microsoft.com/office/drawing/2014/main" id="{C1B945FF-4A61-F219-9A3D-F41CFBFFCE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3040" y="2714724"/>
              <a:ext cx="898525" cy="898525"/>
            </a:xfrm>
            <a:prstGeom prst="rect">
              <a:avLst/>
            </a:prstGeom>
          </p:spPr>
        </p:pic>
        <p:pic>
          <p:nvPicPr>
            <p:cNvPr id="72" name="Graphic 71" descr="Receiver with solid fill">
              <a:extLst>
                <a:ext uri="{FF2B5EF4-FFF2-40B4-BE49-F238E27FC236}">
                  <a16:creationId xmlns:a16="http://schemas.microsoft.com/office/drawing/2014/main" id="{B5E6087F-FF67-84B1-7AE5-E4AD065F1E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6550" y="3991048"/>
              <a:ext cx="698500" cy="698500"/>
            </a:xfrm>
            <a:prstGeom prst="rect">
              <a:avLst/>
            </a:prstGeom>
          </p:spPr>
        </p:pic>
        <p:pic>
          <p:nvPicPr>
            <p:cNvPr id="73" name="Graphic 72" descr="Chat with solid fill">
              <a:extLst>
                <a:ext uri="{FF2B5EF4-FFF2-40B4-BE49-F238E27FC236}">
                  <a16:creationId xmlns:a16="http://schemas.microsoft.com/office/drawing/2014/main" id="{9744AC6B-DDE4-82F8-8777-171668B18F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6950" y="5094002"/>
              <a:ext cx="812800" cy="812800"/>
            </a:xfrm>
            <a:prstGeom prst="rect">
              <a:avLst/>
            </a:prstGeom>
          </p:spPr>
        </p:pic>
        <p:pic>
          <p:nvPicPr>
            <p:cNvPr id="74" name="Graphic 73" descr="Envelope with solid fill">
              <a:extLst>
                <a:ext uri="{FF2B5EF4-FFF2-40B4-BE49-F238E27FC236}">
                  <a16:creationId xmlns:a16="http://schemas.microsoft.com/office/drawing/2014/main" id="{EAE20240-59DA-166C-EB1C-10FDAB8222F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3481" y="5080206"/>
              <a:ext cx="788919" cy="788919"/>
            </a:xfrm>
            <a:prstGeom prst="rect">
              <a:avLst/>
            </a:prstGeom>
          </p:spPr>
        </p:pic>
        <p:pic>
          <p:nvPicPr>
            <p:cNvPr id="75" name="Graphic 74" descr="Camera with solid fill">
              <a:extLst>
                <a:ext uri="{FF2B5EF4-FFF2-40B4-BE49-F238E27FC236}">
                  <a16:creationId xmlns:a16="http://schemas.microsoft.com/office/drawing/2014/main" id="{69F472EC-4D5C-DAAE-ACB5-BB9A4B33A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72250" y="5035191"/>
              <a:ext cx="839117" cy="839117"/>
            </a:xfrm>
            <a:prstGeom prst="rect">
              <a:avLst/>
            </a:prstGeom>
          </p:spPr>
        </p:pic>
        <p:sp>
          <p:nvSpPr>
            <p:cNvPr id="76" name="TextBox 75">
              <a:extLst>
                <a:ext uri="{FF2B5EF4-FFF2-40B4-BE49-F238E27FC236}">
                  <a16:creationId xmlns:a16="http://schemas.microsoft.com/office/drawing/2014/main" id="{D4AD4FB7-AC7E-04D6-E4AF-9B45604328ED}"/>
                </a:ext>
              </a:extLst>
            </p:cNvPr>
            <p:cNvSpPr txBox="1"/>
            <p:nvPr/>
          </p:nvSpPr>
          <p:spPr>
            <a:xfrm>
              <a:off x="4800710" y="1332750"/>
              <a:ext cx="117464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MAR</a:t>
              </a: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MON</a:t>
              </a:r>
            </a:p>
          </p:txBody>
        </p:sp>
        <p:cxnSp>
          <p:nvCxnSpPr>
            <p:cNvPr id="77" name="Straight Connector 76">
              <a:extLst>
                <a:ext uri="{FF2B5EF4-FFF2-40B4-BE49-F238E27FC236}">
                  <a16:creationId xmlns:a16="http://schemas.microsoft.com/office/drawing/2014/main" id="{22D50ED0-9D40-E543-44C0-30887799A442}"/>
                </a:ext>
              </a:extLst>
            </p:cNvPr>
            <p:cNvCxnSpPr>
              <a:cxnSpLocks/>
            </p:cNvCxnSpPr>
            <p:nvPr/>
          </p:nvCxnSpPr>
          <p:spPr>
            <a:xfrm>
              <a:off x="5975350" y="1332750"/>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2AE189ED-DFB3-67B6-711E-05A459E51C73}"/>
                </a:ext>
              </a:extLst>
            </p:cNvPr>
            <p:cNvSpPr txBox="1"/>
            <p:nvPr/>
          </p:nvSpPr>
          <p:spPr>
            <a:xfrm>
              <a:off x="6140451" y="1867425"/>
              <a:ext cx="1257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Sunny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16</a:t>
              </a: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Tahoma" panose="020B0604030504040204" pitchFamily="34" charset="0"/>
                  <a:cs typeface="Poppins" panose="00000500000000000000" pitchFamily="2" charset="0"/>
                </a:rPr>
                <a:t>℃</a:t>
              </a:r>
              <a:endPar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2B3A0322-27F6-9828-2B55-0E31CDDA40F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6404" y="1239662"/>
              <a:ext cx="717092" cy="717092"/>
            </a:xfrm>
            <a:prstGeom prst="rect">
              <a:avLst/>
            </a:prstGeom>
          </p:spPr>
        </p:pic>
        <p:sp>
          <p:nvSpPr>
            <p:cNvPr id="41" name="Rectangle: Rounded Corners 40">
              <a:extLst>
                <a:ext uri="{FF2B5EF4-FFF2-40B4-BE49-F238E27FC236}">
                  <a16:creationId xmlns:a16="http://schemas.microsoft.com/office/drawing/2014/main" id="{ABA82B76-4D67-D994-3BD4-5E9710658440}"/>
                </a:ext>
              </a:extLst>
            </p:cNvPr>
            <p:cNvSpPr/>
            <p:nvPr/>
          </p:nvSpPr>
          <p:spPr>
            <a:xfrm>
              <a:off x="4804136" y="3912616"/>
              <a:ext cx="798151"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Graphic 69" descr="Shield with solid fill">
              <a:extLst>
                <a:ext uri="{FF2B5EF4-FFF2-40B4-BE49-F238E27FC236}">
                  <a16:creationId xmlns:a16="http://schemas.microsoft.com/office/drawing/2014/main" id="{0200056E-72D5-533B-314C-C37CA1818E4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00710" y="3889434"/>
              <a:ext cx="802088" cy="860247"/>
            </a:xfrm>
            <a:prstGeom prst="rect">
              <a:avLst/>
            </a:prstGeom>
          </p:spPr>
        </p:pic>
        <p:sp>
          <p:nvSpPr>
            <p:cNvPr id="37" name="Rectangle: Rounded Corners 36">
              <a:extLst>
                <a:ext uri="{FF2B5EF4-FFF2-40B4-BE49-F238E27FC236}">
                  <a16:creationId xmlns:a16="http://schemas.microsoft.com/office/drawing/2014/main" id="{1DFF3DEB-ABC4-31D0-228F-4E60383C4DDE}"/>
                </a:ext>
              </a:extLst>
            </p:cNvPr>
            <p:cNvSpPr/>
            <p:nvPr/>
          </p:nvSpPr>
          <p:spPr>
            <a:xfrm>
              <a:off x="4773650" y="2780958"/>
              <a:ext cx="865191" cy="788758"/>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Graphic 67" descr="Internet with solid fill">
              <a:extLst>
                <a:ext uri="{FF2B5EF4-FFF2-40B4-BE49-F238E27FC236}">
                  <a16:creationId xmlns:a16="http://schemas.microsoft.com/office/drawing/2014/main" id="{488EF4F3-07F6-681E-CC5E-B0EF1980DDE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3419" y="2805192"/>
              <a:ext cx="758107" cy="691134"/>
            </a:xfrm>
            <a:prstGeom prst="rect">
              <a:avLst/>
            </a:prstGeom>
          </p:spPr>
        </p:pic>
      </p:grpSp>
      <p:sp>
        <p:nvSpPr>
          <p:cNvPr id="9" name="TextBox 8">
            <a:extLst>
              <a:ext uri="{FF2B5EF4-FFF2-40B4-BE49-F238E27FC236}">
                <a16:creationId xmlns:a16="http://schemas.microsoft.com/office/drawing/2014/main" id="{E57DD724-1E39-D119-3BED-1D132963D9CF}"/>
              </a:ext>
            </a:extLst>
          </p:cNvPr>
          <p:cNvSpPr txBox="1"/>
          <p:nvPr/>
        </p:nvSpPr>
        <p:spPr>
          <a:xfrm>
            <a:off x="236926" y="297288"/>
            <a:ext cx="11912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a:ln>
                  <a:noFill/>
                </a:ln>
                <a:solidFill>
                  <a:srgbClr val="7F50C8"/>
                </a:solidFill>
                <a:effectLst/>
                <a:uLnTx/>
                <a:uFillTx/>
                <a:latin typeface="Poppins ExtraBold" panose="00000900000000000000" pitchFamily="2" charset="0"/>
                <a:ea typeface="+mn-ea"/>
                <a:cs typeface="Poppins ExtraBold" panose="00000900000000000000" pitchFamily="2" charset="0"/>
              </a:rPr>
              <a:t>This is Angry Aidan</a:t>
            </a:r>
          </a:p>
        </p:txBody>
      </p:sp>
      <p:pic>
        <p:nvPicPr>
          <p:cNvPr id="13" name="Picture 12">
            <a:extLst>
              <a:ext uri="{FF2B5EF4-FFF2-40B4-BE49-F238E27FC236}">
                <a16:creationId xmlns:a16="http://schemas.microsoft.com/office/drawing/2014/main" id="{A99ED535-FCA9-E659-6FE4-B27120CC3A18}"/>
              </a:ext>
            </a:extLst>
          </p:cNvPr>
          <p:cNvPicPr>
            <a:picLocks noChangeAspect="1"/>
          </p:cNvPicPr>
          <p:nvPr/>
        </p:nvPicPr>
        <p:blipFill>
          <a:blip r:embed="rId21"/>
          <a:stretch>
            <a:fillRect/>
          </a:stretch>
        </p:blipFill>
        <p:spPr>
          <a:xfrm>
            <a:off x="9103376" y="75799"/>
            <a:ext cx="2318806" cy="1076312"/>
          </a:xfrm>
          <a:prstGeom prst="rect">
            <a:avLst/>
          </a:prstGeom>
        </p:spPr>
      </p:pic>
      <p:pic>
        <p:nvPicPr>
          <p:cNvPr id="11" name="Picture 10" descr="A screenshot of a video&#10;&#10;AI-generated content may be incorrect.">
            <a:hlinkClick r:id="rId22"/>
            <a:extLst>
              <a:ext uri="{FF2B5EF4-FFF2-40B4-BE49-F238E27FC236}">
                <a16:creationId xmlns:a16="http://schemas.microsoft.com/office/drawing/2014/main" id="{4E464951-6F0A-E0D3-60AC-E6364E5AAA8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0548" y="1315638"/>
            <a:ext cx="8251777" cy="5663865"/>
          </a:xfrm>
          <a:prstGeom prst="rect">
            <a:avLst/>
          </a:prstGeom>
        </p:spPr>
      </p:pic>
    </p:spTree>
    <p:extLst>
      <p:ext uri="{BB962C8B-B14F-4D97-AF65-F5344CB8AC3E}">
        <p14:creationId xmlns:p14="http://schemas.microsoft.com/office/powerpoint/2010/main" val="3207412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37E7149B-A8E4-4EF0-3A50-F643E4B7E29F}"/>
              </a:ext>
            </a:extLst>
          </p:cNvPr>
          <p:cNvSpPr/>
          <p:nvPr/>
        </p:nvSpPr>
        <p:spPr>
          <a:xfrm>
            <a:off x="17314306" y="13622273"/>
            <a:ext cx="17052822" cy="16188784"/>
          </a:xfrm>
          <a:prstGeom prst="flowChartConnector">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Connector 5">
            <a:extLst>
              <a:ext uri="{FF2B5EF4-FFF2-40B4-BE49-F238E27FC236}">
                <a16:creationId xmlns:a16="http://schemas.microsoft.com/office/drawing/2014/main" id="{67BDA77E-990C-837D-5CDC-EF8869D978FA}"/>
              </a:ext>
            </a:extLst>
          </p:cNvPr>
          <p:cNvSpPr/>
          <p:nvPr/>
        </p:nvSpPr>
        <p:spPr>
          <a:xfrm>
            <a:off x="16937019" y="-21736884"/>
            <a:ext cx="16175825" cy="16703444"/>
          </a:xfrm>
          <a:prstGeom prst="flowChartConnector">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lowchart: Connector 1">
            <a:extLst>
              <a:ext uri="{FF2B5EF4-FFF2-40B4-BE49-F238E27FC236}">
                <a16:creationId xmlns:a16="http://schemas.microsoft.com/office/drawing/2014/main" id="{0EABBBE7-29A3-E574-1E2D-7164F2085195}"/>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ISPCC Childline is for children, young people and their parents.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listen, we believe, we support and we empower.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provide services which focus on building resilience and coping skills. These are focused in the following area’s: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Listening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therapeutic support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Community Engagement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70548" y="-19345"/>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8816547-53A2-4423-02D1-EEF35B51ED68}"/>
              </a:ext>
            </a:extLst>
          </p:cNvPr>
          <p:cNvSpPr txBox="1"/>
          <p:nvPr/>
        </p:nvSpPr>
        <p:spPr>
          <a:xfrm>
            <a:off x="19369228" y="7505982"/>
            <a:ext cx="6471489"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Childline is a listening service for children and young people up to the age of 18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 completely confidential service, no phone numbers or details are kept. It is up to you what details/information you want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 non judgemental service where we wont tell you what to do, instead we will explore options it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available via phone 24hrs a day by calling 1800 66 66 66 and is completely free of charge.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13992">
            <a:off x="7765704" y="3296620"/>
            <a:ext cx="7641681" cy="7641681"/>
          </a:xfrm>
          <a:prstGeom prst="rect">
            <a:avLst/>
          </a:prstGeom>
        </p:spPr>
      </p:pic>
      <p:sp>
        <p:nvSpPr>
          <p:cNvPr id="4" name="TextBox 3">
            <a:extLst>
              <a:ext uri="{FF2B5EF4-FFF2-40B4-BE49-F238E27FC236}">
                <a16:creationId xmlns:a16="http://schemas.microsoft.com/office/drawing/2014/main" id="{623FB325-F313-A9B4-A7BD-A6606875F2BA}"/>
              </a:ext>
            </a:extLst>
          </p:cNvPr>
          <p:cNvSpPr txBox="1"/>
          <p:nvPr/>
        </p:nvSpPr>
        <p:spPr>
          <a:xfrm>
            <a:off x="-5556" y="-2407697"/>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dirty="0">
                <a:ln>
                  <a:noFill/>
                </a:ln>
                <a:solidFill>
                  <a:srgbClr val="7F50C8"/>
                </a:solidFill>
                <a:effectLst/>
                <a:uLnTx/>
                <a:uFillTx/>
                <a:latin typeface="Poppins ExtraBold" panose="00000900000000000000" pitchFamily="2" charset="0"/>
                <a:ea typeface="+mn-ea"/>
                <a:cs typeface="Poppins ExtraBold" panose="00000900000000000000" pitchFamily="2" charset="0"/>
              </a:rPr>
              <a:t>Childline</a:t>
            </a:r>
          </a:p>
        </p:txBody>
      </p:sp>
      <p:sp>
        <p:nvSpPr>
          <p:cNvPr id="5" name="TextBox 4">
            <a:extLst>
              <a:ext uri="{FF2B5EF4-FFF2-40B4-BE49-F238E27FC236}">
                <a16:creationId xmlns:a16="http://schemas.microsoft.com/office/drawing/2014/main" id="{81909843-BA48-6CF0-93E3-C93A51718341}"/>
              </a:ext>
            </a:extLst>
          </p:cNvPr>
          <p:cNvSpPr txBox="1"/>
          <p:nvPr/>
        </p:nvSpPr>
        <p:spPr>
          <a:xfrm>
            <a:off x="258163" y="-4363828"/>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a:ln>
                  <a:noFill/>
                </a:ln>
                <a:solidFill>
                  <a:srgbClr val="7F50C8"/>
                </a:solidFill>
                <a:effectLst/>
                <a:uLnTx/>
                <a:uFillTx/>
                <a:latin typeface="Poppins ExtraBold" panose="00000900000000000000" pitchFamily="2" charset="0"/>
                <a:ea typeface="+mn-ea"/>
                <a:cs typeface="Poppins ExtraBold" panose="00000900000000000000" pitchFamily="2" charset="0"/>
              </a:rPr>
              <a:t>Shield</a:t>
            </a:r>
          </a:p>
        </p:txBody>
      </p:sp>
      <p:grpSp>
        <p:nvGrpSpPr>
          <p:cNvPr id="25" name="Group 24">
            <a:extLst>
              <a:ext uri="{FF2B5EF4-FFF2-40B4-BE49-F238E27FC236}">
                <a16:creationId xmlns:a16="http://schemas.microsoft.com/office/drawing/2014/main" id="{47A09D14-292B-D55D-9ACF-0DF20EBD72A4}"/>
              </a:ext>
            </a:extLst>
          </p:cNvPr>
          <p:cNvGrpSpPr/>
          <p:nvPr/>
        </p:nvGrpSpPr>
        <p:grpSpPr>
          <a:xfrm>
            <a:off x="3923224" y="7475656"/>
            <a:ext cx="3416300" cy="5562600"/>
            <a:chOff x="4387850" y="788416"/>
            <a:chExt cx="3416300" cy="5562600"/>
          </a:xfrm>
        </p:grpSpPr>
        <p:grpSp>
          <p:nvGrpSpPr>
            <p:cNvPr id="80" name="Group 79">
              <a:extLst>
                <a:ext uri="{FF2B5EF4-FFF2-40B4-BE49-F238E27FC236}">
                  <a16:creationId xmlns:a16="http://schemas.microsoft.com/office/drawing/2014/main" id="{A1DB4265-C855-DF5A-FADE-C35959EEAF11}"/>
                </a:ext>
              </a:extLst>
            </p:cNvPr>
            <p:cNvGrpSpPr/>
            <p:nvPr/>
          </p:nvGrpSpPr>
          <p:grpSpPr>
            <a:xfrm>
              <a:off x="5763169" y="2840392"/>
              <a:ext cx="688472" cy="688472"/>
              <a:chOff x="5480050" y="2641600"/>
              <a:chExt cx="812800" cy="812800"/>
            </a:xfrm>
          </p:grpSpPr>
          <p:sp>
            <p:nvSpPr>
              <p:cNvPr id="81" name="Rectangle: Rounded Corners 80">
                <a:extLst>
                  <a:ext uri="{FF2B5EF4-FFF2-40B4-BE49-F238E27FC236}">
                    <a16:creationId xmlns:a16="http://schemas.microsoft.com/office/drawing/2014/main" id="{C5EA4F5B-2049-FA0A-B968-60758E1A204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 name="Graphic 81" descr="Headphones with solid fill">
                <a:extLst>
                  <a:ext uri="{FF2B5EF4-FFF2-40B4-BE49-F238E27FC236}">
                    <a16:creationId xmlns:a16="http://schemas.microsoft.com/office/drawing/2014/main" id="{EE53E010-75F8-DA5B-2902-60AE4943BF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E8513EE-BA2A-6FA1-3039-C6C26FD03A84}"/>
                </a:ext>
              </a:extLst>
            </p:cNvPr>
            <p:cNvSpPr/>
            <p:nvPr/>
          </p:nvSpPr>
          <p:spPr>
            <a:xfrm>
              <a:off x="5350755" y="2579569"/>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344A59C-B8CC-D5F5-6749-4D9F8B7B021F}"/>
                </a:ext>
              </a:extLst>
            </p:cNvPr>
            <p:cNvSpPr/>
            <p:nvPr/>
          </p:nvSpPr>
          <p:spPr>
            <a:xfrm>
              <a:off x="5776961" y="3228270"/>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6E22A88E-7ACC-FC89-4366-CFA82DEE55A4}"/>
                </a:ext>
              </a:extLst>
            </p:cNvPr>
            <p:cNvSpPr/>
            <p:nvPr/>
          </p:nvSpPr>
          <p:spPr>
            <a:xfrm>
              <a:off x="4387850" y="788416"/>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55D714B7-9D5E-5306-6248-CB12E7092A5D}"/>
                </a:ext>
              </a:extLst>
            </p:cNvPr>
            <p:cNvSpPr/>
            <p:nvPr/>
          </p:nvSpPr>
          <p:spPr>
            <a:xfrm>
              <a:off x="4502150" y="877316"/>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204F421F-7853-B915-903F-F8C2E8E64140}"/>
                </a:ext>
              </a:extLst>
            </p:cNvPr>
            <p:cNvSpPr/>
            <p:nvPr/>
          </p:nvSpPr>
          <p:spPr>
            <a:xfrm>
              <a:off x="5562600" y="813816"/>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A87166BB-2957-3E69-DAEB-0154B35F86E4}"/>
                </a:ext>
              </a:extLst>
            </p:cNvPr>
            <p:cNvSpPr/>
            <p:nvPr/>
          </p:nvSpPr>
          <p:spPr>
            <a:xfrm>
              <a:off x="4705350" y="1194816"/>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6FA14091-2562-C296-5FA5-B71A5A3052D8}"/>
                </a:ext>
              </a:extLst>
            </p:cNvPr>
            <p:cNvSpPr/>
            <p:nvPr/>
          </p:nvSpPr>
          <p:spPr>
            <a:xfrm>
              <a:off x="4705350" y="5004816"/>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71D4C73A-7CF0-80E0-2859-BD4202AB4EE6}"/>
                </a:ext>
              </a:extLst>
            </p:cNvPr>
            <p:cNvSpPr/>
            <p:nvPr/>
          </p:nvSpPr>
          <p:spPr>
            <a:xfrm>
              <a:off x="6572250" y="2782316"/>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39B5AD6B-0DF7-9C48-6075-C94CB861BA74}"/>
                </a:ext>
              </a:extLst>
            </p:cNvPr>
            <p:cNvSpPr/>
            <p:nvPr/>
          </p:nvSpPr>
          <p:spPr>
            <a:xfrm>
              <a:off x="6597650" y="3912617"/>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00C0E24F-6FB9-AF46-96A2-5A714302F5B7}"/>
                </a:ext>
              </a:extLst>
            </p:cNvPr>
            <p:cNvSpPr/>
            <p:nvPr/>
          </p:nvSpPr>
          <p:spPr>
            <a:xfrm>
              <a:off x="4806950" y="5068316"/>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8070D854-DFAB-DB23-AC3A-AD8C1FAC26D2}"/>
                </a:ext>
              </a:extLst>
            </p:cNvPr>
            <p:cNvSpPr/>
            <p:nvPr/>
          </p:nvSpPr>
          <p:spPr>
            <a:xfrm>
              <a:off x="5689600" y="506831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A46DD880-E77C-6C6D-EF65-DE40A73CFCEA}"/>
                </a:ext>
              </a:extLst>
            </p:cNvPr>
            <p:cNvSpPr/>
            <p:nvPr/>
          </p:nvSpPr>
          <p:spPr>
            <a:xfrm>
              <a:off x="6584950" y="5068316"/>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1CF7A168-2C34-859A-05A3-F8C9391D741E}"/>
                </a:ext>
              </a:extLst>
            </p:cNvPr>
            <p:cNvSpPr txBox="1"/>
            <p:nvPr/>
          </p:nvSpPr>
          <p:spPr>
            <a:xfrm>
              <a:off x="5759450" y="3569308"/>
              <a:ext cx="8128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a:t>
              </a:r>
            </a:p>
          </p:txBody>
        </p:sp>
        <p:sp>
          <p:nvSpPr>
            <p:cNvPr id="51" name="TextBox 50">
              <a:extLst>
                <a:ext uri="{FF2B5EF4-FFF2-40B4-BE49-F238E27FC236}">
                  <a16:creationId xmlns:a16="http://schemas.microsoft.com/office/drawing/2014/main" id="{AC5D0718-BEB9-EF32-6425-6E777CC3AEDE}"/>
                </a:ext>
              </a:extLst>
            </p:cNvPr>
            <p:cNvSpPr txBox="1"/>
            <p:nvPr/>
          </p:nvSpPr>
          <p:spPr>
            <a:xfrm>
              <a:off x="4746093" y="3569308"/>
              <a:ext cx="9366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Digital Programmes</a:t>
              </a:r>
            </a:p>
          </p:txBody>
        </p:sp>
        <p:sp>
          <p:nvSpPr>
            <p:cNvPr id="53" name="TextBox 52">
              <a:extLst>
                <a:ext uri="{FF2B5EF4-FFF2-40B4-BE49-F238E27FC236}">
                  <a16:creationId xmlns:a16="http://schemas.microsoft.com/office/drawing/2014/main" id="{26B5860D-A86E-3571-CA77-9F3B392D48A2}"/>
                </a:ext>
              </a:extLst>
            </p:cNvPr>
            <p:cNvSpPr txBox="1"/>
            <p:nvPr/>
          </p:nvSpPr>
          <p:spPr>
            <a:xfrm>
              <a:off x="6535737" y="3595116"/>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CTSS</a:t>
              </a:r>
            </a:p>
          </p:txBody>
        </p:sp>
        <p:sp>
          <p:nvSpPr>
            <p:cNvPr id="55" name="TextBox 54">
              <a:extLst>
                <a:ext uri="{FF2B5EF4-FFF2-40B4-BE49-F238E27FC236}">
                  <a16:creationId xmlns:a16="http://schemas.microsoft.com/office/drawing/2014/main" id="{9C5C9DA0-AE45-ECCC-9918-0EF8E59C9EBB}"/>
                </a:ext>
              </a:extLst>
            </p:cNvPr>
            <p:cNvSpPr txBox="1"/>
            <p:nvPr/>
          </p:nvSpPr>
          <p:spPr>
            <a:xfrm>
              <a:off x="4746093" y="4717751"/>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Shield</a:t>
              </a:r>
            </a:p>
          </p:txBody>
        </p:sp>
        <p:sp>
          <p:nvSpPr>
            <p:cNvPr id="57" name="TextBox 56">
              <a:extLst>
                <a:ext uri="{FF2B5EF4-FFF2-40B4-BE49-F238E27FC236}">
                  <a16:creationId xmlns:a16="http://schemas.microsoft.com/office/drawing/2014/main" id="{8D96011F-07B8-A0BA-838F-CA59F956D95A}"/>
                </a:ext>
              </a:extLst>
            </p:cNvPr>
            <p:cNvSpPr txBox="1"/>
            <p:nvPr/>
          </p:nvSpPr>
          <p:spPr>
            <a:xfrm>
              <a:off x="5627687" y="4717751"/>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Smart Moves</a:t>
              </a:r>
            </a:p>
          </p:txBody>
        </p:sp>
        <p:sp>
          <p:nvSpPr>
            <p:cNvPr id="60" name="TextBox 59">
              <a:extLst>
                <a:ext uri="{FF2B5EF4-FFF2-40B4-BE49-F238E27FC236}">
                  <a16:creationId xmlns:a16="http://schemas.microsoft.com/office/drawing/2014/main" id="{84AD7FB1-B61A-800B-D0B4-51A734BFD589}"/>
                </a:ext>
              </a:extLst>
            </p:cNvPr>
            <p:cNvSpPr txBox="1"/>
            <p:nvPr/>
          </p:nvSpPr>
          <p:spPr>
            <a:xfrm>
              <a:off x="6510337" y="4710484"/>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Support Line</a:t>
              </a:r>
            </a:p>
          </p:txBody>
        </p:sp>
        <p:grpSp>
          <p:nvGrpSpPr>
            <p:cNvPr id="62" name="Group 61">
              <a:extLst>
                <a:ext uri="{FF2B5EF4-FFF2-40B4-BE49-F238E27FC236}">
                  <a16:creationId xmlns:a16="http://schemas.microsoft.com/office/drawing/2014/main" id="{3D6CB22F-B978-D4A0-C702-79AD9025F997}"/>
                </a:ext>
              </a:extLst>
            </p:cNvPr>
            <p:cNvGrpSpPr/>
            <p:nvPr/>
          </p:nvGrpSpPr>
          <p:grpSpPr>
            <a:xfrm>
              <a:off x="5702300" y="2782316"/>
              <a:ext cx="812800" cy="812800"/>
              <a:chOff x="5480050" y="2641600"/>
              <a:chExt cx="812800" cy="812800"/>
            </a:xfrm>
          </p:grpSpPr>
          <p:sp>
            <p:nvSpPr>
              <p:cNvPr id="64" name="Rectangle: Rounded Corners 63">
                <a:extLst>
                  <a:ext uri="{FF2B5EF4-FFF2-40B4-BE49-F238E27FC236}">
                    <a16:creationId xmlns:a16="http://schemas.microsoft.com/office/drawing/2014/main" id="{B4FF4821-B6D0-F780-6DCA-C2795114DCE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Graphic 65" descr="Headphones with solid fill">
                <a:extLst>
                  <a:ext uri="{FF2B5EF4-FFF2-40B4-BE49-F238E27FC236}">
                    <a16:creationId xmlns:a16="http://schemas.microsoft.com/office/drawing/2014/main" id="{E67B8564-1550-D18A-EA2C-01B9F1440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pic>
          <p:nvPicPr>
            <p:cNvPr id="69" name="Graphic 68" descr="Cycle with people with solid fill">
              <a:extLst>
                <a:ext uri="{FF2B5EF4-FFF2-40B4-BE49-F238E27FC236}">
                  <a16:creationId xmlns:a16="http://schemas.microsoft.com/office/drawing/2014/main" id="{81457EF0-D7F4-43CA-B948-C6A692C6B4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3040" y="2714724"/>
              <a:ext cx="898525" cy="898525"/>
            </a:xfrm>
            <a:prstGeom prst="rect">
              <a:avLst/>
            </a:prstGeom>
          </p:spPr>
        </p:pic>
        <p:pic>
          <p:nvPicPr>
            <p:cNvPr id="72" name="Graphic 71" descr="Receiver with solid fill">
              <a:extLst>
                <a:ext uri="{FF2B5EF4-FFF2-40B4-BE49-F238E27FC236}">
                  <a16:creationId xmlns:a16="http://schemas.microsoft.com/office/drawing/2014/main" id="{153C7C49-95D9-0949-28AE-5750F9EBC4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6550" y="3991048"/>
              <a:ext cx="698500" cy="698500"/>
            </a:xfrm>
            <a:prstGeom prst="rect">
              <a:avLst/>
            </a:prstGeom>
          </p:spPr>
        </p:pic>
        <p:pic>
          <p:nvPicPr>
            <p:cNvPr id="73" name="Graphic 72" descr="Chat with solid fill">
              <a:extLst>
                <a:ext uri="{FF2B5EF4-FFF2-40B4-BE49-F238E27FC236}">
                  <a16:creationId xmlns:a16="http://schemas.microsoft.com/office/drawing/2014/main" id="{48B2D258-06BE-B50A-20B3-385229ACAF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6950" y="5094002"/>
              <a:ext cx="812800" cy="812800"/>
            </a:xfrm>
            <a:prstGeom prst="rect">
              <a:avLst/>
            </a:prstGeom>
          </p:spPr>
        </p:pic>
        <p:pic>
          <p:nvPicPr>
            <p:cNvPr id="74" name="Graphic 73" descr="Envelope with solid fill">
              <a:extLst>
                <a:ext uri="{FF2B5EF4-FFF2-40B4-BE49-F238E27FC236}">
                  <a16:creationId xmlns:a16="http://schemas.microsoft.com/office/drawing/2014/main" id="{E1C4350D-0AAC-729A-484C-EA77377E45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3481" y="5080206"/>
              <a:ext cx="788919" cy="788919"/>
            </a:xfrm>
            <a:prstGeom prst="rect">
              <a:avLst/>
            </a:prstGeom>
          </p:spPr>
        </p:pic>
        <p:pic>
          <p:nvPicPr>
            <p:cNvPr id="75" name="Graphic 74" descr="Camera with solid fill">
              <a:extLst>
                <a:ext uri="{FF2B5EF4-FFF2-40B4-BE49-F238E27FC236}">
                  <a16:creationId xmlns:a16="http://schemas.microsoft.com/office/drawing/2014/main" id="{781C5BA2-54EA-9A7B-7632-9170BBBFBE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72250" y="5035191"/>
              <a:ext cx="839117" cy="839117"/>
            </a:xfrm>
            <a:prstGeom prst="rect">
              <a:avLst/>
            </a:prstGeom>
          </p:spPr>
        </p:pic>
        <p:sp>
          <p:nvSpPr>
            <p:cNvPr id="76" name="TextBox 75">
              <a:extLst>
                <a:ext uri="{FF2B5EF4-FFF2-40B4-BE49-F238E27FC236}">
                  <a16:creationId xmlns:a16="http://schemas.microsoft.com/office/drawing/2014/main" id="{FB18817D-DFE0-84E8-7FCA-C1769DF4A8CD}"/>
                </a:ext>
              </a:extLst>
            </p:cNvPr>
            <p:cNvSpPr txBox="1"/>
            <p:nvPr/>
          </p:nvSpPr>
          <p:spPr>
            <a:xfrm>
              <a:off x="4800710" y="1332750"/>
              <a:ext cx="117464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MAR</a:t>
              </a: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MON</a:t>
              </a:r>
            </a:p>
          </p:txBody>
        </p:sp>
        <p:cxnSp>
          <p:nvCxnSpPr>
            <p:cNvPr id="77" name="Straight Connector 76">
              <a:extLst>
                <a:ext uri="{FF2B5EF4-FFF2-40B4-BE49-F238E27FC236}">
                  <a16:creationId xmlns:a16="http://schemas.microsoft.com/office/drawing/2014/main" id="{5136B4E3-C28E-3894-B9DB-6676EFEF044B}"/>
                </a:ext>
              </a:extLst>
            </p:cNvPr>
            <p:cNvCxnSpPr>
              <a:cxnSpLocks/>
            </p:cNvCxnSpPr>
            <p:nvPr/>
          </p:nvCxnSpPr>
          <p:spPr>
            <a:xfrm>
              <a:off x="5975350" y="1332750"/>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A810DE9-1415-DD65-3F85-143D014186FE}"/>
                </a:ext>
              </a:extLst>
            </p:cNvPr>
            <p:cNvSpPr txBox="1"/>
            <p:nvPr/>
          </p:nvSpPr>
          <p:spPr>
            <a:xfrm>
              <a:off x="6140451" y="1867425"/>
              <a:ext cx="1257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Sunny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16</a:t>
              </a: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Tahoma" panose="020B0604030504040204" pitchFamily="34" charset="0"/>
                  <a:cs typeface="Poppins" panose="00000500000000000000" pitchFamily="2" charset="0"/>
                </a:rPr>
                <a:t>℃</a:t>
              </a:r>
              <a:endPar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FA98D8B8-A66B-0312-C3F5-EDAFD90C132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6404" y="1239662"/>
              <a:ext cx="717092" cy="717092"/>
            </a:xfrm>
            <a:prstGeom prst="rect">
              <a:avLst/>
            </a:prstGeom>
          </p:spPr>
        </p:pic>
        <p:sp>
          <p:nvSpPr>
            <p:cNvPr id="41" name="Rectangle: Rounded Corners 40">
              <a:extLst>
                <a:ext uri="{FF2B5EF4-FFF2-40B4-BE49-F238E27FC236}">
                  <a16:creationId xmlns:a16="http://schemas.microsoft.com/office/drawing/2014/main" id="{82F712BF-817B-0C85-14B2-8D92FA4194AF}"/>
                </a:ext>
              </a:extLst>
            </p:cNvPr>
            <p:cNvSpPr/>
            <p:nvPr/>
          </p:nvSpPr>
          <p:spPr>
            <a:xfrm>
              <a:off x="4804136" y="3912616"/>
              <a:ext cx="798151"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Graphic 69" descr="Shield with solid fill">
              <a:extLst>
                <a:ext uri="{FF2B5EF4-FFF2-40B4-BE49-F238E27FC236}">
                  <a16:creationId xmlns:a16="http://schemas.microsoft.com/office/drawing/2014/main" id="{5CAF347F-FB45-AAC3-B8E5-FB316073198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00710" y="3889434"/>
              <a:ext cx="802088" cy="860247"/>
            </a:xfrm>
            <a:prstGeom prst="rect">
              <a:avLst/>
            </a:prstGeom>
          </p:spPr>
        </p:pic>
        <p:sp>
          <p:nvSpPr>
            <p:cNvPr id="37" name="Rectangle: Rounded Corners 36">
              <a:extLst>
                <a:ext uri="{FF2B5EF4-FFF2-40B4-BE49-F238E27FC236}">
                  <a16:creationId xmlns:a16="http://schemas.microsoft.com/office/drawing/2014/main" id="{3D57BB16-E9E6-1CF8-C078-994F893AE87C}"/>
                </a:ext>
              </a:extLst>
            </p:cNvPr>
            <p:cNvSpPr/>
            <p:nvPr/>
          </p:nvSpPr>
          <p:spPr>
            <a:xfrm>
              <a:off x="4773650" y="2780958"/>
              <a:ext cx="865191" cy="788758"/>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Graphic 67" descr="Internet with solid fill">
              <a:extLst>
                <a:ext uri="{FF2B5EF4-FFF2-40B4-BE49-F238E27FC236}">
                  <a16:creationId xmlns:a16="http://schemas.microsoft.com/office/drawing/2014/main" id="{549A6957-B4B6-C3E5-4EB8-54503DA5986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3419" y="2805192"/>
              <a:ext cx="758107" cy="691134"/>
            </a:xfrm>
            <a:prstGeom prst="rect">
              <a:avLst/>
            </a:prstGeom>
          </p:spPr>
        </p:pic>
      </p:grpSp>
      <p:sp>
        <p:nvSpPr>
          <p:cNvPr id="9" name="TextBox 8">
            <a:extLst>
              <a:ext uri="{FF2B5EF4-FFF2-40B4-BE49-F238E27FC236}">
                <a16:creationId xmlns:a16="http://schemas.microsoft.com/office/drawing/2014/main" id="{591D0112-0C6D-3001-3DDA-88E26E6C432E}"/>
              </a:ext>
            </a:extLst>
          </p:cNvPr>
          <p:cNvSpPr txBox="1"/>
          <p:nvPr/>
        </p:nvSpPr>
        <p:spPr>
          <a:xfrm>
            <a:off x="236926" y="297288"/>
            <a:ext cx="11912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a:ln>
                  <a:noFill/>
                </a:ln>
                <a:solidFill>
                  <a:srgbClr val="7F50C8"/>
                </a:solidFill>
                <a:effectLst/>
                <a:uLnTx/>
                <a:uFillTx/>
                <a:latin typeface="Poppins ExtraBold" panose="00000900000000000000" pitchFamily="2" charset="0"/>
                <a:ea typeface="+mn-ea"/>
                <a:cs typeface="Poppins ExtraBold" panose="00000900000000000000" pitchFamily="2" charset="0"/>
              </a:rPr>
              <a:t>Angry</a:t>
            </a:r>
          </a:p>
        </p:txBody>
      </p:sp>
      <p:sp>
        <p:nvSpPr>
          <p:cNvPr id="10" name="TextBox 9">
            <a:extLst>
              <a:ext uri="{FF2B5EF4-FFF2-40B4-BE49-F238E27FC236}">
                <a16:creationId xmlns:a16="http://schemas.microsoft.com/office/drawing/2014/main" id="{DB283F65-B697-AB73-A863-AAFC9C860A5E}"/>
              </a:ext>
            </a:extLst>
          </p:cNvPr>
          <p:cNvSpPr txBox="1"/>
          <p:nvPr/>
        </p:nvSpPr>
        <p:spPr>
          <a:xfrm>
            <a:off x="3730896" y="1497283"/>
            <a:ext cx="8176148" cy="254608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We all get angry at times. It’s normal – and healthy – to feel anger when we’re frustrated, are unhappy with a situation or feel we have been treated badly. Sometimes we don’t even know why we feel this way. Anger can manifest as a physical rush of energy (adrenaline). Learning to understand why we get angry won’t always stop us from feeling this way, but it will help us to manage it. </a:t>
            </a:r>
            <a:endParaRPr kumimoji="0" lang="en-GB"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7853513E-0BAF-8619-BF03-6B12996511B0}"/>
              </a:ext>
            </a:extLst>
          </p:cNvPr>
          <p:cNvPicPr>
            <a:picLocks noChangeAspect="1"/>
          </p:cNvPicPr>
          <p:nvPr/>
        </p:nvPicPr>
        <p:blipFill>
          <a:blip r:embed="rId21"/>
          <a:stretch>
            <a:fillRect/>
          </a:stretch>
        </p:blipFill>
        <p:spPr>
          <a:xfrm>
            <a:off x="9103376" y="75799"/>
            <a:ext cx="2318806" cy="1076312"/>
          </a:xfrm>
          <a:prstGeom prst="rect">
            <a:avLst/>
          </a:prstGeom>
        </p:spPr>
      </p:pic>
      <p:pic>
        <p:nvPicPr>
          <p:cNvPr id="22" name="Picture 21" descr="A cartoon of a star with a sad face&#10;&#10;AI-generated content may be incorrect.">
            <a:extLst>
              <a:ext uri="{FF2B5EF4-FFF2-40B4-BE49-F238E27FC236}">
                <a16:creationId xmlns:a16="http://schemas.microsoft.com/office/drawing/2014/main" id="{6ED38ADA-69EB-F2D8-FDBB-B6C86F322C2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98331" y="1492632"/>
            <a:ext cx="3225919" cy="2472786"/>
          </a:xfrm>
          <a:prstGeom prst="rect">
            <a:avLst/>
          </a:prstGeom>
        </p:spPr>
      </p:pic>
      <p:sp>
        <p:nvSpPr>
          <p:cNvPr id="23" name="TextBox 22">
            <a:extLst>
              <a:ext uri="{FF2B5EF4-FFF2-40B4-BE49-F238E27FC236}">
                <a16:creationId xmlns:a16="http://schemas.microsoft.com/office/drawing/2014/main" id="{4AB662ED-6127-70DE-A679-1F44AD8886A4}"/>
              </a:ext>
            </a:extLst>
          </p:cNvPr>
          <p:cNvSpPr txBox="1"/>
          <p:nvPr/>
        </p:nvSpPr>
        <p:spPr>
          <a:xfrm>
            <a:off x="150705" y="4255898"/>
            <a:ext cx="11812432"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Spotting the signs that you’re starting to get angry can help you to know when things might be getting out of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When you’re calmly trying to manage your anger, try to recognise your triggers, for example feeling scared or frustrated.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If you’re struggling to control your behaviour, we can support you.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360937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E2492DA-C3F5-C211-0132-6A0D99EF0E45}"/>
              </a:ext>
            </a:extLst>
          </p:cNvPr>
          <p:cNvSpPr txBox="1"/>
          <p:nvPr/>
        </p:nvSpPr>
        <p:spPr>
          <a:xfrm>
            <a:off x="-4826177" y="1879823"/>
            <a:ext cx="513080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SWEAT</a:t>
            </a:r>
          </a:p>
        </p:txBody>
      </p:sp>
      <p:sp>
        <p:nvSpPr>
          <p:cNvPr id="25" name="TextBox 24">
            <a:extLst>
              <a:ext uri="{FF2B5EF4-FFF2-40B4-BE49-F238E27FC236}">
                <a16:creationId xmlns:a16="http://schemas.microsoft.com/office/drawing/2014/main" id="{2ECBA800-8818-D03A-5906-2B9D6060A2E8}"/>
              </a:ext>
            </a:extLst>
          </p:cNvPr>
          <p:cNvSpPr txBox="1"/>
          <p:nvPr/>
        </p:nvSpPr>
        <p:spPr>
          <a:xfrm>
            <a:off x="0" y="-1417320"/>
            <a:ext cx="513080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LET’S</a:t>
            </a:r>
          </a:p>
        </p:txBody>
      </p:sp>
      <p:sp>
        <p:nvSpPr>
          <p:cNvPr id="26" name="TextBox 25">
            <a:extLst>
              <a:ext uri="{FF2B5EF4-FFF2-40B4-BE49-F238E27FC236}">
                <a16:creationId xmlns:a16="http://schemas.microsoft.com/office/drawing/2014/main" id="{AF3B024A-4B91-A32E-964B-319474C605E9}"/>
              </a:ext>
            </a:extLst>
          </p:cNvPr>
          <p:cNvSpPr txBox="1"/>
          <p:nvPr/>
        </p:nvSpPr>
        <p:spPr>
          <a:xfrm>
            <a:off x="15923530" y="3511039"/>
            <a:ext cx="513080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IT</a:t>
            </a:r>
          </a:p>
        </p:txBody>
      </p:sp>
      <p:sp>
        <p:nvSpPr>
          <p:cNvPr id="27" name="TextBox 26">
            <a:extLst>
              <a:ext uri="{FF2B5EF4-FFF2-40B4-BE49-F238E27FC236}">
                <a16:creationId xmlns:a16="http://schemas.microsoft.com/office/drawing/2014/main" id="{E50D8611-6E51-74B1-7303-5774257D4A15}"/>
              </a:ext>
            </a:extLst>
          </p:cNvPr>
          <p:cNvSpPr txBox="1"/>
          <p:nvPr/>
        </p:nvSpPr>
        <p:spPr>
          <a:xfrm>
            <a:off x="845658" y="7872268"/>
            <a:ext cx="733552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TOGETHER</a:t>
            </a:r>
          </a:p>
        </p:txBody>
      </p:sp>
      <p:pic>
        <p:nvPicPr>
          <p:cNvPr id="29" name="Picture 28" descr="A picture containing text, vector graphics&#10;&#10;Description automatically generated">
            <a:extLst>
              <a:ext uri="{FF2B5EF4-FFF2-40B4-BE49-F238E27FC236}">
                <a16:creationId xmlns:a16="http://schemas.microsoft.com/office/drawing/2014/main" id="{319CA301-C12E-8C75-FC58-F64719C05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405798" flipV="1">
            <a:off x="18966191" y="1575535"/>
            <a:ext cx="1423160" cy="1423160"/>
          </a:xfrm>
          <a:prstGeom prst="rect">
            <a:avLst/>
          </a:prstGeom>
        </p:spPr>
      </p:pic>
      <p:sp>
        <p:nvSpPr>
          <p:cNvPr id="2" name="TextBox 1">
            <a:extLst>
              <a:ext uri="{FF2B5EF4-FFF2-40B4-BE49-F238E27FC236}">
                <a16:creationId xmlns:a16="http://schemas.microsoft.com/office/drawing/2014/main" id="{5019DE50-1F1C-599C-FAF1-3AAFF69E0AA5}"/>
              </a:ext>
            </a:extLst>
          </p:cNvPr>
          <p:cNvSpPr txBox="1"/>
          <p:nvPr/>
        </p:nvSpPr>
        <p:spPr>
          <a:xfrm>
            <a:off x="499229" y="617940"/>
            <a:ext cx="12471400" cy="4524315"/>
          </a:xfrm>
          <a:prstGeom prst="rect">
            <a:avLst/>
          </a:prstGeom>
          <a:noFill/>
        </p:spPr>
        <p:txBody>
          <a:bodyPr wrap="square" rtlCol="0">
            <a:spAutoFit/>
          </a:bodyPr>
          <a:lstStyle/>
          <a:p>
            <a:r>
              <a:rPr lang="en-GB" sz="9600" dirty="0">
                <a:solidFill>
                  <a:srgbClr val="7F50C8"/>
                </a:solidFill>
                <a:latin typeface="Poppins" panose="00000500000000000000" pitchFamily="2" charset="0"/>
                <a:cs typeface="Poppins" panose="00000500000000000000" pitchFamily="2" charset="0"/>
              </a:rPr>
              <a:t>What do you think when you hear the word Childline?</a:t>
            </a:r>
          </a:p>
        </p:txBody>
      </p:sp>
      <p:pic>
        <p:nvPicPr>
          <p:cNvPr id="3" name="Picture 2" descr="A picture containing text, transport, wheel, disk brake&#10;&#10;Description automatically generated">
            <a:extLst>
              <a:ext uri="{FF2B5EF4-FFF2-40B4-BE49-F238E27FC236}">
                <a16:creationId xmlns:a16="http://schemas.microsoft.com/office/drawing/2014/main" id="{BBDFA874-000D-B76A-4770-A7A34BE3E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799751">
            <a:off x="9040719" y="2594578"/>
            <a:ext cx="6302562" cy="6302562"/>
          </a:xfrm>
          <a:prstGeom prst="rect">
            <a:avLst/>
          </a:prstGeom>
        </p:spPr>
      </p:pic>
      <p:sp>
        <p:nvSpPr>
          <p:cNvPr id="4" name="TextBox 3">
            <a:extLst>
              <a:ext uri="{FF2B5EF4-FFF2-40B4-BE49-F238E27FC236}">
                <a16:creationId xmlns:a16="http://schemas.microsoft.com/office/drawing/2014/main" id="{1364FBB4-539A-4C9A-DBAC-9386201B20DC}"/>
              </a:ext>
            </a:extLst>
          </p:cNvPr>
          <p:cNvSpPr txBox="1"/>
          <p:nvPr/>
        </p:nvSpPr>
        <p:spPr>
          <a:xfrm>
            <a:off x="-3699946" y="7468515"/>
            <a:ext cx="11437256" cy="461665"/>
          </a:xfrm>
          <a:prstGeom prst="rect">
            <a:avLst/>
          </a:prstGeom>
          <a:noFill/>
        </p:spPr>
        <p:txBody>
          <a:bodyPr wrap="square">
            <a:spAutoFit/>
          </a:bodyPr>
          <a:lstStyle/>
          <a:p>
            <a:r>
              <a:rPr lang="en-GB" sz="2400" b="0" i="0">
                <a:solidFill>
                  <a:srgbClr val="2D375F"/>
                </a:solidFill>
                <a:effectLst/>
                <a:latin typeface="Poppins" panose="00000500000000000000" pitchFamily="2" charset="0"/>
                <a:cs typeface="Poppins" panose="00000500000000000000" pitchFamily="2" charset="0"/>
              </a:rPr>
              <a:t>March 27 to April 2 2023</a:t>
            </a:r>
            <a:endParaRPr lang="en-IE" sz="2400">
              <a:solidFill>
                <a:srgbClr val="2D375F"/>
              </a:solidFill>
              <a:latin typeface="Poppins" panose="000005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C09ABCA6-A06B-B977-10E5-9120614E6902}"/>
              </a:ext>
            </a:extLst>
          </p:cNvPr>
          <p:cNvPicPr>
            <a:picLocks noChangeAspect="1"/>
          </p:cNvPicPr>
          <p:nvPr/>
        </p:nvPicPr>
        <p:blipFill>
          <a:blip r:embed="rId4"/>
          <a:stretch>
            <a:fillRect/>
          </a:stretch>
        </p:blipFill>
        <p:spPr>
          <a:xfrm>
            <a:off x="499229" y="5546008"/>
            <a:ext cx="2318806" cy="1076312"/>
          </a:xfrm>
          <a:prstGeom prst="rect">
            <a:avLst/>
          </a:prstGeom>
        </p:spPr>
      </p:pic>
    </p:spTree>
    <p:extLst>
      <p:ext uri="{BB962C8B-B14F-4D97-AF65-F5344CB8AC3E}">
        <p14:creationId xmlns:p14="http://schemas.microsoft.com/office/powerpoint/2010/main" val="2619235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a:extLst>
            <a:ext uri="{FF2B5EF4-FFF2-40B4-BE49-F238E27FC236}">
              <a16:creationId xmlns:a16="http://schemas.microsoft.com/office/drawing/2014/main" id="{AD28C837-C841-14FC-96F0-7484205CA3EA}"/>
            </a:ext>
          </a:extLst>
        </p:cNvPr>
        <p:cNvGrpSpPr/>
        <p:nvPr/>
      </p:nvGrpSpPr>
      <p:grpSpPr>
        <a:xfrm>
          <a:off x="0" y="0"/>
          <a:ext cx="0" cy="0"/>
          <a:chOff x="0" y="0"/>
          <a:chExt cx="0" cy="0"/>
        </a:xfrm>
      </p:grpSpPr>
      <p:sp>
        <p:nvSpPr>
          <p:cNvPr id="8" name="Flowchart: Connector 7">
            <a:extLst>
              <a:ext uri="{FF2B5EF4-FFF2-40B4-BE49-F238E27FC236}">
                <a16:creationId xmlns:a16="http://schemas.microsoft.com/office/drawing/2014/main" id="{E93CD4D7-6C76-48BF-A76D-6379792AC2C5}"/>
              </a:ext>
            </a:extLst>
          </p:cNvPr>
          <p:cNvSpPr/>
          <p:nvPr/>
        </p:nvSpPr>
        <p:spPr>
          <a:xfrm>
            <a:off x="17314306" y="13622273"/>
            <a:ext cx="17052822" cy="16188784"/>
          </a:xfrm>
          <a:prstGeom prst="flowChartConnector">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Connector 5">
            <a:extLst>
              <a:ext uri="{FF2B5EF4-FFF2-40B4-BE49-F238E27FC236}">
                <a16:creationId xmlns:a16="http://schemas.microsoft.com/office/drawing/2014/main" id="{7F58D4E6-DC38-9D98-E321-B0B3019377F5}"/>
              </a:ext>
            </a:extLst>
          </p:cNvPr>
          <p:cNvSpPr/>
          <p:nvPr/>
        </p:nvSpPr>
        <p:spPr>
          <a:xfrm>
            <a:off x="16937019" y="-21736884"/>
            <a:ext cx="16175825" cy="16703444"/>
          </a:xfrm>
          <a:prstGeom prst="flowChartConnector">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lowchart: Connector 1">
            <a:extLst>
              <a:ext uri="{FF2B5EF4-FFF2-40B4-BE49-F238E27FC236}">
                <a16:creationId xmlns:a16="http://schemas.microsoft.com/office/drawing/2014/main" id="{55982910-5C60-ADDF-AC6A-8D0C72084FC6}"/>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B12ACA69-4969-921D-AA66-50D5260F1391}"/>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8223BF7-54D7-88F6-9648-AA0894B214DA}"/>
              </a:ext>
            </a:extLst>
          </p:cNvPr>
          <p:cNvSpPr txBox="1"/>
          <p:nvPr/>
        </p:nvSpPr>
        <p:spPr>
          <a:xfrm>
            <a:off x="5003182" y="-6922088"/>
            <a:ext cx="718881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ISPCC Childline is for children, young people and their parents.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listen, we believe, we support and we empower.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provide services which focus on building resilience and coping skills. These are focused in the following area’s: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Listening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therapeutic support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Community Engagement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69D00EB8-B57B-99E0-8303-A4630FED3BBC}"/>
              </a:ext>
            </a:extLst>
          </p:cNvPr>
          <p:cNvSpPr/>
          <p:nvPr/>
        </p:nvSpPr>
        <p:spPr>
          <a:xfrm>
            <a:off x="-70548" y="-19345"/>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8B64BBE-FDC5-4AFE-47D6-03519BA11305}"/>
              </a:ext>
            </a:extLst>
          </p:cNvPr>
          <p:cNvSpPr txBox="1"/>
          <p:nvPr/>
        </p:nvSpPr>
        <p:spPr>
          <a:xfrm>
            <a:off x="19369228" y="7505982"/>
            <a:ext cx="6471489"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Childline is a listening service for children and young people up to the age of 18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 completely confidential service, no phone numbers or details are kept. It is up to you what details/information you want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 non judgemental service where we wont tell you what to do, instead we will explore options it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available via phone 24hrs a day by calling 1800 66 66 66 and is completely free of charge.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92C99D16-5435-DB73-7432-B3B3AF28C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13992">
            <a:off x="7765704" y="3296620"/>
            <a:ext cx="7641681" cy="7641681"/>
          </a:xfrm>
          <a:prstGeom prst="rect">
            <a:avLst/>
          </a:prstGeom>
        </p:spPr>
      </p:pic>
      <p:sp>
        <p:nvSpPr>
          <p:cNvPr id="4" name="TextBox 3">
            <a:extLst>
              <a:ext uri="{FF2B5EF4-FFF2-40B4-BE49-F238E27FC236}">
                <a16:creationId xmlns:a16="http://schemas.microsoft.com/office/drawing/2014/main" id="{BA7362CE-2676-EFC0-344C-E07DFF8B5687}"/>
              </a:ext>
            </a:extLst>
          </p:cNvPr>
          <p:cNvSpPr txBox="1"/>
          <p:nvPr/>
        </p:nvSpPr>
        <p:spPr>
          <a:xfrm>
            <a:off x="-5556" y="-2407697"/>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dirty="0">
                <a:ln>
                  <a:noFill/>
                </a:ln>
                <a:solidFill>
                  <a:srgbClr val="7F50C8"/>
                </a:solidFill>
                <a:effectLst/>
                <a:uLnTx/>
                <a:uFillTx/>
                <a:latin typeface="Poppins ExtraBold" panose="00000900000000000000" pitchFamily="2" charset="0"/>
                <a:ea typeface="+mn-ea"/>
                <a:cs typeface="Poppins ExtraBold" panose="00000900000000000000" pitchFamily="2" charset="0"/>
              </a:rPr>
              <a:t>Childline</a:t>
            </a:r>
          </a:p>
        </p:txBody>
      </p:sp>
      <p:sp>
        <p:nvSpPr>
          <p:cNvPr id="5" name="TextBox 4">
            <a:extLst>
              <a:ext uri="{FF2B5EF4-FFF2-40B4-BE49-F238E27FC236}">
                <a16:creationId xmlns:a16="http://schemas.microsoft.com/office/drawing/2014/main" id="{37D0B146-4348-3828-6CE9-33AA5636B4E2}"/>
              </a:ext>
            </a:extLst>
          </p:cNvPr>
          <p:cNvSpPr txBox="1"/>
          <p:nvPr/>
        </p:nvSpPr>
        <p:spPr>
          <a:xfrm>
            <a:off x="258163" y="-4363828"/>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a:ln>
                  <a:noFill/>
                </a:ln>
                <a:solidFill>
                  <a:srgbClr val="7F50C8"/>
                </a:solidFill>
                <a:effectLst/>
                <a:uLnTx/>
                <a:uFillTx/>
                <a:latin typeface="Poppins ExtraBold" panose="00000900000000000000" pitchFamily="2" charset="0"/>
                <a:ea typeface="+mn-ea"/>
                <a:cs typeface="Poppins ExtraBold" panose="00000900000000000000" pitchFamily="2" charset="0"/>
              </a:rPr>
              <a:t>Shield</a:t>
            </a:r>
          </a:p>
        </p:txBody>
      </p:sp>
      <p:grpSp>
        <p:nvGrpSpPr>
          <p:cNvPr id="25" name="Group 24">
            <a:extLst>
              <a:ext uri="{FF2B5EF4-FFF2-40B4-BE49-F238E27FC236}">
                <a16:creationId xmlns:a16="http://schemas.microsoft.com/office/drawing/2014/main" id="{BBE2E0B9-B369-E8A3-554D-8B6B62A03FAF}"/>
              </a:ext>
            </a:extLst>
          </p:cNvPr>
          <p:cNvGrpSpPr/>
          <p:nvPr/>
        </p:nvGrpSpPr>
        <p:grpSpPr>
          <a:xfrm>
            <a:off x="3923224" y="7475656"/>
            <a:ext cx="3416300" cy="5562600"/>
            <a:chOff x="4387850" y="788416"/>
            <a:chExt cx="3416300" cy="5562600"/>
          </a:xfrm>
        </p:grpSpPr>
        <p:grpSp>
          <p:nvGrpSpPr>
            <p:cNvPr id="80" name="Group 79">
              <a:extLst>
                <a:ext uri="{FF2B5EF4-FFF2-40B4-BE49-F238E27FC236}">
                  <a16:creationId xmlns:a16="http://schemas.microsoft.com/office/drawing/2014/main" id="{4AEB41E5-E929-AF8A-35EA-5F9D8D6C3ADC}"/>
                </a:ext>
              </a:extLst>
            </p:cNvPr>
            <p:cNvGrpSpPr/>
            <p:nvPr/>
          </p:nvGrpSpPr>
          <p:grpSpPr>
            <a:xfrm>
              <a:off x="5763169" y="2840392"/>
              <a:ext cx="688472" cy="688472"/>
              <a:chOff x="5480050" y="2641600"/>
              <a:chExt cx="812800" cy="812800"/>
            </a:xfrm>
          </p:grpSpPr>
          <p:sp>
            <p:nvSpPr>
              <p:cNvPr id="81" name="Rectangle: Rounded Corners 80">
                <a:extLst>
                  <a:ext uri="{FF2B5EF4-FFF2-40B4-BE49-F238E27FC236}">
                    <a16:creationId xmlns:a16="http://schemas.microsoft.com/office/drawing/2014/main" id="{78062D44-4E94-0D29-9D72-B2320B317F5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 name="Graphic 81" descr="Headphones with solid fill">
                <a:extLst>
                  <a:ext uri="{FF2B5EF4-FFF2-40B4-BE49-F238E27FC236}">
                    <a16:creationId xmlns:a16="http://schemas.microsoft.com/office/drawing/2014/main" id="{B84920F7-9F8E-C80B-EA5D-78866D5DFC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37F5839C-DFB5-6D3A-3639-B01261CCD0AE}"/>
                </a:ext>
              </a:extLst>
            </p:cNvPr>
            <p:cNvSpPr/>
            <p:nvPr/>
          </p:nvSpPr>
          <p:spPr>
            <a:xfrm>
              <a:off x="5350755" y="2579569"/>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CA17A0C8-87C9-6540-4B4E-4C70103B5002}"/>
                </a:ext>
              </a:extLst>
            </p:cNvPr>
            <p:cNvSpPr/>
            <p:nvPr/>
          </p:nvSpPr>
          <p:spPr>
            <a:xfrm>
              <a:off x="5776961" y="3228270"/>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A6D173F2-64CC-0784-B68D-545612959EF1}"/>
                </a:ext>
              </a:extLst>
            </p:cNvPr>
            <p:cNvSpPr/>
            <p:nvPr/>
          </p:nvSpPr>
          <p:spPr>
            <a:xfrm>
              <a:off x="4387850" y="788416"/>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1FFD20B8-2A05-5FDB-B0BF-D61F0A3C347A}"/>
                </a:ext>
              </a:extLst>
            </p:cNvPr>
            <p:cNvSpPr/>
            <p:nvPr/>
          </p:nvSpPr>
          <p:spPr>
            <a:xfrm>
              <a:off x="4502150" y="877316"/>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27A8F9C5-DA58-97C0-E3D9-F2FA38E8074D}"/>
                </a:ext>
              </a:extLst>
            </p:cNvPr>
            <p:cNvSpPr/>
            <p:nvPr/>
          </p:nvSpPr>
          <p:spPr>
            <a:xfrm>
              <a:off x="5562600" y="813816"/>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C819251A-934C-D60B-5D6F-FE9C653691E8}"/>
                </a:ext>
              </a:extLst>
            </p:cNvPr>
            <p:cNvSpPr/>
            <p:nvPr/>
          </p:nvSpPr>
          <p:spPr>
            <a:xfrm>
              <a:off x="4705350" y="1194816"/>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75ADF799-C4EE-17B2-B664-403340C32793}"/>
                </a:ext>
              </a:extLst>
            </p:cNvPr>
            <p:cNvSpPr/>
            <p:nvPr/>
          </p:nvSpPr>
          <p:spPr>
            <a:xfrm>
              <a:off x="4705350" y="5004816"/>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64062708-4CE9-4392-7C50-8D3E0FAA50B0}"/>
                </a:ext>
              </a:extLst>
            </p:cNvPr>
            <p:cNvSpPr/>
            <p:nvPr/>
          </p:nvSpPr>
          <p:spPr>
            <a:xfrm>
              <a:off x="6572250" y="2782316"/>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8D762493-EF94-4934-FF2F-13C33ABAE8EA}"/>
                </a:ext>
              </a:extLst>
            </p:cNvPr>
            <p:cNvSpPr/>
            <p:nvPr/>
          </p:nvSpPr>
          <p:spPr>
            <a:xfrm>
              <a:off x="6597650" y="3912617"/>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2EA8076D-ED4E-8D08-8A97-A3297F5A990E}"/>
                </a:ext>
              </a:extLst>
            </p:cNvPr>
            <p:cNvSpPr/>
            <p:nvPr/>
          </p:nvSpPr>
          <p:spPr>
            <a:xfrm>
              <a:off x="4806950" y="5068316"/>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E237B9B7-280E-85EB-3B68-9B0B77B2860E}"/>
                </a:ext>
              </a:extLst>
            </p:cNvPr>
            <p:cNvSpPr/>
            <p:nvPr/>
          </p:nvSpPr>
          <p:spPr>
            <a:xfrm>
              <a:off x="5689600" y="506831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8E8D8FEC-302F-2E38-CF47-361C1667C52B}"/>
                </a:ext>
              </a:extLst>
            </p:cNvPr>
            <p:cNvSpPr/>
            <p:nvPr/>
          </p:nvSpPr>
          <p:spPr>
            <a:xfrm>
              <a:off x="6584950" y="5068316"/>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0EA10803-1702-DE30-E6D2-9FC03D494416}"/>
                </a:ext>
              </a:extLst>
            </p:cNvPr>
            <p:cNvSpPr txBox="1"/>
            <p:nvPr/>
          </p:nvSpPr>
          <p:spPr>
            <a:xfrm>
              <a:off x="5759450" y="3569308"/>
              <a:ext cx="8128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a:t>
              </a:r>
            </a:p>
          </p:txBody>
        </p:sp>
        <p:sp>
          <p:nvSpPr>
            <p:cNvPr id="51" name="TextBox 50">
              <a:extLst>
                <a:ext uri="{FF2B5EF4-FFF2-40B4-BE49-F238E27FC236}">
                  <a16:creationId xmlns:a16="http://schemas.microsoft.com/office/drawing/2014/main" id="{9A1F9029-9B38-BFE8-7EE6-8BCE958ABF4B}"/>
                </a:ext>
              </a:extLst>
            </p:cNvPr>
            <p:cNvSpPr txBox="1"/>
            <p:nvPr/>
          </p:nvSpPr>
          <p:spPr>
            <a:xfrm>
              <a:off x="4746093" y="3569308"/>
              <a:ext cx="9366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Digital Programmes</a:t>
              </a:r>
            </a:p>
          </p:txBody>
        </p:sp>
        <p:sp>
          <p:nvSpPr>
            <p:cNvPr id="53" name="TextBox 52">
              <a:extLst>
                <a:ext uri="{FF2B5EF4-FFF2-40B4-BE49-F238E27FC236}">
                  <a16:creationId xmlns:a16="http://schemas.microsoft.com/office/drawing/2014/main" id="{7CD1E5FB-B43A-643E-D76A-F39B51850F61}"/>
                </a:ext>
              </a:extLst>
            </p:cNvPr>
            <p:cNvSpPr txBox="1"/>
            <p:nvPr/>
          </p:nvSpPr>
          <p:spPr>
            <a:xfrm>
              <a:off x="6535737" y="3595116"/>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CTSS</a:t>
              </a:r>
            </a:p>
          </p:txBody>
        </p:sp>
        <p:sp>
          <p:nvSpPr>
            <p:cNvPr id="55" name="TextBox 54">
              <a:extLst>
                <a:ext uri="{FF2B5EF4-FFF2-40B4-BE49-F238E27FC236}">
                  <a16:creationId xmlns:a16="http://schemas.microsoft.com/office/drawing/2014/main" id="{E6669001-17DE-121F-6845-122A385C57BF}"/>
                </a:ext>
              </a:extLst>
            </p:cNvPr>
            <p:cNvSpPr txBox="1"/>
            <p:nvPr/>
          </p:nvSpPr>
          <p:spPr>
            <a:xfrm>
              <a:off x="4746093" y="4717751"/>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Shield</a:t>
              </a:r>
            </a:p>
          </p:txBody>
        </p:sp>
        <p:sp>
          <p:nvSpPr>
            <p:cNvPr id="57" name="TextBox 56">
              <a:extLst>
                <a:ext uri="{FF2B5EF4-FFF2-40B4-BE49-F238E27FC236}">
                  <a16:creationId xmlns:a16="http://schemas.microsoft.com/office/drawing/2014/main" id="{87A690CD-AC9A-25ED-D6BF-9ABF37DB4988}"/>
                </a:ext>
              </a:extLst>
            </p:cNvPr>
            <p:cNvSpPr txBox="1"/>
            <p:nvPr/>
          </p:nvSpPr>
          <p:spPr>
            <a:xfrm>
              <a:off x="5627687" y="4717751"/>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Smart Moves</a:t>
              </a:r>
            </a:p>
          </p:txBody>
        </p:sp>
        <p:sp>
          <p:nvSpPr>
            <p:cNvPr id="60" name="TextBox 59">
              <a:extLst>
                <a:ext uri="{FF2B5EF4-FFF2-40B4-BE49-F238E27FC236}">
                  <a16:creationId xmlns:a16="http://schemas.microsoft.com/office/drawing/2014/main" id="{F7FF1859-4251-F75D-5A07-83C5B02CFEA1}"/>
                </a:ext>
              </a:extLst>
            </p:cNvPr>
            <p:cNvSpPr txBox="1"/>
            <p:nvPr/>
          </p:nvSpPr>
          <p:spPr>
            <a:xfrm>
              <a:off x="6510337" y="4710484"/>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Support Line</a:t>
              </a:r>
            </a:p>
          </p:txBody>
        </p:sp>
        <p:grpSp>
          <p:nvGrpSpPr>
            <p:cNvPr id="62" name="Group 61">
              <a:extLst>
                <a:ext uri="{FF2B5EF4-FFF2-40B4-BE49-F238E27FC236}">
                  <a16:creationId xmlns:a16="http://schemas.microsoft.com/office/drawing/2014/main" id="{1B80B52F-180F-661D-F62E-33333A3CE6C7}"/>
                </a:ext>
              </a:extLst>
            </p:cNvPr>
            <p:cNvGrpSpPr/>
            <p:nvPr/>
          </p:nvGrpSpPr>
          <p:grpSpPr>
            <a:xfrm>
              <a:off x="5702300" y="2782316"/>
              <a:ext cx="812800" cy="812800"/>
              <a:chOff x="5480050" y="2641600"/>
              <a:chExt cx="812800" cy="812800"/>
            </a:xfrm>
          </p:grpSpPr>
          <p:sp>
            <p:nvSpPr>
              <p:cNvPr id="64" name="Rectangle: Rounded Corners 63">
                <a:extLst>
                  <a:ext uri="{FF2B5EF4-FFF2-40B4-BE49-F238E27FC236}">
                    <a16:creationId xmlns:a16="http://schemas.microsoft.com/office/drawing/2014/main" id="{FD8E6DC3-34FA-9E9F-ACE3-229845E72A17}"/>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Graphic 65" descr="Headphones with solid fill">
                <a:extLst>
                  <a:ext uri="{FF2B5EF4-FFF2-40B4-BE49-F238E27FC236}">
                    <a16:creationId xmlns:a16="http://schemas.microsoft.com/office/drawing/2014/main" id="{5FFC8CB5-FE2B-6CDC-10D9-C6E3118545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pic>
          <p:nvPicPr>
            <p:cNvPr id="69" name="Graphic 68" descr="Cycle with people with solid fill">
              <a:extLst>
                <a:ext uri="{FF2B5EF4-FFF2-40B4-BE49-F238E27FC236}">
                  <a16:creationId xmlns:a16="http://schemas.microsoft.com/office/drawing/2014/main" id="{CB7B2AB0-CFEA-54AE-69AE-2A992FD3F6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3040" y="2714724"/>
              <a:ext cx="898525" cy="898525"/>
            </a:xfrm>
            <a:prstGeom prst="rect">
              <a:avLst/>
            </a:prstGeom>
          </p:spPr>
        </p:pic>
        <p:pic>
          <p:nvPicPr>
            <p:cNvPr id="72" name="Graphic 71" descr="Receiver with solid fill">
              <a:extLst>
                <a:ext uri="{FF2B5EF4-FFF2-40B4-BE49-F238E27FC236}">
                  <a16:creationId xmlns:a16="http://schemas.microsoft.com/office/drawing/2014/main" id="{8EA05008-C47C-33AD-B5BC-4E45A67B2F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6550" y="3991048"/>
              <a:ext cx="698500" cy="698500"/>
            </a:xfrm>
            <a:prstGeom prst="rect">
              <a:avLst/>
            </a:prstGeom>
          </p:spPr>
        </p:pic>
        <p:pic>
          <p:nvPicPr>
            <p:cNvPr id="73" name="Graphic 72" descr="Chat with solid fill">
              <a:extLst>
                <a:ext uri="{FF2B5EF4-FFF2-40B4-BE49-F238E27FC236}">
                  <a16:creationId xmlns:a16="http://schemas.microsoft.com/office/drawing/2014/main" id="{D2D01D56-6947-53DE-0935-A95AA0CC20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6950" y="5094002"/>
              <a:ext cx="812800" cy="812800"/>
            </a:xfrm>
            <a:prstGeom prst="rect">
              <a:avLst/>
            </a:prstGeom>
          </p:spPr>
        </p:pic>
        <p:pic>
          <p:nvPicPr>
            <p:cNvPr id="74" name="Graphic 73" descr="Envelope with solid fill">
              <a:extLst>
                <a:ext uri="{FF2B5EF4-FFF2-40B4-BE49-F238E27FC236}">
                  <a16:creationId xmlns:a16="http://schemas.microsoft.com/office/drawing/2014/main" id="{E62902B9-52D0-5DBF-3993-66AC6271FF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3481" y="5080206"/>
              <a:ext cx="788919" cy="788919"/>
            </a:xfrm>
            <a:prstGeom prst="rect">
              <a:avLst/>
            </a:prstGeom>
          </p:spPr>
        </p:pic>
        <p:pic>
          <p:nvPicPr>
            <p:cNvPr id="75" name="Graphic 74" descr="Camera with solid fill">
              <a:extLst>
                <a:ext uri="{FF2B5EF4-FFF2-40B4-BE49-F238E27FC236}">
                  <a16:creationId xmlns:a16="http://schemas.microsoft.com/office/drawing/2014/main" id="{20859711-3A2D-3740-712E-3E3A356A23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72250" y="5035191"/>
              <a:ext cx="839117" cy="839117"/>
            </a:xfrm>
            <a:prstGeom prst="rect">
              <a:avLst/>
            </a:prstGeom>
          </p:spPr>
        </p:pic>
        <p:sp>
          <p:nvSpPr>
            <p:cNvPr id="76" name="TextBox 75">
              <a:extLst>
                <a:ext uri="{FF2B5EF4-FFF2-40B4-BE49-F238E27FC236}">
                  <a16:creationId xmlns:a16="http://schemas.microsoft.com/office/drawing/2014/main" id="{1F04A979-ECD9-E927-5F28-5A9E057AED4A}"/>
                </a:ext>
              </a:extLst>
            </p:cNvPr>
            <p:cNvSpPr txBox="1"/>
            <p:nvPr/>
          </p:nvSpPr>
          <p:spPr>
            <a:xfrm>
              <a:off x="4800710" y="1332750"/>
              <a:ext cx="117464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MAR</a:t>
              </a: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MON</a:t>
              </a:r>
            </a:p>
          </p:txBody>
        </p:sp>
        <p:cxnSp>
          <p:nvCxnSpPr>
            <p:cNvPr id="77" name="Straight Connector 76">
              <a:extLst>
                <a:ext uri="{FF2B5EF4-FFF2-40B4-BE49-F238E27FC236}">
                  <a16:creationId xmlns:a16="http://schemas.microsoft.com/office/drawing/2014/main" id="{E92E9B93-05B5-8C5D-BFF2-DC97D005DBC0}"/>
                </a:ext>
              </a:extLst>
            </p:cNvPr>
            <p:cNvCxnSpPr>
              <a:cxnSpLocks/>
            </p:cNvCxnSpPr>
            <p:nvPr/>
          </p:nvCxnSpPr>
          <p:spPr>
            <a:xfrm>
              <a:off x="5975350" y="1332750"/>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6007ABBA-0CA7-E0AE-325A-999054B7048C}"/>
                </a:ext>
              </a:extLst>
            </p:cNvPr>
            <p:cNvSpPr txBox="1"/>
            <p:nvPr/>
          </p:nvSpPr>
          <p:spPr>
            <a:xfrm>
              <a:off x="6140451" y="1867425"/>
              <a:ext cx="1257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Sunny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16</a:t>
              </a: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Tahoma" panose="020B0604030504040204" pitchFamily="34" charset="0"/>
                  <a:cs typeface="Poppins" panose="00000500000000000000" pitchFamily="2" charset="0"/>
                </a:rPr>
                <a:t>℃</a:t>
              </a:r>
              <a:endPar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BC4871F0-60EB-71E5-7E47-54FFE0420F0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6404" y="1239662"/>
              <a:ext cx="717092" cy="717092"/>
            </a:xfrm>
            <a:prstGeom prst="rect">
              <a:avLst/>
            </a:prstGeom>
          </p:spPr>
        </p:pic>
        <p:sp>
          <p:nvSpPr>
            <p:cNvPr id="41" name="Rectangle: Rounded Corners 40">
              <a:extLst>
                <a:ext uri="{FF2B5EF4-FFF2-40B4-BE49-F238E27FC236}">
                  <a16:creationId xmlns:a16="http://schemas.microsoft.com/office/drawing/2014/main" id="{CAC0C65C-807C-4A82-3671-BC11C9AEA9CB}"/>
                </a:ext>
              </a:extLst>
            </p:cNvPr>
            <p:cNvSpPr/>
            <p:nvPr/>
          </p:nvSpPr>
          <p:spPr>
            <a:xfrm>
              <a:off x="4804136" y="3912616"/>
              <a:ext cx="798151"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Graphic 69" descr="Shield with solid fill">
              <a:extLst>
                <a:ext uri="{FF2B5EF4-FFF2-40B4-BE49-F238E27FC236}">
                  <a16:creationId xmlns:a16="http://schemas.microsoft.com/office/drawing/2014/main" id="{05B6F46C-F763-39F1-BDF7-BACA34F704D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00710" y="3889434"/>
              <a:ext cx="802088" cy="860247"/>
            </a:xfrm>
            <a:prstGeom prst="rect">
              <a:avLst/>
            </a:prstGeom>
          </p:spPr>
        </p:pic>
        <p:sp>
          <p:nvSpPr>
            <p:cNvPr id="37" name="Rectangle: Rounded Corners 36">
              <a:extLst>
                <a:ext uri="{FF2B5EF4-FFF2-40B4-BE49-F238E27FC236}">
                  <a16:creationId xmlns:a16="http://schemas.microsoft.com/office/drawing/2014/main" id="{2797DD2D-BD25-E4A1-D06E-70B0E194753E}"/>
                </a:ext>
              </a:extLst>
            </p:cNvPr>
            <p:cNvSpPr/>
            <p:nvPr/>
          </p:nvSpPr>
          <p:spPr>
            <a:xfrm>
              <a:off x="4773650" y="2780958"/>
              <a:ext cx="865191" cy="788758"/>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Graphic 67" descr="Internet with solid fill">
              <a:extLst>
                <a:ext uri="{FF2B5EF4-FFF2-40B4-BE49-F238E27FC236}">
                  <a16:creationId xmlns:a16="http://schemas.microsoft.com/office/drawing/2014/main" id="{FA4387F4-C3E7-89D3-5B46-FAFBEAFD445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3419" y="2805192"/>
              <a:ext cx="758107" cy="691134"/>
            </a:xfrm>
            <a:prstGeom prst="rect">
              <a:avLst/>
            </a:prstGeom>
          </p:spPr>
        </p:pic>
      </p:grpSp>
      <p:sp>
        <p:nvSpPr>
          <p:cNvPr id="9" name="TextBox 8">
            <a:extLst>
              <a:ext uri="{FF2B5EF4-FFF2-40B4-BE49-F238E27FC236}">
                <a16:creationId xmlns:a16="http://schemas.microsoft.com/office/drawing/2014/main" id="{728D5573-8B3C-12E9-6F1E-0D1A8291FE5A}"/>
              </a:ext>
            </a:extLst>
          </p:cNvPr>
          <p:cNvSpPr txBox="1"/>
          <p:nvPr/>
        </p:nvSpPr>
        <p:spPr>
          <a:xfrm>
            <a:off x="236926" y="297288"/>
            <a:ext cx="11912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4000" dirty="0">
                <a:solidFill>
                  <a:srgbClr val="7F50C8"/>
                </a:solidFill>
                <a:latin typeface="Poppins ExtraBold" panose="00000900000000000000" pitchFamily="2" charset="0"/>
                <a:cs typeface="Poppins ExtraBold" panose="00000900000000000000" pitchFamily="2" charset="0"/>
              </a:rPr>
              <a:t>Lonely</a:t>
            </a:r>
            <a:endParaRPr kumimoji="0" lang="en-IE" sz="4000" b="0" i="0" u="none" strike="noStrike" kern="1200" cap="none" spc="0" normalizeH="0" baseline="0" noProof="0" dirty="0">
              <a:ln>
                <a:noFill/>
              </a:ln>
              <a:solidFill>
                <a:srgbClr val="7F50C8"/>
              </a:solidFill>
              <a:effectLst/>
              <a:uLnTx/>
              <a:uFillTx/>
              <a:latin typeface="Poppins ExtraBold" panose="00000900000000000000" pitchFamily="2" charset="0"/>
              <a:ea typeface="+mn-ea"/>
              <a:cs typeface="Poppins ExtraBold" panose="00000900000000000000" pitchFamily="2" charset="0"/>
            </a:endParaRPr>
          </a:p>
        </p:txBody>
      </p:sp>
      <p:sp>
        <p:nvSpPr>
          <p:cNvPr id="10" name="TextBox 9">
            <a:extLst>
              <a:ext uri="{FF2B5EF4-FFF2-40B4-BE49-F238E27FC236}">
                <a16:creationId xmlns:a16="http://schemas.microsoft.com/office/drawing/2014/main" id="{006BD467-73A4-27F6-2E88-DBDC4D079B79}"/>
              </a:ext>
            </a:extLst>
          </p:cNvPr>
          <p:cNvSpPr txBox="1"/>
          <p:nvPr/>
        </p:nvSpPr>
        <p:spPr>
          <a:xfrm>
            <a:off x="3730896" y="1497283"/>
            <a:ext cx="8176148" cy="254608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Being lonely doesn’t actually mean that you’re physically on your own. You could be surrounded by people – family, friends, schoolmates – but if you feel as if you’re on your own, or that nobody really understands or gets you, then you’re lonely. This is a feeling that can make you feel very down and isolated. But there is always help available. </a:t>
            </a:r>
            <a:endParaRPr kumimoji="0" lang="en-GB"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ED4096FC-023A-A77B-BAC4-5EE8546FC0B2}"/>
              </a:ext>
            </a:extLst>
          </p:cNvPr>
          <p:cNvPicPr>
            <a:picLocks noChangeAspect="1"/>
          </p:cNvPicPr>
          <p:nvPr/>
        </p:nvPicPr>
        <p:blipFill>
          <a:blip r:embed="rId21"/>
          <a:stretch>
            <a:fillRect/>
          </a:stretch>
        </p:blipFill>
        <p:spPr>
          <a:xfrm>
            <a:off x="9103376" y="75799"/>
            <a:ext cx="2318806" cy="1076312"/>
          </a:xfrm>
          <a:prstGeom prst="rect">
            <a:avLst/>
          </a:prstGeom>
        </p:spPr>
      </p:pic>
      <p:sp>
        <p:nvSpPr>
          <p:cNvPr id="23" name="TextBox 22">
            <a:extLst>
              <a:ext uri="{FF2B5EF4-FFF2-40B4-BE49-F238E27FC236}">
                <a16:creationId xmlns:a16="http://schemas.microsoft.com/office/drawing/2014/main" id="{2B929E29-DBD0-501B-609D-A8E1A3CCEAED}"/>
              </a:ext>
            </a:extLst>
          </p:cNvPr>
          <p:cNvSpPr txBox="1"/>
          <p:nvPr/>
        </p:nvSpPr>
        <p:spPr>
          <a:xfrm>
            <a:off x="150705" y="4255898"/>
            <a:ext cx="11812432"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Everyone feels lonely at times, and that is okay.</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There are many reasons why someone would feel lonely, including if you have moved house, been bullied or lost someone close to you.</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The number of friends you have isn’t important. What matters is having friends that you’re close to, who support you and won’t try to hurt you or bully you </a:t>
            </a:r>
          </a:p>
        </p:txBody>
      </p:sp>
      <p:pic>
        <p:nvPicPr>
          <p:cNvPr id="11" name="Picture 10" descr="A blue circle with a sad face&#10;&#10;AI-generated content may be incorrect.">
            <a:extLst>
              <a:ext uri="{FF2B5EF4-FFF2-40B4-BE49-F238E27FC236}">
                <a16:creationId xmlns:a16="http://schemas.microsoft.com/office/drawing/2014/main" id="{CB90A808-7ED0-5DB1-1E3F-C16FD6872F3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58187" y="1418783"/>
            <a:ext cx="3168678" cy="2758615"/>
          </a:xfrm>
          <a:prstGeom prst="rect">
            <a:avLst/>
          </a:prstGeom>
        </p:spPr>
      </p:pic>
    </p:spTree>
    <p:extLst>
      <p:ext uri="{BB962C8B-B14F-4D97-AF65-F5344CB8AC3E}">
        <p14:creationId xmlns:p14="http://schemas.microsoft.com/office/powerpoint/2010/main" val="3937830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a:extLst>
            <a:ext uri="{FF2B5EF4-FFF2-40B4-BE49-F238E27FC236}">
              <a16:creationId xmlns:a16="http://schemas.microsoft.com/office/drawing/2014/main" id="{E7AAE3EE-DC0D-D119-D67C-F0408D900B9A}"/>
            </a:ext>
          </a:extLst>
        </p:cNvPr>
        <p:cNvGrpSpPr/>
        <p:nvPr/>
      </p:nvGrpSpPr>
      <p:grpSpPr>
        <a:xfrm>
          <a:off x="0" y="0"/>
          <a:ext cx="0" cy="0"/>
          <a:chOff x="0" y="0"/>
          <a:chExt cx="0" cy="0"/>
        </a:xfrm>
      </p:grpSpPr>
      <p:sp>
        <p:nvSpPr>
          <p:cNvPr id="8" name="Flowchart: Connector 7">
            <a:extLst>
              <a:ext uri="{FF2B5EF4-FFF2-40B4-BE49-F238E27FC236}">
                <a16:creationId xmlns:a16="http://schemas.microsoft.com/office/drawing/2014/main" id="{429636C1-2B22-9D20-3327-5DD021C91F7F}"/>
              </a:ext>
            </a:extLst>
          </p:cNvPr>
          <p:cNvSpPr/>
          <p:nvPr/>
        </p:nvSpPr>
        <p:spPr>
          <a:xfrm>
            <a:off x="17314306" y="13622273"/>
            <a:ext cx="17052822" cy="16188784"/>
          </a:xfrm>
          <a:prstGeom prst="flowChartConnector">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Connector 5">
            <a:extLst>
              <a:ext uri="{FF2B5EF4-FFF2-40B4-BE49-F238E27FC236}">
                <a16:creationId xmlns:a16="http://schemas.microsoft.com/office/drawing/2014/main" id="{4C26C4B2-802D-E9A9-9075-B0F1FFA6F1FF}"/>
              </a:ext>
            </a:extLst>
          </p:cNvPr>
          <p:cNvSpPr/>
          <p:nvPr/>
        </p:nvSpPr>
        <p:spPr>
          <a:xfrm>
            <a:off x="16937019" y="-21736884"/>
            <a:ext cx="16175825" cy="16703444"/>
          </a:xfrm>
          <a:prstGeom prst="flowChartConnector">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lowchart: Connector 1">
            <a:extLst>
              <a:ext uri="{FF2B5EF4-FFF2-40B4-BE49-F238E27FC236}">
                <a16:creationId xmlns:a16="http://schemas.microsoft.com/office/drawing/2014/main" id="{1CFD3EF3-85F7-1897-04EE-55B161559AE5}"/>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E3C89ABF-2DFD-EF7B-D627-9828B8CC4ADC}"/>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3ABE74C-2D16-153E-DAD3-3C830F0D94F6}"/>
              </a:ext>
            </a:extLst>
          </p:cNvPr>
          <p:cNvSpPr txBox="1"/>
          <p:nvPr/>
        </p:nvSpPr>
        <p:spPr>
          <a:xfrm>
            <a:off x="5003182" y="-6922088"/>
            <a:ext cx="718881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ISPCC Childline is for children, young people and their parents.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listen, we believe, we support and we empower.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provide services which focus on building resilience and coping skills. These are focused in the following area’s: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Listening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therapeutic support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Community Engagement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54B436F-2EED-B342-9DC0-1FD4DB9A0585}"/>
              </a:ext>
            </a:extLst>
          </p:cNvPr>
          <p:cNvSpPr/>
          <p:nvPr/>
        </p:nvSpPr>
        <p:spPr>
          <a:xfrm>
            <a:off x="-70548" y="-19345"/>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4F82DA1-B3B3-743A-97DF-AC9E2C613EE2}"/>
              </a:ext>
            </a:extLst>
          </p:cNvPr>
          <p:cNvSpPr txBox="1"/>
          <p:nvPr/>
        </p:nvSpPr>
        <p:spPr>
          <a:xfrm>
            <a:off x="19369228" y="7505982"/>
            <a:ext cx="6471489"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Childline is a listening service for children and young people up to the age of 18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 completely confidential service, no phone numbers or details are kept. It is up to you what details/information you want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 non judgemental service where we wont tell you what to do, instead we will explore options it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available via phone 24hrs a day by calling 1800 66 66 66 and is completely free of charge.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3CCC77E5-DC9C-0702-50D3-A2DC752E9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13992">
            <a:off x="7765704" y="3296620"/>
            <a:ext cx="7641681" cy="7641681"/>
          </a:xfrm>
          <a:prstGeom prst="rect">
            <a:avLst/>
          </a:prstGeom>
        </p:spPr>
      </p:pic>
      <p:sp>
        <p:nvSpPr>
          <p:cNvPr id="4" name="TextBox 3">
            <a:extLst>
              <a:ext uri="{FF2B5EF4-FFF2-40B4-BE49-F238E27FC236}">
                <a16:creationId xmlns:a16="http://schemas.microsoft.com/office/drawing/2014/main" id="{CDB2925F-C438-A8CC-6D90-11DCEFE4896E}"/>
              </a:ext>
            </a:extLst>
          </p:cNvPr>
          <p:cNvSpPr txBox="1"/>
          <p:nvPr/>
        </p:nvSpPr>
        <p:spPr>
          <a:xfrm>
            <a:off x="-5556" y="-2407697"/>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dirty="0">
                <a:ln>
                  <a:noFill/>
                </a:ln>
                <a:solidFill>
                  <a:srgbClr val="7F50C8"/>
                </a:solidFill>
                <a:effectLst/>
                <a:uLnTx/>
                <a:uFillTx/>
                <a:latin typeface="Poppins ExtraBold" panose="00000900000000000000" pitchFamily="2" charset="0"/>
                <a:ea typeface="+mn-ea"/>
                <a:cs typeface="Poppins ExtraBold" panose="00000900000000000000" pitchFamily="2" charset="0"/>
              </a:rPr>
              <a:t>Childline</a:t>
            </a:r>
          </a:p>
        </p:txBody>
      </p:sp>
      <p:sp>
        <p:nvSpPr>
          <p:cNvPr id="5" name="TextBox 4">
            <a:extLst>
              <a:ext uri="{FF2B5EF4-FFF2-40B4-BE49-F238E27FC236}">
                <a16:creationId xmlns:a16="http://schemas.microsoft.com/office/drawing/2014/main" id="{F63605C3-7534-77DF-4B45-7274BED46163}"/>
              </a:ext>
            </a:extLst>
          </p:cNvPr>
          <p:cNvSpPr txBox="1"/>
          <p:nvPr/>
        </p:nvSpPr>
        <p:spPr>
          <a:xfrm>
            <a:off x="258163" y="-4363828"/>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a:ln>
                  <a:noFill/>
                </a:ln>
                <a:solidFill>
                  <a:srgbClr val="7F50C8"/>
                </a:solidFill>
                <a:effectLst/>
                <a:uLnTx/>
                <a:uFillTx/>
                <a:latin typeface="Poppins ExtraBold" panose="00000900000000000000" pitchFamily="2" charset="0"/>
                <a:ea typeface="+mn-ea"/>
                <a:cs typeface="Poppins ExtraBold" panose="00000900000000000000" pitchFamily="2" charset="0"/>
              </a:rPr>
              <a:t>Shield</a:t>
            </a:r>
          </a:p>
        </p:txBody>
      </p:sp>
      <p:grpSp>
        <p:nvGrpSpPr>
          <p:cNvPr id="25" name="Group 24">
            <a:extLst>
              <a:ext uri="{FF2B5EF4-FFF2-40B4-BE49-F238E27FC236}">
                <a16:creationId xmlns:a16="http://schemas.microsoft.com/office/drawing/2014/main" id="{A1301400-D375-E66B-9CFA-BB0744485B0E}"/>
              </a:ext>
            </a:extLst>
          </p:cNvPr>
          <p:cNvGrpSpPr/>
          <p:nvPr/>
        </p:nvGrpSpPr>
        <p:grpSpPr>
          <a:xfrm>
            <a:off x="3923224" y="7475656"/>
            <a:ext cx="3416300" cy="5562600"/>
            <a:chOff x="4387850" y="788416"/>
            <a:chExt cx="3416300" cy="5562600"/>
          </a:xfrm>
        </p:grpSpPr>
        <p:grpSp>
          <p:nvGrpSpPr>
            <p:cNvPr id="80" name="Group 79">
              <a:extLst>
                <a:ext uri="{FF2B5EF4-FFF2-40B4-BE49-F238E27FC236}">
                  <a16:creationId xmlns:a16="http://schemas.microsoft.com/office/drawing/2014/main" id="{6DEA41BC-AA77-28F4-CA9C-D6E509D5FD65}"/>
                </a:ext>
              </a:extLst>
            </p:cNvPr>
            <p:cNvGrpSpPr/>
            <p:nvPr/>
          </p:nvGrpSpPr>
          <p:grpSpPr>
            <a:xfrm>
              <a:off x="5763169" y="2840392"/>
              <a:ext cx="688472" cy="688472"/>
              <a:chOff x="5480050" y="2641600"/>
              <a:chExt cx="812800" cy="812800"/>
            </a:xfrm>
          </p:grpSpPr>
          <p:sp>
            <p:nvSpPr>
              <p:cNvPr id="81" name="Rectangle: Rounded Corners 80">
                <a:extLst>
                  <a:ext uri="{FF2B5EF4-FFF2-40B4-BE49-F238E27FC236}">
                    <a16:creationId xmlns:a16="http://schemas.microsoft.com/office/drawing/2014/main" id="{E0F0C09F-9BBA-E5B1-D8B3-1CFDE3710C2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 name="Graphic 81" descr="Headphones with solid fill">
                <a:extLst>
                  <a:ext uri="{FF2B5EF4-FFF2-40B4-BE49-F238E27FC236}">
                    <a16:creationId xmlns:a16="http://schemas.microsoft.com/office/drawing/2014/main" id="{026E1424-2849-4744-88E8-F20BBE42B8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C0C3352-3B6C-1D54-248C-68BB767437D0}"/>
                </a:ext>
              </a:extLst>
            </p:cNvPr>
            <p:cNvSpPr/>
            <p:nvPr/>
          </p:nvSpPr>
          <p:spPr>
            <a:xfrm>
              <a:off x="5350755" y="2579569"/>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5637CD35-CCCC-C749-3FD2-34ED0A4B1155}"/>
                </a:ext>
              </a:extLst>
            </p:cNvPr>
            <p:cNvSpPr/>
            <p:nvPr/>
          </p:nvSpPr>
          <p:spPr>
            <a:xfrm>
              <a:off x="5776961" y="3228270"/>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AD255127-A295-BE02-5512-274D32719963}"/>
                </a:ext>
              </a:extLst>
            </p:cNvPr>
            <p:cNvSpPr/>
            <p:nvPr/>
          </p:nvSpPr>
          <p:spPr>
            <a:xfrm>
              <a:off x="4387850" y="788416"/>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B4E68878-3013-5806-C386-AA8CE30DDA2B}"/>
                </a:ext>
              </a:extLst>
            </p:cNvPr>
            <p:cNvSpPr/>
            <p:nvPr/>
          </p:nvSpPr>
          <p:spPr>
            <a:xfrm>
              <a:off x="4502150" y="877316"/>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414905B5-4FD7-4A23-5C33-76DCAD2EF00E}"/>
                </a:ext>
              </a:extLst>
            </p:cNvPr>
            <p:cNvSpPr/>
            <p:nvPr/>
          </p:nvSpPr>
          <p:spPr>
            <a:xfrm>
              <a:off x="5562600" y="813816"/>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D4B29767-2C45-95E1-E54D-502E031115EE}"/>
                </a:ext>
              </a:extLst>
            </p:cNvPr>
            <p:cNvSpPr/>
            <p:nvPr/>
          </p:nvSpPr>
          <p:spPr>
            <a:xfrm>
              <a:off x="4705350" y="1194816"/>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E3A72EBF-EBC3-5015-A4EC-D15C55B9EE4F}"/>
                </a:ext>
              </a:extLst>
            </p:cNvPr>
            <p:cNvSpPr/>
            <p:nvPr/>
          </p:nvSpPr>
          <p:spPr>
            <a:xfrm>
              <a:off x="4705350" y="5004816"/>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105088ED-9F8C-F7EC-4864-B643324F2934}"/>
                </a:ext>
              </a:extLst>
            </p:cNvPr>
            <p:cNvSpPr/>
            <p:nvPr/>
          </p:nvSpPr>
          <p:spPr>
            <a:xfrm>
              <a:off x="6572250" y="2782316"/>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1B316AC5-AFF9-18C5-1DB7-1FE442646FA2}"/>
                </a:ext>
              </a:extLst>
            </p:cNvPr>
            <p:cNvSpPr/>
            <p:nvPr/>
          </p:nvSpPr>
          <p:spPr>
            <a:xfrm>
              <a:off x="6597650" y="3912617"/>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5B45E49B-EC67-FE8B-7185-05C7597EC9D4}"/>
                </a:ext>
              </a:extLst>
            </p:cNvPr>
            <p:cNvSpPr/>
            <p:nvPr/>
          </p:nvSpPr>
          <p:spPr>
            <a:xfrm>
              <a:off x="4806950" y="5068316"/>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306C0B6E-745B-4AF8-A91D-3F712DB44BA0}"/>
                </a:ext>
              </a:extLst>
            </p:cNvPr>
            <p:cNvSpPr/>
            <p:nvPr/>
          </p:nvSpPr>
          <p:spPr>
            <a:xfrm>
              <a:off x="5689600" y="506831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05E8885D-9B05-C70F-7881-2391A683FEB8}"/>
                </a:ext>
              </a:extLst>
            </p:cNvPr>
            <p:cNvSpPr/>
            <p:nvPr/>
          </p:nvSpPr>
          <p:spPr>
            <a:xfrm>
              <a:off x="6584950" y="5068316"/>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9615F438-018A-5AF6-7F4A-6D4A3E5A660B}"/>
                </a:ext>
              </a:extLst>
            </p:cNvPr>
            <p:cNvSpPr txBox="1"/>
            <p:nvPr/>
          </p:nvSpPr>
          <p:spPr>
            <a:xfrm>
              <a:off x="5759450" y="3569308"/>
              <a:ext cx="8128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a:t>
              </a:r>
            </a:p>
          </p:txBody>
        </p:sp>
        <p:sp>
          <p:nvSpPr>
            <p:cNvPr id="51" name="TextBox 50">
              <a:extLst>
                <a:ext uri="{FF2B5EF4-FFF2-40B4-BE49-F238E27FC236}">
                  <a16:creationId xmlns:a16="http://schemas.microsoft.com/office/drawing/2014/main" id="{2D65487E-6CB9-CF84-4395-47CF378159E8}"/>
                </a:ext>
              </a:extLst>
            </p:cNvPr>
            <p:cNvSpPr txBox="1"/>
            <p:nvPr/>
          </p:nvSpPr>
          <p:spPr>
            <a:xfrm>
              <a:off x="4746093" y="3569308"/>
              <a:ext cx="9366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Digital Programmes</a:t>
              </a:r>
            </a:p>
          </p:txBody>
        </p:sp>
        <p:sp>
          <p:nvSpPr>
            <p:cNvPr id="53" name="TextBox 52">
              <a:extLst>
                <a:ext uri="{FF2B5EF4-FFF2-40B4-BE49-F238E27FC236}">
                  <a16:creationId xmlns:a16="http://schemas.microsoft.com/office/drawing/2014/main" id="{A2C6FFCF-4C0B-0DB5-B928-6A9814A2FF1D}"/>
                </a:ext>
              </a:extLst>
            </p:cNvPr>
            <p:cNvSpPr txBox="1"/>
            <p:nvPr/>
          </p:nvSpPr>
          <p:spPr>
            <a:xfrm>
              <a:off x="6535737" y="3595116"/>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CTSS</a:t>
              </a:r>
            </a:p>
          </p:txBody>
        </p:sp>
        <p:sp>
          <p:nvSpPr>
            <p:cNvPr id="55" name="TextBox 54">
              <a:extLst>
                <a:ext uri="{FF2B5EF4-FFF2-40B4-BE49-F238E27FC236}">
                  <a16:creationId xmlns:a16="http://schemas.microsoft.com/office/drawing/2014/main" id="{99AE9EBB-79D4-CFB3-8453-C2588A16F0B7}"/>
                </a:ext>
              </a:extLst>
            </p:cNvPr>
            <p:cNvSpPr txBox="1"/>
            <p:nvPr/>
          </p:nvSpPr>
          <p:spPr>
            <a:xfrm>
              <a:off x="4746093" y="4717751"/>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Shield</a:t>
              </a:r>
            </a:p>
          </p:txBody>
        </p:sp>
        <p:sp>
          <p:nvSpPr>
            <p:cNvPr id="57" name="TextBox 56">
              <a:extLst>
                <a:ext uri="{FF2B5EF4-FFF2-40B4-BE49-F238E27FC236}">
                  <a16:creationId xmlns:a16="http://schemas.microsoft.com/office/drawing/2014/main" id="{A00A418F-3DAC-34A8-85A1-41757169E913}"/>
                </a:ext>
              </a:extLst>
            </p:cNvPr>
            <p:cNvSpPr txBox="1"/>
            <p:nvPr/>
          </p:nvSpPr>
          <p:spPr>
            <a:xfrm>
              <a:off x="5627687" y="4717751"/>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Smart Moves</a:t>
              </a:r>
            </a:p>
          </p:txBody>
        </p:sp>
        <p:sp>
          <p:nvSpPr>
            <p:cNvPr id="60" name="TextBox 59">
              <a:extLst>
                <a:ext uri="{FF2B5EF4-FFF2-40B4-BE49-F238E27FC236}">
                  <a16:creationId xmlns:a16="http://schemas.microsoft.com/office/drawing/2014/main" id="{043DB45E-215D-5ADB-BEB9-683683B95048}"/>
                </a:ext>
              </a:extLst>
            </p:cNvPr>
            <p:cNvSpPr txBox="1"/>
            <p:nvPr/>
          </p:nvSpPr>
          <p:spPr>
            <a:xfrm>
              <a:off x="6510337" y="4710484"/>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Support Line</a:t>
              </a:r>
            </a:p>
          </p:txBody>
        </p:sp>
        <p:grpSp>
          <p:nvGrpSpPr>
            <p:cNvPr id="62" name="Group 61">
              <a:extLst>
                <a:ext uri="{FF2B5EF4-FFF2-40B4-BE49-F238E27FC236}">
                  <a16:creationId xmlns:a16="http://schemas.microsoft.com/office/drawing/2014/main" id="{32CB064A-FBE8-F266-CF1B-FA437A91A66F}"/>
                </a:ext>
              </a:extLst>
            </p:cNvPr>
            <p:cNvGrpSpPr/>
            <p:nvPr/>
          </p:nvGrpSpPr>
          <p:grpSpPr>
            <a:xfrm>
              <a:off x="5702300" y="2782316"/>
              <a:ext cx="812800" cy="812800"/>
              <a:chOff x="5480050" y="2641600"/>
              <a:chExt cx="812800" cy="812800"/>
            </a:xfrm>
          </p:grpSpPr>
          <p:sp>
            <p:nvSpPr>
              <p:cNvPr id="64" name="Rectangle: Rounded Corners 63">
                <a:extLst>
                  <a:ext uri="{FF2B5EF4-FFF2-40B4-BE49-F238E27FC236}">
                    <a16:creationId xmlns:a16="http://schemas.microsoft.com/office/drawing/2014/main" id="{A5735752-769D-3345-FF89-11DBB8A26C28}"/>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Graphic 65" descr="Headphones with solid fill">
                <a:extLst>
                  <a:ext uri="{FF2B5EF4-FFF2-40B4-BE49-F238E27FC236}">
                    <a16:creationId xmlns:a16="http://schemas.microsoft.com/office/drawing/2014/main" id="{623C5167-B3F2-06EE-C7FF-A875B94D9E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pic>
          <p:nvPicPr>
            <p:cNvPr id="69" name="Graphic 68" descr="Cycle with people with solid fill">
              <a:extLst>
                <a:ext uri="{FF2B5EF4-FFF2-40B4-BE49-F238E27FC236}">
                  <a16:creationId xmlns:a16="http://schemas.microsoft.com/office/drawing/2014/main" id="{D4ABDC2D-E7C7-217C-B49C-1DDBBCCF6C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3040" y="2714724"/>
              <a:ext cx="898525" cy="898525"/>
            </a:xfrm>
            <a:prstGeom prst="rect">
              <a:avLst/>
            </a:prstGeom>
          </p:spPr>
        </p:pic>
        <p:pic>
          <p:nvPicPr>
            <p:cNvPr id="72" name="Graphic 71" descr="Receiver with solid fill">
              <a:extLst>
                <a:ext uri="{FF2B5EF4-FFF2-40B4-BE49-F238E27FC236}">
                  <a16:creationId xmlns:a16="http://schemas.microsoft.com/office/drawing/2014/main" id="{A29FE0A4-2865-A60A-8F32-5CD63082DF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6550" y="3991048"/>
              <a:ext cx="698500" cy="698500"/>
            </a:xfrm>
            <a:prstGeom prst="rect">
              <a:avLst/>
            </a:prstGeom>
          </p:spPr>
        </p:pic>
        <p:pic>
          <p:nvPicPr>
            <p:cNvPr id="73" name="Graphic 72" descr="Chat with solid fill">
              <a:extLst>
                <a:ext uri="{FF2B5EF4-FFF2-40B4-BE49-F238E27FC236}">
                  <a16:creationId xmlns:a16="http://schemas.microsoft.com/office/drawing/2014/main" id="{D3760DF8-2731-B2DA-AF40-D3DF46F73BB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6950" y="5094002"/>
              <a:ext cx="812800" cy="812800"/>
            </a:xfrm>
            <a:prstGeom prst="rect">
              <a:avLst/>
            </a:prstGeom>
          </p:spPr>
        </p:pic>
        <p:pic>
          <p:nvPicPr>
            <p:cNvPr id="74" name="Graphic 73" descr="Envelope with solid fill">
              <a:extLst>
                <a:ext uri="{FF2B5EF4-FFF2-40B4-BE49-F238E27FC236}">
                  <a16:creationId xmlns:a16="http://schemas.microsoft.com/office/drawing/2014/main" id="{9A2ADC6D-82FA-4108-8646-AC0219AE91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3481" y="5080206"/>
              <a:ext cx="788919" cy="788919"/>
            </a:xfrm>
            <a:prstGeom prst="rect">
              <a:avLst/>
            </a:prstGeom>
          </p:spPr>
        </p:pic>
        <p:pic>
          <p:nvPicPr>
            <p:cNvPr id="75" name="Graphic 74" descr="Camera with solid fill">
              <a:extLst>
                <a:ext uri="{FF2B5EF4-FFF2-40B4-BE49-F238E27FC236}">
                  <a16:creationId xmlns:a16="http://schemas.microsoft.com/office/drawing/2014/main" id="{EADD078B-7AB5-2460-6A21-09738EF98E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72250" y="5035191"/>
              <a:ext cx="839117" cy="839117"/>
            </a:xfrm>
            <a:prstGeom prst="rect">
              <a:avLst/>
            </a:prstGeom>
          </p:spPr>
        </p:pic>
        <p:sp>
          <p:nvSpPr>
            <p:cNvPr id="76" name="TextBox 75">
              <a:extLst>
                <a:ext uri="{FF2B5EF4-FFF2-40B4-BE49-F238E27FC236}">
                  <a16:creationId xmlns:a16="http://schemas.microsoft.com/office/drawing/2014/main" id="{08961194-628F-77C5-7836-B72CFAFED33A}"/>
                </a:ext>
              </a:extLst>
            </p:cNvPr>
            <p:cNvSpPr txBox="1"/>
            <p:nvPr/>
          </p:nvSpPr>
          <p:spPr>
            <a:xfrm>
              <a:off x="4800710" y="1332750"/>
              <a:ext cx="117464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MAR</a:t>
              </a: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MON</a:t>
              </a:r>
            </a:p>
          </p:txBody>
        </p:sp>
        <p:cxnSp>
          <p:nvCxnSpPr>
            <p:cNvPr id="77" name="Straight Connector 76">
              <a:extLst>
                <a:ext uri="{FF2B5EF4-FFF2-40B4-BE49-F238E27FC236}">
                  <a16:creationId xmlns:a16="http://schemas.microsoft.com/office/drawing/2014/main" id="{285CF49C-FE21-480E-7B5E-CF6A843E101F}"/>
                </a:ext>
              </a:extLst>
            </p:cNvPr>
            <p:cNvCxnSpPr>
              <a:cxnSpLocks/>
            </p:cNvCxnSpPr>
            <p:nvPr/>
          </p:nvCxnSpPr>
          <p:spPr>
            <a:xfrm>
              <a:off x="5975350" y="1332750"/>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A8E8B5C0-055C-71E5-E241-582831B0D892}"/>
                </a:ext>
              </a:extLst>
            </p:cNvPr>
            <p:cNvSpPr txBox="1"/>
            <p:nvPr/>
          </p:nvSpPr>
          <p:spPr>
            <a:xfrm>
              <a:off x="6140451" y="1867425"/>
              <a:ext cx="1257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Sunny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16</a:t>
              </a: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Tahoma" panose="020B0604030504040204" pitchFamily="34" charset="0"/>
                  <a:cs typeface="Poppins" panose="00000500000000000000" pitchFamily="2" charset="0"/>
                </a:rPr>
                <a:t>℃</a:t>
              </a:r>
              <a:endPar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42D02384-E49B-5F0E-4DA6-01BC3C85AD1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6404" y="1239662"/>
              <a:ext cx="717092" cy="717092"/>
            </a:xfrm>
            <a:prstGeom prst="rect">
              <a:avLst/>
            </a:prstGeom>
          </p:spPr>
        </p:pic>
        <p:sp>
          <p:nvSpPr>
            <p:cNvPr id="41" name="Rectangle: Rounded Corners 40">
              <a:extLst>
                <a:ext uri="{FF2B5EF4-FFF2-40B4-BE49-F238E27FC236}">
                  <a16:creationId xmlns:a16="http://schemas.microsoft.com/office/drawing/2014/main" id="{E467D7D6-90FE-7287-B21D-3F9484ED56D9}"/>
                </a:ext>
              </a:extLst>
            </p:cNvPr>
            <p:cNvSpPr/>
            <p:nvPr/>
          </p:nvSpPr>
          <p:spPr>
            <a:xfrm>
              <a:off x="4804136" y="3912616"/>
              <a:ext cx="798151"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Graphic 69" descr="Shield with solid fill">
              <a:extLst>
                <a:ext uri="{FF2B5EF4-FFF2-40B4-BE49-F238E27FC236}">
                  <a16:creationId xmlns:a16="http://schemas.microsoft.com/office/drawing/2014/main" id="{CC280389-A774-A4AD-67CD-2D2EA64DFF2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00710" y="3889434"/>
              <a:ext cx="802088" cy="860247"/>
            </a:xfrm>
            <a:prstGeom prst="rect">
              <a:avLst/>
            </a:prstGeom>
          </p:spPr>
        </p:pic>
        <p:sp>
          <p:nvSpPr>
            <p:cNvPr id="37" name="Rectangle: Rounded Corners 36">
              <a:extLst>
                <a:ext uri="{FF2B5EF4-FFF2-40B4-BE49-F238E27FC236}">
                  <a16:creationId xmlns:a16="http://schemas.microsoft.com/office/drawing/2014/main" id="{C0380088-A708-628B-0B9D-66278455635C}"/>
                </a:ext>
              </a:extLst>
            </p:cNvPr>
            <p:cNvSpPr/>
            <p:nvPr/>
          </p:nvSpPr>
          <p:spPr>
            <a:xfrm>
              <a:off x="4773650" y="2780958"/>
              <a:ext cx="865191" cy="788758"/>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Graphic 67" descr="Internet with solid fill">
              <a:extLst>
                <a:ext uri="{FF2B5EF4-FFF2-40B4-BE49-F238E27FC236}">
                  <a16:creationId xmlns:a16="http://schemas.microsoft.com/office/drawing/2014/main" id="{996EDA51-C0F9-D1B3-E91F-A9C8748A803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3419" y="2805192"/>
              <a:ext cx="758107" cy="691134"/>
            </a:xfrm>
            <a:prstGeom prst="rect">
              <a:avLst/>
            </a:prstGeom>
          </p:spPr>
        </p:pic>
      </p:grpSp>
      <p:sp>
        <p:nvSpPr>
          <p:cNvPr id="9" name="TextBox 8">
            <a:extLst>
              <a:ext uri="{FF2B5EF4-FFF2-40B4-BE49-F238E27FC236}">
                <a16:creationId xmlns:a16="http://schemas.microsoft.com/office/drawing/2014/main" id="{F8C6DB4F-2BF7-8BD1-4829-8B13EDE4CE6F}"/>
              </a:ext>
            </a:extLst>
          </p:cNvPr>
          <p:cNvSpPr txBox="1"/>
          <p:nvPr/>
        </p:nvSpPr>
        <p:spPr>
          <a:xfrm>
            <a:off x="236926" y="297288"/>
            <a:ext cx="11912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a:ln>
                  <a:noFill/>
                </a:ln>
                <a:solidFill>
                  <a:srgbClr val="7F50C8"/>
                </a:solidFill>
                <a:effectLst/>
                <a:uLnTx/>
                <a:uFillTx/>
                <a:latin typeface="Poppins ExtraBold" panose="00000900000000000000" pitchFamily="2" charset="0"/>
                <a:ea typeface="+mn-ea"/>
                <a:cs typeface="Poppins ExtraBold" panose="00000900000000000000" pitchFamily="2" charset="0"/>
              </a:rPr>
              <a:t>Afraid</a:t>
            </a:r>
          </a:p>
        </p:txBody>
      </p:sp>
      <p:sp>
        <p:nvSpPr>
          <p:cNvPr id="10" name="TextBox 9">
            <a:extLst>
              <a:ext uri="{FF2B5EF4-FFF2-40B4-BE49-F238E27FC236}">
                <a16:creationId xmlns:a16="http://schemas.microsoft.com/office/drawing/2014/main" id="{B448D6A0-3400-FC00-45CE-8D15466C9733}"/>
              </a:ext>
            </a:extLst>
          </p:cNvPr>
          <p:cNvSpPr txBox="1"/>
          <p:nvPr/>
        </p:nvSpPr>
        <p:spPr>
          <a:xfrm>
            <a:off x="3730896" y="1497283"/>
            <a:ext cx="8176148" cy="254608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Being afraid is feeling fear or worry about the possible results of a particular situation. We all feel afraid at times, and we all have different triggers for our fears. It’s totally natural to feel afraid of dogs, to worry about losing your parents or to be concerned about the environment.   It is very different when you’re afraid of someone hurting you. No one has the right to hurt or threaten you in any way. </a:t>
            </a:r>
            <a:endParaRPr kumimoji="0" lang="en-GB"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7CB7490F-BC98-665A-071F-29A674E84066}"/>
              </a:ext>
            </a:extLst>
          </p:cNvPr>
          <p:cNvPicPr>
            <a:picLocks noChangeAspect="1"/>
          </p:cNvPicPr>
          <p:nvPr/>
        </p:nvPicPr>
        <p:blipFill>
          <a:blip r:embed="rId21"/>
          <a:stretch>
            <a:fillRect/>
          </a:stretch>
        </p:blipFill>
        <p:spPr>
          <a:xfrm>
            <a:off x="9103376" y="75799"/>
            <a:ext cx="2318806" cy="1076312"/>
          </a:xfrm>
          <a:prstGeom prst="rect">
            <a:avLst/>
          </a:prstGeom>
        </p:spPr>
      </p:pic>
      <p:sp>
        <p:nvSpPr>
          <p:cNvPr id="23" name="TextBox 22">
            <a:extLst>
              <a:ext uri="{FF2B5EF4-FFF2-40B4-BE49-F238E27FC236}">
                <a16:creationId xmlns:a16="http://schemas.microsoft.com/office/drawing/2014/main" id="{91D68233-F1C9-14CB-2AD7-77A329C834B4}"/>
              </a:ext>
            </a:extLst>
          </p:cNvPr>
          <p:cNvSpPr txBox="1"/>
          <p:nvPr/>
        </p:nvSpPr>
        <p:spPr>
          <a:xfrm>
            <a:off x="150705" y="4255898"/>
            <a:ext cx="11812432" cy="258532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We all feel afraid at times, and we all have different triggers for our fears.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No one has the right to hurt or threaten you in any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Intrusive thoughts are strange or disturbing thoughts that can pop into your head without warning, at any time. They are completely normal, but can be very frightening.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Acknowledging our worries and taking the time to say them out loud to someone we trust can help us feel more in control.</a:t>
            </a:r>
          </a:p>
        </p:txBody>
      </p:sp>
      <p:pic>
        <p:nvPicPr>
          <p:cNvPr id="16" name="Picture 15" descr="A blue square with black eyes&#10;&#10;AI-generated content may be incorrect.">
            <a:extLst>
              <a:ext uri="{FF2B5EF4-FFF2-40B4-BE49-F238E27FC236}">
                <a16:creationId xmlns:a16="http://schemas.microsoft.com/office/drawing/2014/main" id="{011A7A2B-D817-1F13-A012-BC1F1C0F062A}"/>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4917" y="1497283"/>
            <a:ext cx="2585787" cy="2605377"/>
          </a:xfrm>
          <a:prstGeom prst="rect">
            <a:avLst/>
          </a:prstGeom>
        </p:spPr>
      </p:pic>
    </p:spTree>
    <p:extLst>
      <p:ext uri="{BB962C8B-B14F-4D97-AF65-F5344CB8AC3E}">
        <p14:creationId xmlns:p14="http://schemas.microsoft.com/office/powerpoint/2010/main" val="4255740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a:extLst>
            <a:ext uri="{FF2B5EF4-FFF2-40B4-BE49-F238E27FC236}">
              <a16:creationId xmlns:a16="http://schemas.microsoft.com/office/drawing/2014/main" id="{5387EC08-C5F5-6425-6958-EA8B86060EC5}"/>
            </a:ext>
          </a:extLst>
        </p:cNvPr>
        <p:cNvGrpSpPr/>
        <p:nvPr/>
      </p:nvGrpSpPr>
      <p:grpSpPr>
        <a:xfrm>
          <a:off x="0" y="0"/>
          <a:ext cx="0" cy="0"/>
          <a:chOff x="0" y="0"/>
          <a:chExt cx="0" cy="0"/>
        </a:xfrm>
      </p:grpSpPr>
      <p:sp>
        <p:nvSpPr>
          <p:cNvPr id="8" name="Flowchart: Connector 7">
            <a:extLst>
              <a:ext uri="{FF2B5EF4-FFF2-40B4-BE49-F238E27FC236}">
                <a16:creationId xmlns:a16="http://schemas.microsoft.com/office/drawing/2014/main" id="{724CEA93-FAE9-A0CA-707F-0FF8B72C7BC6}"/>
              </a:ext>
            </a:extLst>
          </p:cNvPr>
          <p:cNvSpPr/>
          <p:nvPr/>
        </p:nvSpPr>
        <p:spPr>
          <a:xfrm>
            <a:off x="17314306" y="13622273"/>
            <a:ext cx="17052822" cy="16188784"/>
          </a:xfrm>
          <a:prstGeom prst="flowChartConnector">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owchart: Connector 5">
            <a:extLst>
              <a:ext uri="{FF2B5EF4-FFF2-40B4-BE49-F238E27FC236}">
                <a16:creationId xmlns:a16="http://schemas.microsoft.com/office/drawing/2014/main" id="{B3FBCA7A-F9C9-E5EA-20DC-549AF4CC01D9}"/>
              </a:ext>
            </a:extLst>
          </p:cNvPr>
          <p:cNvSpPr/>
          <p:nvPr/>
        </p:nvSpPr>
        <p:spPr>
          <a:xfrm>
            <a:off x="16937019" y="-21736884"/>
            <a:ext cx="16175825" cy="16703444"/>
          </a:xfrm>
          <a:prstGeom prst="flowChartConnector">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lowchart: Connector 1">
            <a:extLst>
              <a:ext uri="{FF2B5EF4-FFF2-40B4-BE49-F238E27FC236}">
                <a16:creationId xmlns:a16="http://schemas.microsoft.com/office/drawing/2014/main" id="{25A0C7C3-4659-FC86-1C52-DBA37C7F2791}"/>
              </a:ext>
            </a:extLst>
          </p:cNvPr>
          <p:cNvSpPr/>
          <p:nvPr/>
        </p:nvSpPr>
        <p:spPr>
          <a:xfrm>
            <a:off x="-19807268" y="8400184"/>
            <a:ext cx="21410873" cy="21410873"/>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8E856BEE-49C7-3199-6F4F-BD47FC78531D}"/>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626DA58-58BE-B22C-62D8-46DD5AA2289A}"/>
              </a:ext>
            </a:extLst>
          </p:cNvPr>
          <p:cNvSpPr txBox="1"/>
          <p:nvPr/>
        </p:nvSpPr>
        <p:spPr>
          <a:xfrm>
            <a:off x="5003182" y="-6922088"/>
            <a:ext cx="7188818"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ISPCC Childline is for children, young people and their parents.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listen, we believe, we support and we empower.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We provide services which focus on building resilience and coping skills. These are focused in the following area’s: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Listening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therapeutic support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 Community Engagement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DDBF4B59-B027-28DE-44B9-AC8A8CEAB4D2}"/>
              </a:ext>
            </a:extLst>
          </p:cNvPr>
          <p:cNvSpPr/>
          <p:nvPr/>
        </p:nvSpPr>
        <p:spPr>
          <a:xfrm>
            <a:off x="-70548" y="-19345"/>
            <a:ext cx="12356343"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3C0DD2B3-4E06-6A40-97FD-206BB7511FDA}"/>
              </a:ext>
            </a:extLst>
          </p:cNvPr>
          <p:cNvSpPr txBox="1"/>
          <p:nvPr/>
        </p:nvSpPr>
        <p:spPr>
          <a:xfrm>
            <a:off x="19369228" y="7505982"/>
            <a:ext cx="6471489"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Childline is a listening service for children and young people up to the age of 18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 completely confidential service, no phone numbers or details are kept. It is up to you what details/information you want to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 non judgemental service where we wont tell you what to do, instead we will explore options it with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It is available via phone 24hrs a day by calling 1800 66 66 66 and is completely free of charge.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09F10F0E-96F3-3233-E44E-EC741D386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13992">
            <a:off x="7765704" y="3296620"/>
            <a:ext cx="7641681" cy="7641681"/>
          </a:xfrm>
          <a:prstGeom prst="rect">
            <a:avLst/>
          </a:prstGeom>
        </p:spPr>
      </p:pic>
      <p:sp>
        <p:nvSpPr>
          <p:cNvPr id="4" name="TextBox 3">
            <a:extLst>
              <a:ext uri="{FF2B5EF4-FFF2-40B4-BE49-F238E27FC236}">
                <a16:creationId xmlns:a16="http://schemas.microsoft.com/office/drawing/2014/main" id="{DB231C8C-F70D-671E-B018-2AF98E566B27}"/>
              </a:ext>
            </a:extLst>
          </p:cNvPr>
          <p:cNvSpPr txBox="1"/>
          <p:nvPr/>
        </p:nvSpPr>
        <p:spPr>
          <a:xfrm>
            <a:off x="-5556" y="-2407697"/>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dirty="0">
                <a:ln>
                  <a:noFill/>
                </a:ln>
                <a:solidFill>
                  <a:srgbClr val="7F50C8"/>
                </a:solidFill>
                <a:effectLst/>
                <a:uLnTx/>
                <a:uFillTx/>
                <a:latin typeface="Poppins ExtraBold" panose="00000900000000000000" pitchFamily="2" charset="0"/>
                <a:ea typeface="+mn-ea"/>
                <a:cs typeface="Poppins ExtraBold" panose="00000900000000000000" pitchFamily="2" charset="0"/>
              </a:rPr>
              <a:t>Childline</a:t>
            </a:r>
          </a:p>
        </p:txBody>
      </p:sp>
      <p:sp>
        <p:nvSpPr>
          <p:cNvPr id="5" name="TextBox 4">
            <a:extLst>
              <a:ext uri="{FF2B5EF4-FFF2-40B4-BE49-F238E27FC236}">
                <a16:creationId xmlns:a16="http://schemas.microsoft.com/office/drawing/2014/main" id="{4301A22B-CC32-BE8F-788A-C067BAD5579F}"/>
              </a:ext>
            </a:extLst>
          </p:cNvPr>
          <p:cNvSpPr txBox="1"/>
          <p:nvPr/>
        </p:nvSpPr>
        <p:spPr>
          <a:xfrm>
            <a:off x="258163" y="-4363828"/>
            <a:ext cx="119126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800" b="0" i="0" u="none" strike="noStrike" kern="1200" cap="none" spc="0" normalizeH="0" baseline="0" noProof="0">
                <a:ln>
                  <a:noFill/>
                </a:ln>
                <a:solidFill>
                  <a:srgbClr val="7F50C8"/>
                </a:solidFill>
                <a:effectLst/>
                <a:uLnTx/>
                <a:uFillTx/>
                <a:latin typeface="Poppins ExtraBold" panose="00000900000000000000" pitchFamily="2" charset="0"/>
                <a:ea typeface="+mn-ea"/>
                <a:cs typeface="Poppins ExtraBold" panose="00000900000000000000" pitchFamily="2" charset="0"/>
              </a:rPr>
              <a:t>Shield</a:t>
            </a:r>
          </a:p>
        </p:txBody>
      </p:sp>
      <p:grpSp>
        <p:nvGrpSpPr>
          <p:cNvPr id="25" name="Group 24">
            <a:extLst>
              <a:ext uri="{FF2B5EF4-FFF2-40B4-BE49-F238E27FC236}">
                <a16:creationId xmlns:a16="http://schemas.microsoft.com/office/drawing/2014/main" id="{F11E2342-AABE-BA7F-C881-E557D98019B8}"/>
              </a:ext>
            </a:extLst>
          </p:cNvPr>
          <p:cNvGrpSpPr/>
          <p:nvPr/>
        </p:nvGrpSpPr>
        <p:grpSpPr>
          <a:xfrm>
            <a:off x="3923224" y="7475656"/>
            <a:ext cx="3416300" cy="5562600"/>
            <a:chOff x="4387850" y="788416"/>
            <a:chExt cx="3416300" cy="5562600"/>
          </a:xfrm>
        </p:grpSpPr>
        <p:grpSp>
          <p:nvGrpSpPr>
            <p:cNvPr id="80" name="Group 79">
              <a:extLst>
                <a:ext uri="{FF2B5EF4-FFF2-40B4-BE49-F238E27FC236}">
                  <a16:creationId xmlns:a16="http://schemas.microsoft.com/office/drawing/2014/main" id="{F1A409DF-CF76-2D1B-A2A0-B89374D729CE}"/>
                </a:ext>
              </a:extLst>
            </p:cNvPr>
            <p:cNvGrpSpPr/>
            <p:nvPr/>
          </p:nvGrpSpPr>
          <p:grpSpPr>
            <a:xfrm>
              <a:off x="5763169" y="2840392"/>
              <a:ext cx="688472" cy="688472"/>
              <a:chOff x="5480050" y="2641600"/>
              <a:chExt cx="812800" cy="812800"/>
            </a:xfrm>
          </p:grpSpPr>
          <p:sp>
            <p:nvSpPr>
              <p:cNvPr id="81" name="Rectangle: Rounded Corners 80">
                <a:extLst>
                  <a:ext uri="{FF2B5EF4-FFF2-40B4-BE49-F238E27FC236}">
                    <a16:creationId xmlns:a16="http://schemas.microsoft.com/office/drawing/2014/main" id="{AA6D5E74-0836-CBED-B874-D56D7D10F19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2" name="Graphic 81" descr="Headphones with solid fill">
                <a:extLst>
                  <a:ext uri="{FF2B5EF4-FFF2-40B4-BE49-F238E27FC236}">
                    <a16:creationId xmlns:a16="http://schemas.microsoft.com/office/drawing/2014/main" id="{23C1E6B9-311B-48A4-2921-A4A73A653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42BE162-23CB-A694-7FF2-31497BC0FEAB}"/>
                </a:ext>
              </a:extLst>
            </p:cNvPr>
            <p:cNvSpPr/>
            <p:nvPr/>
          </p:nvSpPr>
          <p:spPr>
            <a:xfrm>
              <a:off x="5350755" y="2579569"/>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CF8F48E1-9A14-4476-BDC7-B46F63A17BA0}"/>
                </a:ext>
              </a:extLst>
            </p:cNvPr>
            <p:cNvSpPr/>
            <p:nvPr/>
          </p:nvSpPr>
          <p:spPr>
            <a:xfrm>
              <a:off x="5776961" y="3228270"/>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2F2B6096-F71F-AE19-DA26-2379EA8CEBFA}"/>
                </a:ext>
              </a:extLst>
            </p:cNvPr>
            <p:cNvSpPr/>
            <p:nvPr/>
          </p:nvSpPr>
          <p:spPr>
            <a:xfrm>
              <a:off x="4387850" y="788416"/>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D54B5546-8204-81C2-3F6F-799587DDE55F}"/>
                </a:ext>
              </a:extLst>
            </p:cNvPr>
            <p:cNvSpPr/>
            <p:nvPr/>
          </p:nvSpPr>
          <p:spPr>
            <a:xfrm>
              <a:off x="4502150" y="877316"/>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1BB7308C-D7BF-FBAB-E6FE-CDDDB8DE623F}"/>
                </a:ext>
              </a:extLst>
            </p:cNvPr>
            <p:cNvSpPr/>
            <p:nvPr/>
          </p:nvSpPr>
          <p:spPr>
            <a:xfrm>
              <a:off x="5562600" y="813816"/>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E85393F9-6820-77B4-6C96-179CC4AA0E6D}"/>
                </a:ext>
              </a:extLst>
            </p:cNvPr>
            <p:cNvSpPr/>
            <p:nvPr/>
          </p:nvSpPr>
          <p:spPr>
            <a:xfrm>
              <a:off x="4705350" y="1194816"/>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208B7B80-1EBC-F6B4-A6BE-EDF23C1643F0}"/>
                </a:ext>
              </a:extLst>
            </p:cNvPr>
            <p:cNvSpPr/>
            <p:nvPr/>
          </p:nvSpPr>
          <p:spPr>
            <a:xfrm>
              <a:off x="4705350" y="5004816"/>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79C4B215-EA37-747E-8310-EC582C911F4E}"/>
                </a:ext>
              </a:extLst>
            </p:cNvPr>
            <p:cNvSpPr/>
            <p:nvPr/>
          </p:nvSpPr>
          <p:spPr>
            <a:xfrm>
              <a:off x="6572250" y="2782316"/>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E27AE252-CE1D-11C4-D3AA-23AAB58B0607}"/>
                </a:ext>
              </a:extLst>
            </p:cNvPr>
            <p:cNvSpPr/>
            <p:nvPr/>
          </p:nvSpPr>
          <p:spPr>
            <a:xfrm>
              <a:off x="6597650" y="3912617"/>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1971E72E-4AFF-BC6B-B047-819409404B08}"/>
                </a:ext>
              </a:extLst>
            </p:cNvPr>
            <p:cNvSpPr/>
            <p:nvPr/>
          </p:nvSpPr>
          <p:spPr>
            <a:xfrm>
              <a:off x="4806950" y="5068316"/>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BA1D8030-6F84-72DF-F36B-DC1B74B00EAE}"/>
                </a:ext>
              </a:extLst>
            </p:cNvPr>
            <p:cNvSpPr/>
            <p:nvPr/>
          </p:nvSpPr>
          <p:spPr>
            <a:xfrm>
              <a:off x="5689600" y="506831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a:extLst>
                <a:ext uri="{FF2B5EF4-FFF2-40B4-BE49-F238E27FC236}">
                  <a16:creationId xmlns:a16="http://schemas.microsoft.com/office/drawing/2014/main" id="{D34F4559-02E8-6238-844E-F104B94C4229}"/>
                </a:ext>
              </a:extLst>
            </p:cNvPr>
            <p:cNvSpPr/>
            <p:nvPr/>
          </p:nvSpPr>
          <p:spPr>
            <a:xfrm>
              <a:off x="6584950" y="5068316"/>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8C06EF8D-95E5-174F-A306-63AF0ED0752D}"/>
                </a:ext>
              </a:extLst>
            </p:cNvPr>
            <p:cNvSpPr txBox="1"/>
            <p:nvPr/>
          </p:nvSpPr>
          <p:spPr>
            <a:xfrm>
              <a:off x="5759450" y="3569308"/>
              <a:ext cx="8128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Childline</a:t>
              </a:r>
            </a:p>
          </p:txBody>
        </p:sp>
        <p:sp>
          <p:nvSpPr>
            <p:cNvPr id="51" name="TextBox 50">
              <a:extLst>
                <a:ext uri="{FF2B5EF4-FFF2-40B4-BE49-F238E27FC236}">
                  <a16:creationId xmlns:a16="http://schemas.microsoft.com/office/drawing/2014/main" id="{23DB5990-0C84-E722-EF15-19A3479782DC}"/>
                </a:ext>
              </a:extLst>
            </p:cNvPr>
            <p:cNvSpPr txBox="1"/>
            <p:nvPr/>
          </p:nvSpPr>
          <p:spPr>
            <a:xfrm>
              <a:off x="4746093" y="3569308"/>
              <a:ext cx="9366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Digital Programmes</a:t>
              </a:r>
            </a:p>
          </p:txBody>
        </p:sp>
        <p:sp>
          <p:nvSpPr>
            <p:cNvPr id="53" name="TextBox 52">
              <a:extLst>
                <a:ext uri="{FF2B5EF4-FFF2-40B4-BE49-F238E27FC236}">
                  <a16:creationId xmlns:a16="http://schemas.microsoft.com/office/drawing/2014/main" id="{A2855937-B27A-C1F2-87C4-4D05F5A95AB5}"/>
                </a:ext>
              </a:extLst>
            </p:cNvPr>
            <p:cNvSpPr txBox="1"/>
            <p:nvPr/>
          </p:nvSpPr>
          <p:spPr>
            <a:xfrm>
              <a:off x="6535737" y="3595116"/>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CTSS</a:t>
              </a:r>
            </a:p>
          </p:txBody>
        </p:sp>
        <p:sp>
          <p:nvSpPr>
            <p:cNvPr id="55" name="TextBox 54">
              <a:extLst>
                <a:ext uri="{FF2B5EF4-FFF2-40B4-BE49-F238E27FC236}">
                  <a16:creationId xmlns:a16="http://schemas.microsoft.com/office/drawing/2014/main" id="{8DEECDDE-3064-01FB-D925-6A35247B4987}"/>
                </a:ext>
              </a:extLst>
            </p:cNvPr>
            <p:cNvSpPr txBox="1"/>
            <p:nvPr/>
          </p:nvSpPr>
          <p:spPr>
            <a:xfrm>
              <a:off x="4746093" y="4717751"/>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Shield</a:t>
              </a:r>
            </a:p>
          </p:txBody>
        </p:sp>
        <p:sp>
          <p:nvSpPr>
            <p:cNvPr id="57" name="TextBox 56">
              <a:extLst>
                <a:ext uri="{FF2B5EF4-FFF2-40B4-BE49-F238E27FC236}">
                  <a16:creationId xmlns:a16="http://schemas.microsoft.com/office/drawing/2014/main" id="{CF043C45-25D2-F43B-2654-BEE1FBDB7243}"/>
                </a:ext>
              </a:extLst>
            </p:cNvPr>
            <p:cNvSpPr txBox="1"/>
            <p:nvPr/>
          </p:nvSpPr>
          <p:spPr>
            <a:xfrm>
              <a:off x="5627687" y="4717751"/>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Smart Moves</a:t>
              </a:r>
            </a:p>
          </p:txBody>
        </p:sp>
        <p:sp>
          <p:nvSpPr>
            <p:cNvPr id="60" name="TextBox 59">
              <a:extLst>
                <a:ext uri="{FF2B5EF4-FFF2-40B4-BE49-F238E27FC236}">
                  <a16:creationId xmlns:a16="http://schemas.microsoft.com/office/drawing/2014/main" id="{D4867040-AFB7-5620-9C06-943CC20331C3}"/>
                </a:ext>
              </a:extLst>
            </p:cNvPr>
            <p:cNvSpPr txBox="1"/>
            <p:nvPr/>
          </p:nvSpPr>
          <p:spPr>
            <a:xfrm>
              <a:off x="6510337" y="4710484"/>
              <a:ext cx="9366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9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Support Line</a:t>
              </a:r>
            </a:p>
          </p:txBody>
        </p:sp>
        <p:grpSp>
          <p:nvGrpSpPr>
            <p:cNvPr id="62" name="Group 61">
              <a:extLst>
                <a:ext uri="{FF2B5EF4-FFF2-40B4-BE49-F238E27FC236}">
                  <a16:creationId xmlns:a16="http://schemas.microsoft.com/office/drawing/2014/main" id="{F9E4F94B-CAA2-9A94-B117-D52BE8175375}"/>
                </a:ext>
              </a:extLst>
            </p:cNvPr>
            <p:cNvGrpSpPr/>
            <p:nvPr/>
          </p:nvGrpSpPr>
          <p:grpSpPr>
            <a:xfrm>
              <a:off x="5702300" y="2782316"/>
              <a:ext cx="812800" cy="812800"/>
              <a:chOff x="5480050" y="2641600"/>
              <a:chExt cx="812800" cy="812800"/>
            </a:xfrm>
          </p:grpSpPr>
          <p:sp>
            <p:nvSpPr>
              <p:cNvPr id="64" name="Rectangle: Rounded Corners 63">
                <a:extLst>
                  <a:ext uri="{FF2B5EF4-FFF2-40B4-BE49-F238E27FC236}">
                    <a16:creationId xmlns:a16="http://schemas.microsoft.com/office/drawing/2014/main" id="{E6087F68-1256-B752-5F0D-568423516622}"/>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6" name="Graphic 65" descr="Headphones with solid fill">
                <a:extLst>
                  <a:ext uri="{FF2B5EF4-FFF2-40B4-BE49-F238E27FC236}">
                    <a16:creationId xmlns:a16="http://schemas.microsoft.com/office/drawing/2014/main" id="{29E45602-EEE3-4870-7A1C-FCB627C031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88035" y="2736395"/>
                <a:ext cx="571427" cy="571427"/>
              </a:xfrm>
              <a:prstGeom prst="rect">
                <a:avLst/>
              </a:prstGeom>
            </p:spPr>
          </p:pic>
        </p:grpSp>
        <p:pic>
          <p:nvPicPr>
            <p:cNvPr id="69" name="Graphic 68" descr="Cycle with people with solid fill">
              <a:extLst>
                <a:ext uri="{FF2B5EF4-FFF2-40B4-BE49-F238E27FC236}">
                  <a16:creationId xmlns:a16="http://schemas.microsoft.com/office/drawing/2014/main" id="{81865FCC-3BFD-FF02-6A18-99448CF51A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3040" y="2714724"/>
              <a:ext cx="898525" cy="898525"/>
            </a:xfrm>
            <a:prstGeom prst="rect">
              <a:avLst/>
            </a:prstGeom>
          </p:spPr>
        </p:pic>
        <p:pic>
          <p:nvPicPr>
            <p:cNvPr id="72" name="Graphic 71" descr="Receiver with solid fill">
              <a:extLst>
                <a:ext uri="{FF2B5EF4-FFF2-40B4-BE49-F238E27FC236}">
                  <a16:creationId xmlns:a16="http://schemas.microsoft.com/office/drawing/2014/main" id="{C4F779E4-9FFC-F707-A9D0-2FD689761F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6550" y="3991048"/>
              <a:ext cx="698500" cy="698500"/>
            </a:xfrm>
            <a:prstGeom prst="rect">
              <a:avLst/>
            </a:prstGeom>
          </p:spPr>
        </p:pic>
        <p:pic>
          <p:nvPicPr>
            <p:cNvPr id="73" name="Graphic 72" descr="Chat with solid fill">
              <a:extLst>
                <a:ext uri="{FF2B5EF4-FFF2-40B4-BE49-F238E27FC236}">
                  <a16:creationId xmlns:a16="http://schemas.microsoft.com/office/drawing/2014/main" id="{4C96033A-A6AB-2E1D-C989-25EAB76C63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06950" y="5094002"/>
              <a:ext cx="812800" cy="812800"/>
            </a:xfrm>
            <a:prstGeom prst="rect">
              <a:avLst/>
            </a:prstGeom>
          </p:spPr>
        </p:pic>
        <p:pic>
          <p:nvPicPr>
            <p:cNvPr id="74" name="Graphic 73" descr="Envelope with solid fill">
              <a:extLst>
                <a:ext uri="{FF2B5EF4-FFF2-40B4-BE49-F238E27FC236}">
                  <a16:creationId xmlns:a16="http://schemas.microsoft.com/office/drawing/2014/main" id="{25CE997B-6AB3-0FC3-7D69-E7C3B9B2B7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3481" y="5080206"/>
              <a:ext cx="788919" cy="788919"/>
            </a:xfrm>
            <a:prstGeom prst="rect">
              <a:avLst/>
            </a:prstGeom>
          </p:spPr>
        </p:pic>
        <p:pic>
          <p:nvPicPr>
            <p:cNvPr id="75" name="Graphic 74" descr="Camera with solid fill">
              <a:extLst>
                <a:ext uri="{FF2B5EF4-FFF2-40B4-BE49-F238E27FC236}">
                  <a16:creationId xmlns:a16="http://schemas.microsoft.com/office/drawing/2014/main" id="{276364AC-4CF5-1F8E-7D4E-49173771EE4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72250" y="5035191"/>
              <a:ext cx="839117" cy="839117"/>
            </a:xfrm>
            <a:prstGeom prst="rect">
              <a:avLst/>
            </a:prstGeom>
          </p:spPr>
        </p:pic>
        <p:sp>
          <p:nvSpPr>
            <p:cNvPr id="76" name="TextBox 75">
              <a:extLst>
                <a:ext uri="{FF2B5EF4-FFF2-40B4-BE49-F238E27FC236}">
                  <a16:creationId xmlns:a16="http://schemas.microsoft.com/office/drawing/2014/main" id="{AA36BEEF-AE5A-4657-5B7D-8B3212E94ED9}"/>
                </a:ext>
              </a:extLst>
            </p:cNvPr>
            <p:cNvSpPr txBox="1"/>
            <p:nvPr/>
          </p:nvSpPr>
          <p:spPr>
            <a:xfrm>
              <a:off x="4800710" y="1332750"/>
              <a:ext cx="1174640"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30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MAR</a:t>
              </a: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MON</a:t>
              </a:r>
            </a:p>
          </p:txBody>
        </p:sp>
        <p:cxnSp>
          <p:nvCxnSpPr>
            <p:cNvPr id="77" name="Straight Connector 76">
              <a:extLst>
                <a:ext uri="{FF2B5EF4-FFF2-40B4-BE49-F238E27FC236}">
                  <a16:creationId xmlns:a16="http://schemas.microsoft.com/office/drawing/2014/main" id="{3BA439FD-1457-0188-C57E-F337BA6DDBC9}"/>
                </a:ext>
              </a:extLst>
            </p:cNvPr>
            <p:cNvCxnSpPr>
              <a:cxnSpLocks/>
            </p:cNvCxnSpPr>
            <p:nvPr/>
          </p:nvCxnSpPr>
          <p:spPr>
            <a:xfrm>
              <a:off x="5975350" y="1332750"/>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2324B9E0-6879-D3EB-CCF6-CB1A466D8D3B}"/>
                </a:ext>
              </a:extLst>
            </p:cNvPr>
            <p:cNvSpPr txBox="1"/>
            <p:nvPr/>
          </p:nvSpPr>
          <p:spPr>
            <a:xfrm>
              <a:off x="6140451" y="1867425"/>
              <a:ext cx="1257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Sunny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16</a:t>
              </a:r>
              <a:r>
                <a:rPr kumimoji="0" lang="en-IE" sz="1800" b="0" i="0" u="none" strike="noStrike" kern="1200" cap="none" spc="0" normalizeH="0" baseline="0" noProof="0">
                  <a:ln>
                    <a:noFill/>
                  </a:ln>
                  <a:solidFill>
                    <a:prstClr val="white"/>
                  </a:solidFill>
                  <a:effectLst/>
                  <a:uLnTx/>
                  <a:uFillTx/>
                  <a:latin typeface="Poppins" panose="00000500000000000000" pitchFamily="2" charset="0"/>
                  <a:ea typeface="Tahoma" panose="020B0604030504040204" pitchFamily="34" charset="0"/>
                  <a:cs typeface="Poppins" panose="00000500000000000000" pitchFamily="2" charset="0"/>
                </a:rPr>
                <a:t>℃</a:t>
              </a:r>
              <a:endParaRPr kumimoji="0" lang="en-IE" sz="1800" b="0"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650A3700-439C-E3CA-6B12-5D402062BE9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6404" y="1239662"/>
              <a:ext cx="717092" cy="717092"/>
            </a:xfrm>
            <a:prstGeom prst="rect">
              <a:avLst/>
            </a:prstGeom>
          </p:spPr>
        </p:pic>
        <p:sp>
          <p:nvSpPr>
            <p:cNvPr id="41" name="Rectangle: Rounded Corners 40">
              <a:extLst>
                <a:ext uri="{FF2B5EF4-FFF2-40B4-BE49-F238E27FC236}">
                  <a16:creationId xmlns:a16="http://schemas.microsoft.com/office/drawing/2014/main" id="{7305D3B2-D23F-3EDF-E18B-293BF4EC716E}"/>
                </a:ext>
              </a:extLst>
            </p:cNvPr>
            <p:cNvSpPr/>
            <p:nvPr/>
          </p:nvSpPr>
          <p:spPr>
            <a:xfrm>
              <a:off x="4804136" y="3912616"/>
              <a:ext cx="798151"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0" name="Graphic 69" descr="Shield with solid fill">
              <a:extLst>
                <a:ext uri="{FF2B5EF4-FFF2-40B4-BE49-F238E27FC236}">
                  <a16:creationId xmlns:a16="http://schemas.microsoft.com/office/drawing/2014/main" id="{C754DB59-0C01-4CB4-F006-7A7A4F483CD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00710" y="3889434"/>
              <a:ext cx="802088" cy="860247"/>
            </a:xfrm>
            <a:prstGeom prst="rect">
              <a:avLst/>
            </a:prstGeom>
          </p:spPr>
        </p:pic>
        <p:sp>
          <p:nvSpPr>
            <p:cNvPr id="37" name="Rectangle: Rounded Corners 36">
              <a:extLst>
                <a:ext uri="{FF2B5EF4-FFF2-40B4-BE49-F238E27FC236}">
                  <a16:creationId xmlns:a16="http://schemas.microsoft.com/office/drawing/2014/main" id="{E1B437BF-2635-7C3A-8B5F-8B731F122070}"/>
                </a:ext>
              </a:extLst>
            </p:cNvPr>
            <p:cNvSpPr/>
            <p:nvPr/>
          </p:nvSpPr>
          <p:spPr>
            <a:xfrm>
              <a:off x="4773650" y="2780958"/>
              <a:ext cx="865191" cy="788758"/>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Graphic 67" descr="Internet with solid fill">
              <a:extLst>
                <a:ext uri="{FF2B5EF4-FFF2-40B4-BE49-F238E27FC236}">
                  <a16:creationId xmlns:a16="http://schemas.microsoft.com/office/drawing/2014/main" id="{E714A092-A9FF-750C-03F5-3CADF721245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833419" y="2805192"/>
              <a:ext cx="758107" cy="691134"/>
            </a:xfrm>
            <a:prstGeom prst="rect">
              <a:avLst/>
            </a:prstGeom>
          </p:spPr>
        </p:pic>
      </p:grpSp>
      <p:sp>
        <p:nvSpPr>
          <p:cNvPr id="9" name="TextBox 8">
            <a:extLst>
              <a:ext uri="{FF2B5EF4-FFF2-40B4-BE49-F238E27FC236}">
                <a16:creationId xmlns:a16="http://schemas.microsoft.com/office/drawing/2014/main" id="{D9951DD2-37D5-29B4-96EF-04779EB84BD1}"/>
              </a:ext>
            </a:extLst>
          </p:cNvPr>
          <p:cNvSpPr txBox="1"/>
          <p:nvPr/>
        </p:nvSpPr>
        <p:spPr>
          <a:xfrm>
            <a:off x="236926" y="297288"/>
            <a:ext cx="119126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a:ln>
                  <a:noFill/>
                </a:ln>
                <a:solidFill>
                  <a:srgbClr val="7F50C8"/>
                </a:solidFill>
                <a:effectLst/>
                <a:uLnTx/>
                <a:uFillTx/>
                <a:latin typeface="Poppins ExtraBold" panose="00000900000000000000" pitchFamily="2" charset="0"/>
                <a:ea typeface="+mn-ea"/>
                <a:cs typeface="Poppins ExtraBold" panose="00000900000000000000" pitchFamily="2" charset="0"/>
              </a:rPr>
              <a:t>Anxious</a:t>
            </a:r>
          </a:p>
        </p:txBody>
      </p:sp>
      <p:sp>
        <p:nvSpPr>
          <p:cNvPr id="10" name="TextBox 9">
            <a:extLst>
              <a:ext uri="{FF2B5EF4-FFF2-40B4-BE49-F238E27FC236}">
                <a16:creationId xmlns:a16="http://schemas.microsoft.com/office/drawing/2014/main" id="{CB0887F3-9E0A-719B-B425-ABA9554BBDF0}"/>
              </a:ext>
            </a:extLst>
          </p:cNvPr>
          <p:cNvSpPr txBox="1"/>
          <p:nvPr/>
        </p:nvSpPr>
        <p:spPr>
          <a:xfrm>
            <a:off x="3441169" y="1296986"/>
            <a:ext cx="8465875" cy="296158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Anxiety is a feeling you get when you’re worried or scared about something. Some anxiety can be helpful. It can help keep you safe by prompting you to think about the situation you’re in. It can motivate you to do your best. For example, if you’re anxious about an exam and decide you need to study hard for it. But anxiety can be unhelpful too. It might make you feel as if things are worse than they actually are. It can feel overwhelming and make it hard to get perspective. </a:t>
            </a:r>
            <a:endParaRPr kumimoji="0" lang="en-GB"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13" name="Picture 12">
            <a:extLst>
              <a:ext uri="{FF2B5EF4-FFF2-40B4-BE49-F238E27FC236}">
                <a16:creationId xmlns:a16="http://schemas.microsoft.com/office/drawing/2014/main" id="{69DBDB8F-7C6E-F2F7-28A1-F9AC60736AF7}"/>
              </a:ext>
            </a:extLst>
          </p:cNvPr>
          <p:cNvPicPr>
            <a:picLocks noChangeAspect="1"/>
          </p:cNvPicPr>
          <p:nvPr/>
        </p:nvPicPr>
        <p:blipFill>
          <a:blip r:embed="rId21"/>
          <a:stretch>
            <a:fillRect/>
          </a:stretch>
        </p:blipFill>
        <p:spPr>
          <a:xfrm>
            <a:off x="9103376" y="75799"/>
            <a:ext cx="2318806" cy="1076312"/>
          </a:xfrm>
          <a:prstGeom prst="rect">
            <a:avLst/>
          </a:prstGeom>
        </p:spPr>
      </p:pic>
      <p:sp>
        <p:nvSpPr>
          <p:cNvPr id="23" name="TextBox 22">
            <a:extLst>
              <a:ext uri="{FF2B5EF4-FFF2-40B4-BE49-F238E27FC236}">
                <a16:creationId xmlns:a16="http://schemas.microsoft.com/office/drawing/2014/main" id="{55B79704-B6F0-D0F9-30BD-F59963D96344}"/>
              </a:ext>
            </a:extLst>
          </p:cNvPr>
          <p:cNvSpPr txBox="1"/>
          <p:nvPr/>
        </p:nvSpPr>
        <p:spPr>
          <a:xfrm>
            <a:off x="152198" y="4246602"/>
            <a:ext cx="11812432" cy="258532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We all feel anxious at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Practise positive self-talk, self-compassion and assertiveness.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When you start to have negative thoughts, take time to be kind to yourself and think about what a good friend would say about you in that moment.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white"/>
                </a:solidFill>
                <a:effectLst/>
                <a:uLnTx/>
                <a:uFillTx/>
                <a:latin typeface="Poppins" panose="00000500000000000000" pitchFamily="2" charset="0"/>
                <a:ea typeface="+mn-ea"/>
                <a:cs typeface="+mn-cs"/>
              </a:rPr>
              <a:t>If your anxiety is stopping you from being able to live your life or do the things you usually enjoy, it’s time to get help </a:t>
            </a:r>
          </a:p>
        </p:txBody>
      </p:sp>
      <p:pic>
        <p:nvPicPr>
          <p:cNvPr id="11" name="Picture 10" descr="A purple triangle with a face&#10;&#10;AI-generated content may be incorrect.">
            <a:extLst>
              <a:ext uri="{FF2B5EF4-FFF2-40B4-BE49-F238E27FC236}">
                <a16:creationId xmlns:a16="http://schemas.microsoft.com/office/drawing/2014/main" id="{F1B5C4B5-E843-E325-191A-A51E650A921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25228" y="1377989"/>
            <a:ext cx="2775172" cy="2745491"/>
          </a:xfrm>
          <a:prstGeom prst="rect">
            <a:avLst/>
          </a:prstGeom>
        </p:spPr>
      </p:pic>
    </p:spTree>
    <p:extLst>
      <p:ext uri="{BB962C8B-B14F-4D97-AF65-F5344CB8AC3E}">
        <p14:creationId xmlns:p14="http://schemas.microsoft.com/office/powerpoint/2010/main" val="1695608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 name="Group 10">
            <a:extLst>
              <a:ext uri="{FF2B5EF4-FFF2-40B4-BE49-F238E27FC236}">
                <a16:creationId xmlns:a16="http://schemas.microsoft.com/office/drawing/2014/main" id="{2F3A740D-7A19-6292-EE65-96963472055B}"/>
              </a:ext>
            </a:extLst>
          </p:cNvPr>
          <p:cNvGrpSpPr/>
          <p:nvPr/>
        </p:nvGrpSpPr>
        <p:grpSpPr>
          <a:xfrm>
            <a:off x="-7235217" y="842253"/>
            <a:ext cx="3416300" cy="5562600"/>
            <a:chOff x="4165600" y="647700"/>
            <a:chExt cx="3416300" cy="5562600"/>
          </a:xfrm>
        </p:grpSpPr>
        <p:sp>
          <p:nvSpPr>
            <p:cNvPr id="2" name="Rectangle: Rounded Corners 1">
              <a:extLst>
                <a:ext uri="{FF2B5EF4-FFF2-40B4-BE49-F238E27FC236}">
                  <a16:creationId xmlns:a16="http://schemas.microsoft.com/office/drawing/2014/main" id="{6402FE1E-2927-687D-8A96-A53A81737532}"/>
                </a:ext>
              </a:extLst>
            </p:cNvPr>
            <p:cNvSpPr/>
            <p:nvPr/>
          </p:nvSpPr>
          <p:spPr>
            <a:xfrm>
              <a:off x="4165600" y="647700"/>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Rounded Corners 3">
              <a:extLst>
                <a:ext uri="{FF2B5EF4-FFF2-40B4-BE49-F238E27FC236}">
                  <a16:creationId xmlns:a16="http://schemas.microsoft.com/office/drawing/2014/main" id="{0CB56FCC-4CE2-1889-4AEC-ABA6A676C1FE}"/>
                </a:ext>
              </a:extLst>
            </p:cNvPr>
            <p:cNvSpPr/>
            <p:nvPr/>
          </p:nvSpPr>
          <p:spPr>
            <a:xfrm>
              <a:off x="4279900" y="736600"/>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E6390C35-CE1F-73D9-826A-C5BC37478E53}"/>
                </a:ext>
              </a:extLst>
            </p:cNvPr>
            <p:cNvSpPr/>
            <p:nvPr/>
          </p:nvSpPr>
          <p:spPr>
            <a:xfrm>
              <a:off x="5340350" y="673100"/>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CDD86021-3A7B-2CF6-56AF-5E9FD24408AC}"/>
                </a:ext>
              </a:extLst>
            </p:cNvPr>
            <p:cNvSpPr/>
            <p:nvPr/>
          </p:nvSpPr>
          <p:spPr>
            <a:xfrm>
              <a:off x="4483100" y="1054100"/>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D7ADBACD-B31E-CAB3-C7D2-7E88F5327236}"/>
                </a:ext>
              </a:extLst>
            </p:cNvPr>
            <p:cNvSpPr/>
            <p:nvPr/>
          </p:nvSpPr>
          <p:spPr>
            <a:xfrm>
              <a:off x="4483100" y="4864100"/>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7D71DCCB-81C7-21D9-CC57-18E660C6C15D}"/>
                </a:ext>
              </a:extLst>
            </p:cNvPr>
            <p:cNvSpPr/>
            <p:nvPr/>
          </p:nvSpPr>
          <p:spPr>
            <a:xfrm>
              <a:off x="4584700" y="2641600"/>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5B152D5D-A9EB-5BE3-C62C-3E027A660C71}"/>
                </a:ext>
              </a:extLst>
            </p:cNvPr>
            <p:cNvSpPr/>
            <p:nvPr/>
          </p:nvSpPr>
          <p:spPr>
            <a:xfrm>
              <a:off x="6350000" y="2641600"/>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Rounded Corners 20">
              <a:extLst>
                <a:ext uri="{FF2B5EF4-FFF2-40B4-BE49-F238E27FC236}">
                  <a16:creationId xmlns:a16="http://schemas.microsoft.com/office/drawing/2014/main" id="{4ECF7993-4DDF-AF48-79D6-80F36D84DBEC}"/>
                </a:ext>
              </a:extLst>
            </p:cNvPr>
            <p:cNvSpPr/>
            <p:nvPr/>
          </p:nvSpPr>
          <p:spPr>
            <a:xfrm>
              <a:off x="4584700" y="3759200"/>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Rounded Corners 21">
              <a:extLst>
                <a:ext uri="{FF2B5EF4-FFF2-40B4-BE49-F238E27FC236}">
                  <a16:creationId xmlns:a16="http://schemas.microsoft.com/office/drawing/2014/main" id="{30BD9EB7-1CF6-3C85-0701-6E48BC2A830D}"/>
                </a:ext>
              </a:extLst>
            </p:cNvPr>
            <p:cNvSpPr/>
            <p:nvPr/>
          </p:nvSpPr>
          <p:spPr>
            <a:xfrm>
              <a:off x="5480050" y="3771900"/>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Rounded Corners 22">
              <a:extLst>
                <a:ext uri="{FF2B5EF4-FFF2-40B4-BE49-F238E27FC236}">
                  <a16:creationId xmlns:a16="http://schemas.microsoft.com/office/drawing/2014/main" id="{ACC8FAF1-E4A6-ECFC-19AB-A61A2B09022E}"/>
                </a:ext>
              </a:extLst>
            </p:cNvPr>
            <p:cNvSpPr/>
            <p:nvPr/>
          </p:nvSpPr>
          <p:spPr>
            <a:xfrm>
              <a:off x="6375400" y="3771901"/>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Rounded Corners 23">
              <a:extLst>
                <a:ext uri="{FF2B5EF4-FFF2-40B4-BE49-F238E27FC236}">
                  <a16:creationId xmlns:a16="http://schemas.microsoft.com/office/drawing/2014/main" id="{A97F9549-6603-DB6D-70FA-56432D362D0E}"/>
                </a:ext>
              </a:extLst>
            </p:cNvPr>
            <p:cNvSpPr/>
            <p:nvPr/>
          </p:nvSpPr>
          <p:spPr>
            <a:xfrm>
              <a:off x="4584700" y="4927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Rounded Corners 24">
              <a:extLst>
                <a:ext uri="{FF2B5EF4-FFF2-40B4-BE49-F238E27FC236}">
                  <a16:creationId xmlns:a16="http://schemas.microsoft.com/office/drawing/2014/main" id="{A07E9AC9-EC90-B5FC-38B5-6CF64AD4476C}"/>
                </a:ext>
              </a:extLst>
            </p:cNvPr>
            <p:cNvSpPr/>
            <p:nvPr/>
          </p:nvSpPr>
          <p:spPr>
            <a:xfrm>
              <a:off x="5467350" y="4927600"/>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Rounded Corners 25">
              <a:extLst>
                <a:ext uri="{FF2B5EF4-FFF2-40B4-BE49-F238E27FC236}">
                  <a16:creationId xmlns:a16="http://schemas.microsoft.com/office/drawing/2014/main" id="{0C2D5903-E6DA-B3D0-D44C-033981D8CB4E}"/>
                </a:ext>
              </a:extLst>
            </p:cNvPr>
            <p:cNvSpPr/>
            <p:nvPr/>
          </p:nvSpPr>
          <p:spPr>
            <a:xfrm>
              <a:off x="6362700" y="4927600"/>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extBox 30">
              <a:extLst>
                <a:ext uri="{FF2B5EF4-FFF2-40B4-BE49-F238E27FC236}">
                  <a16:creationId xmlns:a16="http://schemas.microsoft.com/office/drawing/2014/main" id="{2E6E907B-0B5F-7977-5F22-C510A7ED292E}"/>
                </a:ext>
              </a:extLst>
            </p:cNvPr>
            <p:cNvSpPr txBox="1"/>
            <p:nvPr/>
          </p:nvSpPr>
          <p:spPr>
            <a:xfrm>
              <a:off x="5537200" y="3428592"/>
              <a:ext cx="812800" cy="3693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 Listening</a:t>
              </a:r>
            </a:p>
          </p:txBody>
        </p:sp>
        <p:sp>
          <p:nvSpPr>
            <p:cNvPr id="32" name="TextBox 31">
              <a:extLst>
                <a:ext uri="{FF2B5EF4-FFF2-40B4-BE49-F238E27FC236}">
                  <a16:creationId xmlns:a16="http://schemas.microsoft.com/office/drawing/2014/main" id="{2CDABCD9-D870-4091-22ED-ED4A3E2E71E2}"/>
                </a:ext>
              </a:extLst>
            </p:cNvPr>
            <p:cNvSpPr txBox="1"/>
            <p:nvPr/>
          </p:nvSpPr>
          <p:spPr>
            <a:xfrm>
              <a:off x="4523843" y="3428592"/>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33" name="TextBox 32">
              <a:extLst>
                <a:ext uri="{FF2B5EF4-FFF2-40B4-BE49-F238E27FC236}">
                  <a16:creationId xmlns:a16="http://schemas.microsoft.com/office/drawing/2014/main" id="{FCD4396F-BE28-9C60-E31F-9A2CA1F8317A}"/>
                </a:ext>
              </a:extLst>
            </p:cNvPr>
            <p:cNvSpPr txBox="1"/>
            <p:nvPr/>
          </p:nvSpPr>
          <p:spPr>
            <a:xfrm>
              <a:off x="6313487" y="3454400"/>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34" name="TextBox 33">
              <a:extLst>
                <a:ext uri="{FF2B5EF4-FFF2-40B4-BE49-F238E27FC236}">
                  <a16:creationId xmlns:a16="http://schemas.microsoft.com/office/drawing/2014/main" id="{C8AC9B74-ADBF-0E9B-1C40-6812A98F7262}"/>
                </a:ext>
              </a:extLst>
            </p:cNvPr>
            <p:cNvSpPr txBox="1"/>
            <p:nvPr/>
          </p:nvSpPr>
          <p:spPr>
            <a:xfrm>
              <a:off x="4516437" y="4539333"/>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35" name="TextBox 34">
              <a:extLst>
                <a:ext uri="{FF2B5EF4-FFF2-40B4-BE49-F238E27FC236}">
                  <a16:creationId xmlns:a16="http://schemas.microsoft.com/office/drawing/2014/main" id="{A829CAA2-5C04-5BB2-4AA4-B00BCA5C4AA8}"/>
                </a:ext>
              </a:extLst>
            </p:cNvPr>
            <p:cNvSpPr txBox="1"/>
            <p:nvPr/>
          </p:nvSpPr>
          <p:spPr>
            <a:xfrm>
              <a:off x="5405437" y="4577035"/>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36" name="TextBox 35">
              <a:extLst>
                <a:ext uri="{FF2B5EF4-FFF2-40B4-BE49-F238E27FC236}">
                  <a16:creationId xmlns:a16="http://schemas.microsoft.com/office/drawing/2014/main" id="{2418A41D-3E4C-2217-27D6-6CCDFBC66233}"/>
                </a:ext>
              </a:extLst>
            </p:cNvPr>
            <p:cNvSpPr txBox="1"/>
            <p:nvPr/>
          </p:nvSpPr>
          <p:spPr>
            <a:xfrm>
              <a:off x="6288087" y="4569768"/>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pic>
          <p:nvPicPr>
            <p:cNvPr id="40" name="Graphic 39" descr="Internet with solid fill">
              <a:extLst>
                <a:ext uri="{FF2B5EF4-FFF2-40B4-BE49-F238E27FC236}">
                  <a16:creationId xmlns:a16="http://schemas.microsoft.com/office/drawing/2014/main" id="{A4E5DDC5-2E9A-9EE0-8235-68A611362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0850" y="2666573"/>
              <a:ext cx="712200" cy="712200"/>
            </a:xfrm>
            <a:prstGeom prst="rect">
              <a:avLst/>
            </a:prstGeom>
          </p:spPr>
        </p:pic>
        <p:pic>
          <p:nvPicPr>
            <p:cNvPr id="42" name="Graphic 41" descr="Cycle with people with solid fill">
              <a:extLst>
                <a:ext uri="{FF2B5EF4-FFF2-40B4-BE49-F238E27FC236}">
                  <a16:creationId xmlns:a16="http://schemas.microsoft.com/office/drawing/2014/main" id="{6C85A5A5-6B2B-A3CC-C91C-81A8DBB259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0790" y="2574008"/>
              <a:ext cx="898525" cy="898525"/>
            </a:xfrm>
            <a:prstGeom prst="rect">
              <a:avLst/>
            </a:prstGeom>
          </p:spPr>
        </p:pic>
        <p:pic>
          <p:nvPicPr>
            <p:cNvPr id="44" name="Graphic 43" descr="Shield with solid fill">
              <a:extLst>
                <a:ext uri="{FF2B5EF4-FFF2-40B4-BE49-F238E27FC236}">
                  <a16:creationId xmlns:a16="http://schemas.microsoft.com/office/drawing/2014/main" id="{ACF625E3-6423-4A69-9B44-0D4949A2B8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7250" y="3860800"/>
              <a:ext cx="647700" cy="647700"/>
            </a:xfrm>
            <a:prstGeom prst="rect">
              <a:avLst/>
            </a:prstGeom>
          </p:spPr>
        </p:pic>
        <p:pic>
          <p:nvPicPr>
            <p:cNvPr id="46" name="Graphic 45" descr="Head with gears with solid fill">
              <a:extLst>
                <a:ext uri="{FF2B5EF4-FFF2-40B4-BE49-F238E27FC236}">
                  <a16:creationId xmlns:a16="http://schemas.microsoft.com/office/drawing/2014/main" id="{B2CD71F8-9E3F-3B95-4976-8FB6844350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37200" y="3809284"/>
              <a:ext cx="762000" cy="762000"/>
            </a:xfrm>
            <a:prstGeom prst="rect">
              <a:avLst/>
            </a:prstGeom>
          </p:spPr>
        </p:pic>
        <p:pic>
          <p:nvPicPr>
            <p:cNvPr id="52" name="Graphic 51" descr="Receiver with solid fill">
              <a:extLst>
                <a:ext uri="{FF2B5EF4-FFF2-40B4-BE49-F238E27FC236}">
                  <a16:creationId xmlns:a16="http://schemas.microsoft.com/office/drawing/2014/main" id="{EAA36647-B297-F1B5-9356-22645C89B2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64300" y="3850332"/>
              <a:ext cx="698500" cy="698500"/>
            </a:xfrm>
            <a:prstGeom prst="rect">
              <a:avLst/>
            </a:prstGeom>
          </p:spPr>
        </p:pic>
        <p:pic>
          <p:nvPicPr>
            <p:cNvPr id="54" name="Graphic 53" descr="Chat with solid fill">
              <a:extLst>
                <a:ext uri="{FF2B5EF4-FFF2-40B4-BE49-F238E27FC236}">
                  <a16:creationId xmlns:a16="http://schemas.microsoft.com/office/drawing/2014/main" id="{1E36AA7A-8512-47CC-9F3D-37D3E9CC1B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84700" y="4953286"/>
              <a:ext cx="812800" cy="812800"/>
            </a:xfrm>
            <a:prstGeom prst="rect">
              <a:avLst/>
            </a:prstGeom>
          </p:spPr>
        </p:pic>
        <p:pic>
          <p:nvPicPr>
            <p:cNvPr id="56" name="Graphic 55" descr="Envelope with solid fill">
              <a:extLst>
                <a:ext uri="{FF2B5EF4-FFF2-40B4-BE49-F238E27FC236}">
                  <a16:creationId xmlns:a16="http://schemas.microsoft.com/office/drawing/2014/main" id="{CBFF5DAF-3C05-1348-C585-B53246F6C4E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91231" y="4939490"/>
              <a:ext cx="788919" cy="788919"/>
            </a:xfrm>
            <a:prstGeom prst="rect">
              <a:avLst/>
            </a:prstGeom>
          </p:spPr>
        </p:pic>
        <p:pic>
          <p:nvPicPr>
            <p:cNvPr id="58" name="Graphic 57" descr="Camera with solid fill">
              <a:extLst>
                <a:ext uri="{FF2B5EF4-FFF2-40B4-BE49-F238E27FC236}">
                  <a16:creationId xmlns:a16="http://schemas.microsoft.com/office/drawing/2014/main" id="{7A3AEA98-94B6-D9C7-AFA7-359CEE58AE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50000" y="4894475"/>
              <a:ext cx="839117" cy="839117"/>
            </a:xfrm>
            <a:prstGeom prst="rect">
              <a:avLst/>
            </a:prstGeom>
          </p:spPr>
        </p:pic>
        <p:sp>
          <p:nvSpPr>
            <p:cNvPr id="59" name="TextBox 58">
              <a:extLst>
                <a:ext uri="{FF2B5EF4-FFF2-40B4-BE49-F238E27FC236}">
                  <a16:creationId xmlns:a16="http://schemas.microsoft.com/office/drawing/2014/main" id="{BE5D5116-805B-6532-8C5D-6781967B481D}"/>
                </a:ext>
              </a:extLst>
            </p:cNvPr>
            <p:cNvSpPr txBox="1"/>
            <p:nvPr/>
          </p:nvSpPr>
          <p:spPr>
            <a:xfrm>
              <a:off x="4578460" y="1192034"/>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61" name="Straight Connector 60">
              <a:extLst>
                <a:ext uri="{FF2B5EF4-FFF2-40B4-BE49-F238E27FC236}">
                  <a16:creationId xmlns:a16="http://schemas.microsoft.com/office/drawing/2014/main" id="{4BDFDA3A-92C7-ABA9-CD33-5DEA553B924C}"/>
                </a:ext>
              </a:extLst>
            </p:cNvPr>
            <p:cNvCxnSpPr>
              <a:cxnSpLocks/>
            </p:cNvCxnSpPr>
            <p:nvPr/>
          </p:nvCxnSpPr>
          <p:spPr>
            <a:xfrm>
              <a:off x="5753100" y="1192034"/>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A090B63C-1456-2B03-D484-9A8D90747496}"/>
                </a:ext>
              </a:extLst>
            </p:cNvPr>
            <p:cNvSpPr txBox="1"/>
            <p:nvPr/>
          </p:nvSpPr>
          <p:spPr>
            <a:xfrm>
              <a:off x="5918201" y="1726709"/>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65" name="Graphic 64" descr="Sun with solid fill">
              <a:extLst>
                <a:ext uri="{FF2B5EF4-FFF2-40B4-BE49-F238E27FC236}">
                  <a16:creationId xmlns:a16="http://schemas.microsoft.com/office/drawing/2014/main" id="{C50BAE54-F492-551D-BE79-EDE9AF3890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04154" y="1098946"/>
              <a:ext cx="717092" cy="717092"/>
            </a:xfrm>
            <a:prstGeom prst="rect">
              <a:avLst/>
            </a:prstGeom>
          </p:spPr>
        </p:pic>
      </p:grpSp>
      <p:grpSp>
        <p:nvGrpSpPr>
          <p:cNvPr id="67" name="Group 66">
            <a:extLst>
              <a:ext uri="{FF2B5EF4-FFF2-40B4-BE49-F238E27FC236}">
                <a16:creationId xmlns:a16="http://schemas.microsoft.com/office/drawing/2014/main" id="{3D058472-36D6-950C-C0AB-295B4B197539}"/>
              </a:ext>
            </a:extLst>
          </p:cNvPr>
          <p:cNvGrpSpPr/>
          <p:nvPr/>
        </p:nvGrpSpPr>
        <p:grpSpPr>
          <a:xfrm>
            <a:off x="-4238017" y="-8515937"/>
            <a:ext cx="3187697" cy="3187697"/>
            <a:chOff x="5480050" y="2641600"/>
            <a:chExt cx="812800" cy="812800"/>
          </a:xfrm>
        </p:grpSpPr>
        <p:sp>
          <p:nvSpPr>
            <p:cNvPr id="9" name="Rectangle: Rounded Corners 8">
              <a:extLst>
                <a:ext uri="{FF2B5EF4-FFF2-40B4-BE49-F238E27FC236}">
                  <a16:creationId xmlns:a16="http://schemas.microsoft.com/office/drawing/2014/main" id="{EDDBE478-3669-12AF-1C05-0B61C925C06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8" name="Graphic 37" descr="Headphones with solid fill">
              <a:extLst>
                <a:ext uri="{FF2B5EF4-FFF2-40B4-BE49-F238E27FC236}">
                  <a16:creationId xmlns:a16="http://schemas.microsoft.com/office/drawing/2014/main" id="{49696835-9B15-8520-A97F-2F1E98B4557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88035" y="2736395"/>
              <a:ext cx="571427" cy="571427"/>
            </a:xfrm>
            <a:prstGeom prst="rect">
              <a:avLst/>
            </a:prstGeom>
          </p:spPr>
        </p:pic>
      </p:gr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ISPCC Childline is for children, young people and their parents. </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listen, we believe, we support and we empower.</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provide services which focus on building resilience and coping skills. These are focused in the following area’s:</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Listening</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therapeutic support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Community Engagement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0" y="-76200"/>
            <a:ext cx="12192000"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6" name="TextBox 15">
            <a:extLst>
              <a:ext uri="{FF2B5EF4-FFF2-40B4-BE49-F238E27FC236}">
                <a16:creationId xmlns:a16="http://schemas.microsoft.com/office/drawing/2014/main" id="{E53B2420-8BA0-E1D8-D274-3B0055BB8FD3}"/>
              </a:ext>
            </a:extLst>
          </p:cNvPr>
          <p:cNvSpPr txBox="1"/>
          <p:nvPr/>
        </p:nvSpPr>
        <p:spPr>
          <a:xfrm>
            <a:off x="139700" y="232283"/>
            <a:ext cx="11912600" cy="707886"/>
          </a:xfrm>
          <a:prstGeom prst="rect">
            <a:avLst/>
          </a:prstGeom>
          <a:noFill/>
        </p:spPr>
        <p:txBody>
          <a:bodyPr wrap="square" rtlCol="0">
            <a:spAutoFit/>
          </a:bodyPr>
          <a:lstStyle/>
          <a:p>
            <a:r>
              <a:rPr lang="en-IE" sz="4000">
                <a:solidFill>
                  <a:srgbClr val="7F50C8"/>
                </a:solidFill>
                <a:latin typeface="Poppins ExtraBold" panose="00000900000000000000" pitchFamily="2" charset="0"/>
                <a:cs typeface="Poppins ExtraBold" panose="00000900000000000000" pitchFamily="2" charset="0"/>
              </a:rPr>
              <a:t>Childline</a:t>
            </a:r>
          </a:p>
        </p:txBody>
      </p:sp>
      <p:sp>
        <p:nvSpPr>
          <p:cNvPr id="18" name="TextBox 17">
            <a:extLst>
              <a:ext uri="{FF2B5EF4-FFF2-40B4-BE49-F238E27FC236}">
                <a16:creationId xmlns:a16="http://schemas.microsoft.com/office/drawing/2014/main" id="{F8816547-53A2-4423-02D1-EEF35B51ED68}"/>
              </a:ext>
            </a:extLst>
          </p:cNvPr>
          <p:cNvSpPr txBox="1"/>
          <p:nvPr/>
        </p:nvSpPr>
        <p:spPr>
          <a:xfrm>
            <a:off x="5003182" y="8100377"/>
            <a:ext cx="6471489" cy="4708981"/>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Childline is a listening service for children and young people up to the age of 18 years.</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completely confidential service, no phone numbers or details are kept. It is up to you what details/information you want to share.</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non judgemental service where we wont tell you what to do, instead we will explore options it with you.</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available via phone 24hrs a day by calling 1800 66 66 66 and is completely free of charge. </a:t>
            </a:r>
          </a:p>
          <a:p>
            <a:r>
              <a:rPr lang="en-GB" sz="2000">
                <a:solidFill>
                  <a:schemeClr val="bg1"/>
                </a:solidFill>
                <a:latin typeface="Poppins" panose="00000500000000000000" pitchFamily="2" charset="0"/>
                <a:cs typeface="Poppins" panose="00000500000000000000" pitchFamily="2" charset="0"/>
              </a:rPr>
              <a:t>You also have the option of using our live web chat on www.childline.ie</a:t>
            </a:r>
          </a:p>
        </p:txBody>
      </p:sp>
      <p:sp>
        <p:nvSpPr>
          <p:cNvPr id="12" name="TextBox 11">
            <a:extLst>
              <a:ext uri="{FF2B5EF4-FFF2-40B4-BE49-F238E27FC236}">
                <a16:creationId xmlns:a16="http://schemas.microsoft.com/office/drawing/2014/main" id="{1A4F9649-CA2C-1822-8416-B4305ABDDD63}"/>
              </a:ext>
            </a:extLst>
          </p:cNvPr>
          <p:cNvSpPr txBox="1"/>
          <p:nvPr/>
        </p:nvSpPr>
        <p:spPr>
          <a:xfrm>
            <a:off x="267128" y="1535199"/>
            <a:ext cx="6678202" cy="584775"/>
          </a:xfrm>
          <a:prstGeom prst="rect">
            <a:avLst/>
          </a:prstGeom>
          <a:noFill/>
        </p:spPr>
        <p:txBody>
          <a:bodyPr wrap="square" lIns="91440" tIns="45720" rIns="91440" bIns="45720" rtlCol="0" anchor="t">
            <a:spAutoFit/>
          </a:bodyPr>
          <a:lstStyle/>
          <a:p>
            <a:r>
              <a:rPr lang="en-IE" sz="3200" dirty="0">
                <a:solidFill>
                  <a:srgbClr val="FFA0D2"/>
                </a:solidFill>
                <a:latin typeface="Poppins"/>
                <a:cs typeface="Poppins"/>
              </a:rPr>
              <a:t>Lap and Chat</a:t>
            </a:r>
          </a:p>
        </p:txBody>
      </p:sp>
      <p:sp>
        <p:nvSpPr>
          <p:cNvPr id="13" name="TextBox 12">
            <a:extLst>
              <a:ext uri="{FF2B5EF4-FFF2-40B4-BE49-F238E27FC236}">
                <a16:creationId xmlns:a16="http://schemas.microsoft.com/office/drawing/2014/main" id="{EF6C3E27-DFEC-DBF4-4229-6EC04325A076}"/>
              </a:ext>
            </a:extLst>
          </p:cNvPr>
          <p:cNvSpPr txBox="1"/>
          <p:nvPr/>
        </p:nvSpPr>
        <p:spPr>
          <a:xfrm>
            <a:off x="267128" y="2137881"/>
            <a:ext cx="8138131" cy="4203715"/>
          </a:xfrm>
          <a:prstGeom prst="rect">
            <a:avLst/>
          </a:prstGeom>
          <a:noFill/>
        </p:spPr>
        <p:txBody>
          <a:bodyPr wrap="square" rtlCol="0">
            <a:spAutoFit/>
          </a:bodyPr>
          <a:lstStyle/>
          <a:p>
            <a:pPr>
              <a:lnSpc>
                <a:spcPct val="150000"/>
              </a:lnSpc>
            </a:pPr>
            <a:r>
              <a:rPr lang="en-GB" sz="2000">
                <a:solidFill>
                  <a:srgbClr val="B4DDFF"/>
                </a:solidFill>
                <a:latin typeface="Poppins" panose="00000500000000000000" pitchFamily="2" charset="0"/>
                <a:cs typeface="Poppins" panose="00000500000000000000" pitchFamily="2" charset="0"/>
              </a:rPr>
              <a:t>What is a Lap and Chat?</a:t>
            </a:r>
          </a:p>
          <a:p>
            <a:pPr marL="342900" indent="-342900">
              <a:lnSpc>
                <a:spcPct val="150000"/>
              </a:lnSpc>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Pair up with a friend in your class and take a few laps around your yard, school or in your local area. </a:t>
            </a:r>
          </a:p>
          <a:p>
            <a:pPr marL="342900" indent="-342900">
              <a:lnSpc>
                <a:spcPct val="150000"/>
              </a:lnSpc>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Chat about what is on your mind and what may be worrying you. </a:t>
            </a:r>
          </a:p>
          <a:p>
            <a:pPr marL="342900" indent="-342900">
              <a:lnSpc>
                <a:spcPct val="150000"/>
              </a:lnSpc>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Don’t forget to listen to your friends worries during your lap.</a:t>
            </a:r>
          </a:p>
          <a:p>
            <a:pPr marL="342900" indent="-342900">
              <a:lnSpc>
                <a:spcPct val="150000"/>
              </a:lnSpc>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Reflect about your lap and chat in the activity book!</a:t>
            </a:r>
          </a:p>
          <a:p>
            <a:pPr marL="342900" indent="-342900">
              <a:lnSpc>
                <a:spcPct val="150000"/>
              </a:lnSpc>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Give back to Childline by donating on your schools fundraising page. </a:t>
            </a:r>
          </a:p>
        </p:txBody>
      </p:sp>
      <p:pic>
        <p:nvPicPr>
          <p:cNvPr id="17" name="Picture 16" descr="A picture containing text&#10;&#10;Description automatically generated">
            <a:extLst>
              <a:ext uri="{FF2B5EF4-FFF2-40B4-BE49-F238E27FC236}">
                <a16:creationId xmlns:a16="http://schemas.microsoft.com/office/drawing/2014/main" id="{E4D57DD4-9E0D-0940-1DB0-B8EBD1F9028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814626">
            <a:off x="7880261" y="897962"/>
            <a:ext cx="7188818" cy="7188818"/>
          </a:xfrm>
          <a:prstGeom prst="rect">
            <a:avLst/>
          </a:prstGeom>
        </p:spPr>
      </p:pic>
      <p:pic>
        <p:nvPicPr>
          <p:cNvPr id="19" name="Picture 18">
            <a:extLst>
              <a:ext uri="{FF2B5EF4-FFF2-40B4-BE49-F238E27FC236}">
                <a16:creationId xmlns:a16="http://schemas.microsoft.com/office/drawing/2014/main" id="{C55B3791-BA0C-2F9D-3964-035934B87AEF}"/>
              </a:ext>
            </a:extLst>
          </p:cNvPr>
          <p:cNvPicPr>
            <a:picLocks noChangeAspect="1"/>
          </p:cNvPicPr>
          <p:nvPr/>
        </p:nvPicPr>
        <p:blipFill>
          <a:blip r:embed="rId23"/>
          <a:stretch>
            <a:fillRect/>
          </a:stretch>
        </p:blipFill>
        <p:spPr>
          <a:xfrm>
            <a:off x="9103376" y="75799"/>
            <a:ext cx="2318806" cy="1076312"/>
          </a:xfrm>
          <a:prstGeom prst="rect">
            <a:avLst/>
          </a:prstGeom>
        </p:spPr>
      </p:pic>
    </p:spTree>
    <p:extLst>
      <p:ext uri="{BB962C8B-B14F-4D97-AF65-F5344CB8AC3E}">
        <p14:creationId xmlns:p14="http://schemas.microsoft.com/office/powerpoint/2010/main" val="117369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8D1AFE-A8F1-E691-11A2-4DB6C862749A}"/>
              </a:ext>
            </a:extLst>
          </p:cNvPr>
          <p:cNvPicPr>
            <a:picLocks noChangeAspect="1"/>
          </p:cNvPicPr>
          <p:nvPr/>
        </p:nvPicPr>
        <p:blipFill>
          <a:blip r:embed="rId2"/>
          <a:stretch>
            <a:fillRect/>
          </a:stretch>
        </p:blipFill>
        <p:spPr>
          <a:xfrm>
            <a:off x="0" y="-37759"/>
            <a:ext cx="12192000" cy="1328928"/>
          </a:xfrm>
          <a:prstGeom prst="rect">
            <a:avLst/>
          </a:prstGeom>
        </p:spPr>
      </p:pic>
      <p:sp>
        <p:nvSpPr>
          <p:cNvPr id="24" name="TextBox 23">
            <a:extLst>
              <a:ext uri="{FF2B5EF4-FFF2-40B4-BE49-F238E27FC236}">
                <a16:creationId xmlns:a16="http://schemas.microsoft.com/office/drawing/2014/main" id="{6E2492DA-C3F5-C211-0132-6A0D99EF0E45}"/>
              </a:ext>
            </a:extLst>
          </p:cNvPr>
          <p:cNvSpPr txBox="1"/>
          <p:nvPr/>
        </p:nvSpPr>
        <p:spPr>
          <a:xfrm>
            <a:off x="-4826177" y="1879823"/>
            <a:ext cx="513080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SWEAT</a:t>
            </a:r>
          </a:p>
        </p:txBody>
      </p:sp>
      <p:sp>
        <p:nvSpPr>
          <p:cNvPr id="25" name="TextBox 24">
            <a:extLst>
              <a:ext uri="{FF2B5EF4-FFF2-40B4-BE49-F238E27FC236}">
                <a16:creationId xmlns:a16="http://schemas.microsoft.com/office/drawing/2014/main" id="{2ECBA800-8818-D03A-5906-2B9D6060A2E8}"/>
              </a:ext>
            </a:extLst>
          </p:cNvPr>
          <p:cNvSpPr txBox="1"/>
          <p:nvPr/>
        </p:nvSpPr>
        <p:spPr>
          <a:xfrm>
            <a:off x="0" y="-1417320"/>
            <a:ext cx="513080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LET’S</a:t>
            </a:r>
          </a:p>
        </p:txBody>
      </p:sp>
      <p:sp>
        <p:nvSpPr>
          <p:cNvPr id="26" name="TextBox 25">
            <a:extLst>
              <a:ext uri="{FF2B5EF4-FFF2-40B4-BE49-F238E27FC236}">
                <a16:creationId xmlns:a16="http://schemas.microsoft.com/office/drawing/2014/main" id="{AF3B024A-4B91-A32E-964B-319474C605E9}"/>
              </a:ext>
            </a:extLst>
          </p:cNvPr>
          <p:cNvSpPr txBox="1"/>
          <p:nvPr/>
        </p:nvSpPr>
        <p:spPr>
          <a:xfrm>
            <a:off x="15923530" y="3511039"/>
            <a:ext cx="513080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IT</a:t>
            </a:r>
          </a:p>
        </p:txBody>
      </p:sp>
      <p:sp>
        <p:nvSpPr>
          <p:cNvPr id="27" name="TextBox 26">
            <a:extLst>
              <a:ext uri="{FF2B5EF4-FFF2-40B4-BE49-F238E27FC236}">
                <a16:creationId xmlns:a16="http://schemas.microsoft.com/office/drawing/2014/main" id="{E50D8611-6E51-74B1-7303-5774257D4A15}"/>
              </a:ext>
            </a:extLst>
          </p:cNvPr>
          <p:cNvSpPr txBox="1"/>
          <p:nvPr/>
        </p:nvSpPr>
        <p:spPr>
          <a:xfrm>
            <a:off x="845658" y="7872268"/>
            <a:ext cx="733552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TOGETHER</a:t>
            </a:r>
          </a:p>
        </p:txBody>
      </p:sp>
      <p:pic>
        <p:nvPicPr>
          <p:cNvPr id="29" name="Picture 28" descr="A picture containing text, vector graphics&#10;&#10;Description automatically generated">
            <a:extLst>
              <a:ext uri="{FF2B5EF4-FFF2-40B4-BE49-F238E27FC236}">
                <a16:creationId xmlns:a16="http://schemas.microsoft.com/office/drawing/2014/main" id="{319CA301-C12E-8C75-FC58-F64719C05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405798" flipV="1">
            <a:off x="18966191" y="1575535"/>
            <a:ext cx="1423160" cy="1423160"/>
          </a:xfrm>
          <a:prstGeom prst="rect">
            <a:avLst/>
          </a:prstGeom>
        </p:spPr>
      </p:pic>
      <p:sp>
        <p:nvSpPr>
          <p:cNvPr id="2" name="TextBox 1">
            <a:extLst>
              <a:ext uri="{FF2B5EF4-FFF2-40B4-BE49-F238E27FC236}">
                <a16:creationId xmlns:a16="http://schemas.microsoft.com/office/drawing/2014/main" id="{5019DE50-1F1C-599C-FAF1-3AAFF69E0AA5}"/>
              </a:ext>
            </a:extLst>
          </p:cNvPr>
          <p:cNvSpPr txBox="1"/>
          <p:nvPr/>
        </p:nvSpPr>
        <p:spPr>
          <a:xfrm>
            <a:off x="845658" y="-8317781"/>
            <a:ext cx="12471400" cy="4524315"/>
          </a:xfrm>
          <a:prstGeom prst="rect">
            <a:avLst/>
          </a:prstGeom>
          <a:noFill/>
        </p:spPr>
        <p:txBody>
          <a:bodyPr wrap="square" rtlCol="0">
            <a:spAutoFit/>
          </a:bodyPr>
          <a:lstStyle/>
          <a:p>
            <a:r>
              <a:rPr lang="en-GB" sz="9600">
                <a:solidFill>
                  <a:srgbClr val="7F50C8"/>
                </a:solidFill>
                <a:latin typeface="Poppins" panose="00000500000000000000" pitchFamily="2" charset="0"/>
                <a:cs typeface="Poppins" panose="00000500000000000000" pitchFamily="2" charset="0"/>
              </a:rPr>
              <a:t>What do you think when you hear the word Childline?</a:t>
            </a:r>
          </a:p>
        </p:txBody>
      </p:sp>
      <p:pic>
        <p:nvPicPr>
          <p:cNvPr id="3" name="Picture 2" descr="A picture containing text, transport, wheel, disk brake&#10;&#10;Description automatically generated">
            <a:extLst>
              <a:ext uri="{FF2B5EF4-FFF2-40B4-BE49-F238E27FC236}">
                <a16:creationId xmlns:a16="http://schemas.microsoft.com/office/drawing/2014/main" id="{BBDFA874-000D-B76A-4770-A7A34BE3E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799751">
            <a:off x="13067746" y="6673642"/>
            <a:ext cx="6302562" cy="630256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2EC803E-37C9-BCEB-E0BD-4FD82B191C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0724">
            <a:off x="4911929" y="7517180"/>
            <a:ext cx="10369315" cy="1036931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3352FCC-2575-26DF-4B92-CC20896D25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30508">
            <a:off x="-8463095" y="-8978124"/>
            <a:ext cx="10369315" cy="10369315"/>
          </a:xfrm>
          <a:prstGeom prst="rect">
            <a:avLst/>
          </a:prstGeom>
        </p:spPr>
      </p:pic>
      <p:sp>
        <p:nvSpPr>
          <p:cNvPr id="4" name="TextBox 3">
            <a:extLst>
              <a:ext uri="{FF2B5EF4-FFF2-40B4-BE49-F238E27FC236}">
                <a16:creationId xmlns:a16="http://schemas.microsoft.com/office/drawing/2014/main" id="{3AD26E22-F88D-1768-0BA1-CD611CC9B23E}"/>
              </a:ext>
            </a:extLst>
          </p:cNvPr>
          <p:cNvSpPr txBox="1"/>
          <p:nvPr/>
        </p:nvSpPr>
        <p:spPr>
          <a:xfrm>
            <a:off x="240822" y="260012"/>
            <a:ext cx="11912600" cy="707886"/>
          </a:xfrm>
          <a:prstGeom prst="rect">
            <a:avLst/>
          </a:prstGeom>
          <a:noFill/>
        </p:spPr>
        <p:txBody>
          <a:bodyPr wrap="square" rtlCol="0">
            <a:spAutoFit/>
          </a:bodyPr>
          <a:lstStyle/>
          <a:p>
            <a:r>
              <a:rPr lang="en-IE" sz="4000">
                <a:solidFill>
                  <a:srgbClr val="7F50C8"/>
                </a:solidFill>
                <a:latin typeface="Poppins ExtraBold" panose="00000900000000000000" pitchFamily="2" charset="0"/>
                <a:cs typeface="Poppins ExtraBold" panose="00000900000000000000" pitchFamily="2" charset="0"/>
              </a:rPr>
              <a:t>Why We Need Your Help</a:t>
            </a:r>
          </a:p>
        </p:txBody>
      </p:sp>
      <p:sp>
        <p:nvSpPr>
          <p:cNvPr id="10" name="TextBox 9">
            <a:extLst>
              <a:ext uri="{FF2B5EF4-FFF2-40B4-BE49-F238E27FC236}">
                <a16:creationId xmlns:a16="http://schemas.microsoft.com/office/drawing/2014/main" id="{4118537E-B50F-56DC-8F28-F3D73E97BCB3}"/>
              </a:ext>
            </a:extLst>
          </p:cNvPr>
          <p:cNvSpPr txBox="1"/>
          <p:nvPr/>
        </p:nvSpPr>
        <p:spPr>
          <a:xfrm>
            <a:off x="260670" y="1401635"/>
            <a:ext cx="4252748" cy="2616101"/>
          </a:xfrm>
          <a:prstGeom prst="rect">
            <a:avLst/>
          </a:prstGeom>
          <a:noFill/>
        </p:spPr>
        <p:txBody>
          <a:bodyPr wrap="square">
            <a:spAutoFit/>
          </a:bodyPr>
          <a:lstStyle/>
          <a:p>
            <a:pPr algn="l"/>
            <a:r>
              <a:rPr lang="en-GB" sz="1800" b="0" i="0" u="none" strike="noStrike" baseline="0" dirty="0">
                <a:solidFill>
                  <a:srgbClr val="FFFFFF"/>
                </a:solidFill>
                <a:latin typeface="Poppins-Regular"/>
              </a:rPr>
              <a:t>Each year, up to </a:t>
            </a:r>
            <a:r>
              <a:rPr lang="en-GB" sz="1800" b="1" i="0" u="none" strike="noStrike" baseline="0" dirty="0">
                <a:solidFill>
                  <a:srgbClr val="FFA1D3"/>
                </a:solidFill>
                <a:latin typeface="Poppins-Bold"/>
              </a:rPr>
              <a:t>75% </a:t>
            </a:r>
            <a:r>
              <a:rPr lang="en-GB" sz="1800" b="0" i="0" u="none" strike="noStrike" baseline="0" dirty="0">
                <a:solidFill>
                  <a:srgbClr val="FFFFFF"/>
                </a:solidFill>
                <a:latin typeface="Poppins-Regular"/>
              </a:rPr>
              <a:t>of our</a:t>
            </a:r>
          </a:p>
          <a:p>
            <a:pPr algn="l"/>
            <a:r>
              <a:rPr lang="en-GB" sz="1800" b="0" i="0" u="none" strike="noStrike" baseline="0" dirty="0">
                <a:solidFill>
                  <a:srgbClr val="FFFFFF"/>
                </a:solidFill>
                <a:latin typeface="Poppins-Regular"/>
              </a:rPr>
              <a:t>funding needs to be raised from</a:t>
            </a:r>
          </a:p>
          <a:p>
            <a:pPr algn="l"/>
            <a:r>
              <a:rPr lang="en-GB" sz="1800" b="0" i="0" u="none" strike="noStrike" baseline="0" dirty="0">
                <a:solidFill>
                  <a:srgbClr val="FFFFFF"/>
                </a:solidFill>
                <a:latin typeface="Poppins-Regular"/>
              </a:rPr>
              <a:t>donations. We need to continually</a:t>
            </a:r>
          </a:p>
          <a:p>
            <a:pPr algn="l"/>
            <a:r>
              <a:rPr lang="en-GB" sz="1800" b="0" i="0" u="none" strike="noStrike" baseline="0" dirty="0">
                <a:solidFill>
                  <a:srgbClr val="FFFFFF"/>
                </a:solidFill>
                <a:latin typeface="Poppins-Regular"/>
              </a:rPr>
              <a:t>fundraise to provide our suite of</a:t>
            </a:r>
          </a:p>
          <a:p>
            <a:pPr algn="l"/>
            <a:r>
              <a:rPr lang="en-IE" sz="1800" b="0" i="0" u="none" strike="noStrike" baseline="0" dirty="0">
                <a:solidFill>
                  <a:srgbClr val="FFFFFF"/>
                </a:solidFill>
                <a:latin typeface="Poppins-Regular"/>
              </a:rPr>
              <a:t>services and supports.</a:t>
            </a:r>
          </a:p>
          <a:p>
            <a:pPr algn="l"/>
            <a:endParaRPr lang="en-IE" sz="2000" b="0" i="0" u="none" strike="noStrike" baseline="0" dirty="0">
              <a:solidFill>
                <a:srgbClr val="FFFFFF"/>
              </a:solidFill>
              <a:latin typeface="Poppins-Regular"/>
            </a:endParaRPr>
          </a:p>
          <a:p>
            <a:pPr algn="l"/>
            <a:r>
              <a:rPr lang="en-GB" sz="1800" b="0" i="0" u="none" strike="noStrike" baseline="0" dirty="0">
                <a:solidFill>
                  <a:srgbClr val="FFFFFF"/>
                </a:solidFill>
                <a:latin typeface="Poppins-Regular"/>
              </a:rPr>
              <a:t>To ensure our 24hr support line is</a:t>
            </a:r>
          </a:p>
          <a:p>
            <a:pPr algn="l"/>
            <a:r>
              <a:rPr lang="en-IE" sz="1800" b="0" i="0" u="none" strike="noStrike" baseline="0" dirty="0">
                <a:solidFill>
                  <a:srgbClr val="FFFFFF"/>
                </a:solidFill>
                <a:latin typeface="Poppins-Regular"/>
              </a:rPr>
              <a:t>available 24/7, 365 days,</a:t>
            </a:r>
          </a:p>
          <a:p>
            <a:pPr algn="l"/>
            <a:r>
              <a:rPr lang="en-GB" sz="1800" b="1" i="0" u="none" strike="noStrike" baseline="0" dirty="0">
                <a:solidFill>
                  <a:srgbClr val="FFA1D3"/>
                </a:solidFill>
                <a:latin typeface="Poppins-Bold"/>
              </a:rPr>
              <a:t>€12,000 </a:t>
            </a:r>
            <a:r>
              <a:rPr lang="en-GB" sz="1800" b="1" i="0" u="none" strike="noStrike" baseline="0" dirty="0">
                <a:solidFill>
                  <a:srgbClr val="FFFFFF"/>
                </a:solidFill>
                <a:latin typeface="Poppins-Bold"/>
              </a:rPr>
              <a:t>is needed each day.</a:t>
            </a:r>
            <a:endParaRPr lang="en-IE" dirty="0"/>
          </a:p>
        </p:txBody>
      </p:sp>
      <p:sp>
        <p:nvSpPr>
          <p:cNvPr id="12" name="TextBox 11">
            <a:extLst>
              <a:ext uri="{FF2B5EF4-FFF2-40B4-BE49-F238E27FC236}">
                <a16:creationId xmlns:a16="http://schemas.microsoft.com/office/drawing/2014/main" id="{731488D1-E015-2517-A87C-F47E32A18C53}"/>
              </a:ext>
            </a:extLst>
          </p:cNvPr>
          <p:cNvSpPr txBox="1"/>
          <p:nvPr/>
        </p:nvSpPr>
        <p:spPr>
          <a:xfrm>
            <a:off x="4722518" y="1350387"/>
            <a:ext cx="3341558" cy="3231654"/>
          </a:xfrm>
          <a:prstGeom prst="rect">
            <a:avLst/>
          </a:prstGeom>
          <a:noFill/>
        </p:spPr>
        <p:txBody>
          <a:bodyPr wrap="square">
            <a:spAutoFit/>
          </a:bodyPr>
          <a:lstStyle/>
          <a:p>
            <a:pPr algn="l"/>
            <a:r>
              <a:rPr lang="en-IE" sz="7200" b="1" i="0" u="none" strike="noStrike" baseline="0">
                <a:solidFill>
                  <a:srgbClr val="FFA1D3"/>
                </a:solidFill>
                <a:latin typeface="Poppins" panose="00000500000000000000" pitchFamily="2" charset="0"/>
                <a:cs typeface="Poppins" panose="00000500000000000000" pitchFamily="2" charset="0"/>
              </a:rPr>
              <a:t>3,914</a:t>
            </a:r>
          </a:p>
          <a:p>
            <a:pPr algn="l"/>
            <a:r>
              <a:rPr lang="en-IE" sz="2000" b="0" i="0" u="none" strike="noStrike" baseline="0">
                <a:solidFill>
                  <a:srgbClr val="FFFFFF"/>
                </a:solidFill>
                <a:latin typeface="Poppins" panose="00000500000000000000" pitchFamily="2" charset="0"/>
                <a:cs typeface="Poppins" panose="00000500000000000000" pitchFamily="2" charset="0"/>
              </a:rPr>
              <a:t>Were on the CAMHS</a:t>
            </a:r>
          </a:p>
          <a:p>
            <a:pPr algn="l"/>
            <a:r>
              <a:rPr lang="en-GB" sz="2000" b="0" i="0" u="none" strike="noStrike" baseline="0">
                <a:solidFill>
                  <a:srgbClr val="FFFFFF"/>
                </a:solidFill>
                <a:latin typeface="Poppins" panose="00000500000000000000" pitchFamily="2" charset="0"/>
                <a:cs typeface="Poppins" panose="00000500000000000000" pitchFamily="2" charset="0"/>
              </a:rPr>
              <a:t>waiting list in February 2022</a:t>
            </a:r>
          </a:p>
          <a:p>
            <a:pPr algn="l"/>
            <a:endParaRPr lang="en-IE" sz="7200" b="1" i="0" u="none" strike="noStrike" baseline="0">
              <a:solidFill>
                <a:srgbClr val="FFC700"/>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5E423472-BEDF-1AE3-4E24-70A27EE11027}"/>
              </a:ext>
            </a:extLst>
          </p:cNvPr>
          <p:cNvSpPr txBox="1"/>
          <p:nvPr/>
        </p:nvSpPr>
        <p:spPr>
          <a:xfrm>
            <a:off x="8473259" y="1350387"/>
            <a:ext cx="3579041" cy="4924425"/>
          </a:xfrm>
          <a:prstGeom prst="rect">
            <a:avLst/>
          </a:prstGeom>
          <a:noFill/>
        </p:spPr>
        <p:txBody>
          <a:bodyPr wrap="square">
            <a:spAutoFit/>
          </a:bodyPr>
          <a:lstStyle/>
          <a:p>
            <a:pPr algn="l"/>
            <a:r>
              <a:rPr lang="en-IE" sz="7200" b="1" i="0" u="none" strike="noStrike" baseline="0">
                <a:solidFill>
                  <a:srgbClr val="B5DEFF"/>
                </a:solidFill>
                <a:latin typeface="Poppins" panose="00000500000000000000" pitchFamily="2" charset="0"/>
                <a:cs typeface="Poppins" panose="00000500000000000000" pitchFamily="2" charset="0"/>
              </a:rPr>
              <a:t>100K+</a:t>
            </a:r>
          </a:p>
          <a:p>
            <a:pPr algn="l"/>
            <a:r>
              <a:rPr lang="en-IE" sz="2000" b="0" i="0" u="none" strike="noStrike" baseline="0">
                <a:solidFill>
                  <a:srgbClr val="FFFFFF"/>
                </a:solidFill>
                <a:latin typeface="Poppins" panose="00000500000000000000" pitchFamily="2" charset="0"/>
                <a:cs typeface="Poppins" panose="00000500000000000000" pitchFamily="2" charset="0"/>
              </a:rPr>
              <a:t>contacts answered</a:t>
            </a:r>
          </a:p>
          <a:p>
            <a:pPr algn="l"/>
            <a:r>
              <a:rPr lang="en-IE" sz="2000" b="0" i="0" u="none" strike="noStrike" baseline="0">
                <a:solidFill>
                  <a:srgbClr val="FFFFFF"/>
                </a:solidFill>
                <a:latin typeface="Poppins" panose="00000500000000000000" pitchFamily="2" charset="0"/>
                <a:cs typeface="Poppins" panose="00000500000000000000" pitchFamily="2" charset="0"/>
              </a:rPr>
              <a:t>annually</a:t>
            </a:r>
          </a:p>
          <a:p>
            <a:pPr algn="l"/>
            <a:endParaRPr lang="en-IE" sz="7200" b="1" i="0" u="none" strike="noStrike" baseline="0">
              <a:solidFill>
                <a:srgbClr val="FFFFFF"/>
              </a:solidFill>
              <a:latin typeface="Poppins" panose="00000500000000000000" pitchFamily="2" charset="0"/>
              <a:cs typeface="Poppins" panose="00000500000000000000" pitchFamily="2" charset="0"/>
            </a:endParaRPr>
          </a:p>
          <a:p>
            <a:pPr algn="l"/>
            <a:r>
              <a:rPr lang="en-IE" sz="7200" b="1" i="0" u="none" strike="noStrike" baseline="0">
                <a:solidFill>
                  <a:srgbClr val="FFFFFF"/>
                </a:solidFill>
                <a:latin typeface="Poppins" panose="00000500000000000000" pitchFamily="2" charset="0"/>
                <a:cs typeface="Poppins" panose="00000500000000000000" pitchFamily="2" charset="0"/>
              </a:rPr>
              <a:t>49% </a:t>
            </a:r>
          </a:p>
          <a:p>
            <a:pPr algn="l"/>
            <a:r>
              <a:rPr lang="en-IE" sz="2000" b="0" i="0" u="none" strike="noStrike" baseline="0">
                <a:solidFill>
                  <a:srgbClr val="FFFFFF"/>
                </a:solidFill>
                <a:latin typeface="Poppins" panose="00000500000000000000" pitchFamily="2" charset="0"/>
                <a:cs typeface="Poppins" panose="00000500000000000000" pitchFamily="2" charset="0"/>
              </a:rPr>
              <a:t>of adolescents reported</a:t>
            </a:r>
          </a:p>
          <a:p>
            <a:pPr algn="l"/>
            <a:r>
              <a:rPr lang="en-IE" sz="2000" b="0" i="0" u="none" strike="noStrike" baseline="0">
                <a:solidFill>
                  <a:srgbClr val="FFFFFF"/>
                </a:solidFill>
                <a:latin typeface="Poppins" panose="00000500000000000000" pitchFamily="2" charset="0"/>
                <a:cs typeface="Poppins" panose="00000500000000000000" pitchFamily="2" charset="0"/>
              </a:rPr>
              <a:t>levels of depression</a:t>
            </a:r>
          </a:p>
          <a:p>
            <a:pPr algn="l"/>
            <a:endParaRPr lang="en-GB" sz="1800" b="0" i="1" u="none" strike="noStrike" baseline="0">
              <a:solidFill>
                <a:srgbClr val="FFFFFF"/>
              </a:solidFill>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400B9AF8-4D8A-D89A-2E99-A3D5D2762880}"/>
              </a:ext>
            </a:extLst>
          </p:cNvPr>
          <p:cNvSpPr txBox="1"/>
          <p:nvPr/>
        </p:nvSpPr>
        <p:spPr>
          <a:xfrm>
            <a:off x="4722518" y="5964848"/>
            <a:ext cx="7329782" cy="1077218"/>
          </a:xfrm>
          <a:prstGeom prst="rect">
            <a:avLst/>
          </a:prstGeom>
          <a:noFill/>
        </p:spPr>
        <p:txBody>
          <a:bodyPr wrap="square" rtlCol="0">
            <a:spAutoFit/>
          </a:bodyPr>
          <a:lstStyle/>
          <a:p>
            <a:pPr algn="l"/>
            <a:endParaRPr lang="en-GB" sz="1600" i="1">
              <a:solidFill>
                <a:srgbClr val="FFFFFF"/>
              </a:solidFill>
              <a:latin typeface="Poppins" panose="00000500000000000000" pitchFamily="2" charset="0"/>
              <a:cs typeface="Poppins" panose="00000500000000000000" pitchFamily="2" charset="0"/>
            </a:endParaRPr>
          </a:p>
          <a:p>
            <a:pPr algn="l"/>
            <a:r>
              <a:rPr lang="en-GB" sz="1600" b="0" i="1" u="none" strike="noStrike" baseline="0">
                <a:solidFill>
                  <a:srgbClr val="FFFFFF"/>
                </a:solidFill>
                <a:latin typeface="Poppins" panose="00000500000000000000" pitchFamily="2" charset="0"/>
                <a:cs typeface="Poppins" panose="00000500000000000000" pitchFamily="2" charset="0"/>
              </a:rPr>
              <a:t>My World Survey 2 - The National Study of Youth Mental Health Ireland</a:t>
            </a:r>
          </a:p>
          <a:p>
            <a:pPr algn="l"/>
            <a:r>
              <a:rPr lang="en-IE" sz="1600" b="0" i="1" u="none" strike="noStrike" baseline="0">
                <a:solidFill>
                  <a:srgbClr val="FFFFFF"/>
                </a:solidFill>
                <a:latin typeface="Poppins" panose="00000500000000000000" pitchFamily="2" charset="0"/>
                <a:cs typeface="Poppins" panose="00000500000000000000" pitchFamily="2" charset="0"/>
              </a:rPr>
              <a:t>HSE February</a:t>
            </a:r>
            <a:endParaRPr lang="en-IE" sz="1600"/>
          </a:p>
          <a:p>
            <a:endParaRPr lang="en-IE" sz="1600"/>
          </a:p>
        </p:txBody>
      </p:sp>
      <p:pic>
        <p:nvPicPr>
          <p:cNvPr id="18" name="Picture 17" descr="A picture containing text&#10;&#10;Description automatically generated">
            <a:extLst>
              <a:ext uri="{FF2B5EF4-FFF2-40B4-BE49-F238E27FC236}">
                <a16:creationId xmlns:a16="http://schemas.microsoft.com/office/drawing/2014/main" id="{4AA0AAC8-E7F6-27D3-ED9B-60DDF5E90E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822" y="3654993"/>
            <a:ext cx="3602743" cy="3602743"/>
          </a:xfrm>
          <a:prstGeom prst="rect">
            <a:avLst/>
          </a:prstGeom>
        </p:spPr>
      </p:pic>
      <p:sp>
        <p:nvSpPr>
          <p:cNvPr id="6" name="TextBox 5">
            <a:extLst>
              <a:ext uri="{FF2B5EF4-FFF2-40B4-BE49-F238E27FC236}">
                <a16:creationId xmlns:a16="http://schemas.microsoft.com/office/drawing/2014/main" id="{807D720B-9989-6DDA-CDEC-3BD65F39D20E}"/>
              </a:ext>
            </a:extLst>
          </p:cNvPr>
          <p:cNvSpPr txBox="1"/>
          <p:nvPr/>
        </p:nvSpPr>
        <p:spPr>
          <a:xfrm>
            <a:off x="4722518" y="4212709"/>
            <a:ext cx="3052439" cy="2062103"/>
          </a:xfrm>
          <a:prstGeom prst="rect">
            <a:avLst/>
          </a:prstGeom>
          <a:noFill/>
        </p:spPr>
        <p:txBody>
          <a:bodyPr wrap="none" rtlCol="0">
            <a:spAutoFit/>
          </a:bodyPr>
          <a:lstStyle/>
          <a:p>
            <a:pPr algn="l"/>
            <a:r>
              <a:rPr lang="en-IE" sz="7200" b="1" i="0" u="none" strike="noStrike" baseline="0">
                <a:solidFill>
                  <a:srgbClr val="FFC700"/>
                </a:solidFill>
                <a:latin typeface="Poppins" panose="00000500000000000000" pitchFamily="2" charset="0"/>
                <a:cs typeface="Poppins" panose="00000500000000000000" pitchFamily="2" charset="0"/>
              </a:rPr>
              <a:t>40% </a:t>
            </a:r>
          </a:p>
          <a:p>
            <a:pPr algn="l"/>
            <a:r>
              <a:rPr lang="en-IE" sz="1800" b="0" i="0" u="none" strike="noStrike" baseline="0">
                <a:solidFill>
                  <a:srgbClr val="FFFFFF"/>
                </a:solidFill>
                <a:latin typeface="Poppins" panose="00000500000000000000" pitchFamily="2" charset="0"/>
                <a:cs typeface="Poppins" panose="00000500000000000000" pitchFamily="2" charset="0"/>
              </a:rPr>
              <a:t>of adolescents </a:t>
            </a:r>
            <a:r>
              <a:rPr lang="en-IE" sz="2000" b="0" i="0" u="none" strike="noStrike" baseline="0">
                <a:solidFill>
                  <a:srgbClr val="FFFFFF"/>
                </a:solidFill>
                <a:latin typeface="Poppins" panose="00000500000000000000" pitchFamily="2" charset="0"/>
                <a:cs typeface="Poppins" panose="00000500000000000000" pitchFamily="2" charset="0"/>
              </a:rPr>
              <a:t>reported</a:t>
            </a:r>
          </a:p>
          <a:p>
            <a:pPr algn="l"/>
            <a:r>
              <a:rPr lang="en-IE" sz="1800" b="0" i="0" u="none" strike="noStrike" baseline="0">
                <a:solidFill>
                  <a:srgbClr val="FFFFFF"/>
                </a:solidFill>
                <a:latin typeface="Poppins" panose="00000500000000000000" pitchFamily="2" charset="0"/>
                <a:cs typeface="Poppins" panose="00000500000000000000" pitchFamily="2" charset="0"/>
              </a:rPr>
              <a:t>levels of anxiety</a:t>
            </a:r>
          </a:p>
          <a:p>
            <a:endParaRPr lang="en-IE"/>
          </a:p>
        </p:txBody>
      </p:sp>
      <p:pic>
        <p:nvPicPr>
          <p:cNvPr id="9" name="Picture 8">
            <a:extLst>
              <a:ext uri="{FF2B5EF4-FFF2-40B4-BE49-F238E27FC236}">
                <a16:creationId xmlns:a16="http://schemas.microsoft.com/office/drawing/2014/main" id="{71387FB8-E589-417C-F562-785A8D9073FC}"/>
              </a:ext>
            </a:extLst>
          </p:cNvPr>
          <p:cNvPicPr>
            <a:picLocks noChangeAspect="1"/>
          </p:cNvPicPr>
          <p:nvPr/>
        </p:nvPicPr>
        <p:blipFill>
          <a:blip r:embed="rId7"/>
          <a:stretch>
            <a:fillRect/>
          </a:stretch>
        </p:blipFill>
        <p:spPr>
          <a:xfrm>
            <a:off x="9103376" y="75799"/>
            <a:ext cx="2318806" cy="1076312"/>
          </a:xfrm>
          <a:prstGeom prst="rect">
            <a:avLst/>
          </a:prstGeom>
        </p:spPr>
      </p:pic>
      <p:pic>
        <p:nvPicPr>
          <p:cNvPr id="11" name="Picture 10">
            <a:extLst>
              <a:ext uri="{FF2B5EF4-FFF2-40B4-BE49-F238E27FC236}">
                <a16:creationId xmlns:a16="http://schemas.microsoft.com/office/drawing/2014/main" id="{3E08FB44-ABE4-BB3C-90FF-D9DD35487F6A}"/>
              </a:ext>
            </a:extLst>
          </p:cNvPr>
          <p:cNvPicPr>
            <a:picLocks noChangeAspect="1"/>
          </p:cNvPicPr>
          <p:nvPr/>
        </p:nvPicPr>
        <p:blipFill>
          <a:blip r:embed="rId8"/>
          <a:stretch>
            <a:fillRect/>
          </a:stretch>
        </p:blipFill>
        <p:spPr>
          <a:xfrm>
            <a:off x="-528" y="-8378"/>
            <a:ext cx="12206894" cy="6866378"/>
          </a:xfrm>
          <a:prstGeom prst="rect">
            <a:avLst/>
          </a:prstGeom>
        </p:spPr>
      </p:pic>
    </p:spTree>
    <p:extLst>
      <p:ext uri="{BB962C8B-B14F-4D97-AF65-F5344CB8AC3E}">
        <p14:creationId xmlns:p14="http://schemas.microsoft.com/office/powerpoint/2010/main" val="2464136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F3F974-49FC-E818-F102-AD81F0FCBEF0}"/>
              </a:ext>
            </a:extLst>
          </p:cNvPr>
          <p:cNvSpPr/>
          <p:nvPr/>
        </p:nvSpPr>
        <p:spPr>
          <a:xfrm>
            <a:off x="7373565" y="-233465"/>
            <a:ext cx="5369669" cy="7091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A picture containing text, vector graphics&#10;&#10;Description automatically generated">
            <a:extLst>
              <a:ext uri="{FF2B5EF4-FFF2-40B4-BE49-F238E27FC236}">
                <a16:creationId xmlns:a16="http://schemas.microsoft.com/office/drawing/2014/main" id="{6070A4A3-E8F5-5207-193E-AD7B8A8D2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329997">
            <a:off x="6890317" y="1192658"/>
            <a:ext cx="10603364" cy="10603364"/>
          </a:xfrm>
          <a:prstGeom prst="rect">
            <a:avLst/>
          </a:prstGeom>
        </p:spPr>
      </p:pic>
      <p:sp>
        <p:nvSpPr>
          <p:cNvPr id="7" name="TextBox 6">
            <a:extLst>
              <a:ext uri="{FF2B5EF4-FFF2-40B4-BE49-F238E27FC236}">
                <a16:creationId xmlns:a16="http://schemas.microsoft.com/office/drawing/2014/main" id="{CA4C748F-134E-0215-D257-44473FDC02AA}"/>
              </a:ext>
            </a:extLst>
          </p:cNvPr>
          <p:cNvSpPr txBox="1"/>
          <p:nvPr/>
        </p:nvSpPr>
        <p:spPr>
          <a:xfrm>
            <a:off x="236976" y="0"/>
            <a:ext cx="6980947" cy="2800767"/>
          </a:xfrm>
          <a:prstGeom prst="rect">
            <a:avLst/>
          </a:prstGeom>
          <a:noFill/>
        </p:spPr>
        <p:txBody>
          <a:bodyPr wrap="square" rtlCol="0">
            <a:spAutoFit/>
          </a:bodyPr>
          <a:lstStyle/>
          <a:p>
            <a:r>
              <a:rPr lang="en-IE" sz="8800">
                <a:solidFill>
                  <a:schemeClr val="bg1"/>
                </a:solidFill>
                <a:latin typeface="Poppins ExtraBold" panose="00000900000000000000" pitchFamily="2" charset="0"/>
                <a:cs typeface="Poppins ExtraBold" panose="00000900000000000000" pitchFamily="2" charset="0"/>
              </a:rPr>
              <a:t>Any        Questions?</a:t>
            </a:r>
          </a:p>
        </p:txBody>
      </p:sp>
      <p:pic>
        <p:nvPicPr>
          <p:cNvPr id="10" name="Picture 9">
            <a:extLst>
              <a:ext uri="{FF2B5EF4-FFF2-40B4-BE49-F238E27FC236}">
                <a16:creationId xmlns:a16="http://schemas.microsoft.com/office/drawing/2014/main" id="{0DE5B3D0-266D-0620-F784-F749907EAB2A}"/>
              </a:ext>
            </a:extLst>
          </p:cNvPr>
          <p:cNvPicPr>
            <a:picLocks noChangeAspect="1"/>
          </p:cNvPicPr>
          <p:nvPr/>
        </p:nvPicPr>
        <p:blipFill>
          <a:blip r:embed="rId3"/>
          <a:stretch>
            <a:fillRect/>
          </a:stretch>
        </p:blipFill>
        <p:spPr>
          <a:xfrm>
            <a:off x="8272994" y="155642"/>
            <a:ext cx="3919006" cy="181907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6DB99B0F-A672-D35E-CE93-E0311C2595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4626">
            <a:off x="18687808" y="5914681"/>
            <a:ext cx="7188818" cy="7188818"/>
          </a:xfrm>
          <a:prstGeom prst="rect">
            <a:avLst/>
          </a:prstGeom>
        </p:spPr>
      </p:pic>
    </p:spTree>
    <p:extLst>
      <p:ext uri="{BB962C8B-B14F-4D97-AF65-F5344CB8AC3E}">
        <p14:creationId xmlns:p14="http://schemas.microsoft.com/office/powerpoint/2010/main" val="318209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0D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DB047A-7FC4-1A79-D26E-43C36CDB49FA}"/>
              </a:ext>
            </a:extLst>
          </p:cNvPr>
          <p:cNvPicPr>
            <a:picLocks noChangeAspect="1"/>
          </p:cNvPicPr>
          <p:nvPr/>
        </p:nvPicPr>
        <p:blipFill>
          <a:blip r:embed="rId2"/>
          <a:stretch>
            <a:fillRect/>
          </a:stretch>
        </p:blipFill>
        <p:spPr>
          <a:xfrm>
            <a:off x="0" y="-37759"/>
            <a:ext cx="12192000" cy="1328928"/>
          </a:xfrm>
          <a:prstGeom prst="rect">
            <a:avLst/>
          </a:prstGeom>
        </p:spPr>
      </p:pic>
      <p:sp>
        <p:nvSpPr>
          <p:cNvPr id="24" name="TextBox 23">
            <a:extLst>
              <a:ext uri="{FF2B5EF4-FFF2-40B4-BE49-F238E27FC236}">
                <a16:creationId xmlns:a16="http://schemas.microsoft.com/office/drawing/2014/main" id="{6E2492DA-C3F5-C211-0132-6A0D99EF0E45}"/>
              </a:ext>
            </a:extLst>
          </p:cNvPr>
          <p:cNvSpPr txBox="1"/>
          <p:nvPr/>
        </p:nvSpPr>
        <p:spPr>
          <a:xfrm>
            <a:off x="-4826177" y="1879823"/>
            <a:ext cx="513080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SWEAT</a:t>
            </a:r>
          </a:p>
        </p:txBody>
      </p:sp>
      <p:sp>
        <p:nvSpPr>
          <p:cNvPr id="25" name="TextBox 24">
            <a:extLst>
              <a:ext uri="{FF2B5EF4-FFF2-40B4-BE49-F238E27FC236}">
                <a16:creationId xmlns:a16="http://schemas.microsoft.com/office/drawing/2014/main" id="{2ECBA800-8818-D03A-5906-2B9D6060A2E8}"/>
              </a:ext>
            </a:extLst>
          </p:cNvPr>
          <p:cNvSpPr txBox="1"/>
          <p:nvPr/>
        </p:nvSpPr>
        <p:spPr>
          <a:xfrm>
            <a:off x="0" y="-1417320"/>
            <a:ext cx="513080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LET’S</a:t>
            </a:r>
          </a:p>
        </p:txBody>
      </p:sp>
      <p:sp>
        <p:nvSpPr>
          <p:cNvPr id="26" name="TextBox 25">
            <a:extLst>
              <a:ext uri="{FF2B5EF4-FFF2-40B4-BE49-F238E27FC236}">
                <a16:creationId xmlns:a16="http://schemas.microsoft.com/office/drawing/2014/main" id="{AF3B024A-4B91-A32E-964B-319474C605E9}"/>
              </a:ext>
            </a:extLst>
          </p:cNvPr>
          <p:cNvSpPr txBox="1"/>
          <p:nvPr/>
        </p:nvSpPr>
        <p:spPr>
          <a:xfrm>
            <a:off x="15923530" y="3511039"/>
            <a:ext cx="513080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IT</a:t>
            </a:r>
          </a:p>
        </p:txBody>
      </p:sp>
      <p:sp>
        <p:nvSpPr>
          <p:cNvPr id="27" name="TextBox 26">
            <a:extLst>
              <a:ext uri="{FF2B5EF4-FFF2-40B4-BE49-F238E27FC236}">
                <a16:creationId xmlns:a16="http://schemas.microsoft.com/office/drawing/2014/main" id="{E50D8611-6E51-74B1-7303-5774257D4A15}"/>
              </a:ext>
            </a:extLst>
          </p:cNvPr>
          <p:cNvSpPr txBox="1"/>
          <p:nvPr/>
        </p:nvSpPr>
        <p:spPr>
          <a:xfrm>
            <a:off x="845658" y="7872268"/>
            <a:ext cx="7335520" cy="1631216"/>
          </a:xfrm>
          <a:prstGeom prst="rect">
            <a:avLst/>
          </a:prstGeom>
          <a:noFill/>
        </p:spPr>
        <p:txBody>
          <a:bodyPr wrap="square" rtlCol="0">
            <a:spAutoFit/>
          </a:bodyPr>
          <a:lstStyle/>
          <a:p>
            <a:r>
              <a:rPr lang="en-IE" sz="10000">
                <a:solidFill>
                  <a:srgbClr val="7F50C8"/>
                </a:solidFill>
                <a:latin typeface="Poppins ExtraBold" panose="00000900000000000000" pitchFamily="2" charset="0"/>
                <a:cs typeface="Poppins ExtraBold" panose="00000900000000000000" pitchFamily="2" charset="0"/>
              </a:rPr>
              <a:t>TOGETHER</a:t>
            </a:r>
          </a:p>
        </p:txBody>
      </p:sp>
      <p:pic>
        <p:nvPicPr>
          <p:cNvPr id="29" name="Picture 28" descr="A picture containing text, vector graphics&#10;&#10;Description automatically generated">
            <a:extLst>
              <a:ext uri="{FF2B5EF4-FFF2-40B4-BE49-F238E27FC236}">
                <a16:creationId xmlns:a16="http://schemas.microsoft.com/office/drawing/2014/main" id="{319CA301-C12E-8C75-FC58-F64719C05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405798" flipV="1">
            <a:off x="18966191" y="1575535"/>
            <a:ext cx="1423160" cy="1423160"/>
          </a:xfrm>
          <a:prstGeom prst="rect">
            <a:avLst/>
          </a:prstGeom>
        </p:spPr>
      </p:pic>
      <p:sp>
        <p:nvSpPr>
          <p:cNvPr id="2" name="TextBox 1">
            <a:extLst>
              <a:ext uri="{FF2B5EF4-FFF2-40B4-BE49-F238E27FC236}">
                <a16:creationId xmlns:a16="http://schemas.microsoft.com/office/drawing/2014/main" id="{5019DE50-1F1C-599C-FAF1-3AAFF69E0AA5}"/>
              </a:ext>
            </a:extLst>
          </p:cNvPr>
          <p:cNvSpPr txBox="1"/>
          <p:nvPr/>
        </p:nvSpPr>
        <p:spPr>
          <a:xfrm>
            <a:off x="845658" y="-8317781"/>
            <a:ext cx="12471400" cy="4524315"/>
          </a:xfrm>
          <a:prstGeom prst="rect">
            <a:avLst/>
          </a:prstGeom>
          <a:noFill/>
        </p:spPr>
        <p:txBody>
          <a:bodyPr wrap="square" rtlCol="0">
            <a:spAutoFit/>
          </a:bodyPr>
          <a:lstStyle/>
          <a:p>
            <a:r>
              <a:rPr lang="en-GB" sz="9600">
                <a:solidFill>
                  <a:srgbClr val="7F50C8"/>
                </a:solidFill>
                <a:latin typeface="Poppins" panose="00000500000000000000" pitchFamily="2" charset="0"/>
                <a:cs typeface="Poppins" panose="00000500000000000000" pitchFamily="2" charset="0"/>
              </a:rPr>
              <a:t>What do you think when you hear the word Childline?</a:t>
            </a:r>
          </a:p>
        </p:txBody>
      </p:sp>
      <p:pic>
        <p:nvPicPr>
          <p:cNvPr id="3" name="Picture 2" descr="A picture containing text, transport, wheel, disk brake&#10;&#10;Description automatically generated">
            <a:extLst>
              <a:ext uri="{FF2B5EF4-FFF2-40B4-BE49-F238E27FC236}">
                <a16:creationId xmlns:a16="http://schemas.microsoft.com/office/drawing/2014/main" id="{BBDFA874-000D-B76A-4770-A7A34BE3E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799751">
            <a:off x="13067746" y="6673642"/>
            <a:ext cx="6302562" cy="630256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F2EC803E-37C9-BCEB-E0BD-4FD82B191C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0724">
            <a:off x="4911929" y="7517180"/>
            <a:ext cx="10369315" cy="10369315"/>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3352FCC-2575-26DF-4B92-CC20896D25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30508">
            <a:off x="-8463095" y="-8978124"/>
            <a:ext cx="10369315" cy="10369315"/>
          </a:xfrm>
          <a:prstGeom prst="rect">
            <a:avLst/>
          </a:prstGeom>
        </p:spPr>
      </p:pic>
      <p:sp>
        <p:nvSpPr>
          <p:cNvPr id="10" name="TextBox 9">
            <a:extLst>
              <a:ext uri="{FF2B5EF4-FFF2-40B4-BE49-F238E27FC236}">
                <a16:creationId xmlns:a16="http://schemas.microsoft.com/office/drawing/2014/main" id="{4897FB95-F612-4BF1-6A95-D708E0F0BB51}"/>
              </a:ext>
            </a:extLst>
          </p:cNvPr>
          <p:cNvSpPr txBox="1"/>
          <p:nvPr/>
        </p:nvSpPr>
        <p:spPr>
          <a:xfrm>
            <a:off x="0" y="-3856188"/>
            <a:ext cx="4252748" cy="2308324"/>
          </a:xfrm>
          <a:prstGeom prst="rect">
            <a:avLst/>
          </a:prstGeom>
          <a:noFill/>
        </p:spPr>
        <p:txBody>
          <a:bodyPr wrap="square">
            <a:spAutoFit/>
          </a:bodyPr>
          <a:lstStyle/>
          <a:p>
            <a:pPr algn="l"/>
            <a:r>
              <a:rPr lang="en-GB" sz="1800" b="0" i="0" u="none" strike="noStrike" baseline="0">
                <a:solidFill>
                  <a:srgbClr val="FFFFFF"/>
                </a:solidFill>
                <a:latin typeface="Poppins-Regular"/>
              </a:rPr>
              <a:t>Each year, up to </a:t>
            </a:r>
            <a:r>
              <a:rPr lang="en-GB" sz="1800" b="1" i="0" u="none" strike="noStrike" baseline="0">
                <a:solidFill>
                  <a:srgbClr val="FFA1D3"/>
                </a:solidFill>
                <a:latin typeface="Poppins-Bold"/>
              </a:rPr>
              <a:t>75% </a:t>
            </a:r>
            <a:r>
              <a:rPr lang="en-GB" sz="1800" b="0" i="0" u="none" strike="noStrike" baseline="0">
                <a:solidFill>
                  <a:srgbClr val="FFFFFF"/>
                </a:solidFill>
                <a:latin typeface="Poppins-Regular"/>
              </a:rPr>
              <a:t>of our</a:t>
            </a:r>
          </a:p>
          <a:p>
            <a:pPr algn="l"/>
            <a:r>
              <a:rPr lang="en-GB" sz="1800" b="0" i="0" u="none" strike="noStrike" baseline="0">
                <a:solidFill>
                  <a:srgbClr val="FFFFFF"/>
                </a:solidFill>
                <a:latin typeface="Poppins-Regular"/>
              </a:rPr>
              <a:t>funding needs to be raised from</a:t>
            </a:r>
          </a:p>
          <a:p>
            <a:pPr algn="l"/>
            <a:r>
              <a:rPr lang="en-GB" sz="1800" b="0" i="0" u="none" strike="noStrike" baseline="0">
                <a:solidFill>
                  <a:srgbClr val="FFFFFF"/>
                </a:solidFill>
                <a:latin typeface="Poppins-Regular"/>
              </a:rPr>
              <a:t>donations. We need to continually</a:t>
            </a:r>
          </a:p>
          <a:p>
            <a:pPr algn="l"/>
            <a:r>
              <a:rPr lang="en-GB" sz="1800" b="0" i="0" u="none" strike="noStrike" baseline="0">
                <a:solidFill>
                  <a:srgbClr val="FFFFFF"/>
                </a:solidFill>
                <a:latin typeface="Poppins-Regular"/>
              </a:rPr>
              <a:t>fundraise to provide our suite of</a:t>
            </a:r>
          </a:p>
          <a:p>
            <a:pPr algn="l"/>
            <a:r>
              <a:rPr lang="en-IE" sz="1800" b="0" i="0" u="none" strike="noStrike" baseline="0">
                <a:solidFill>
                  <a:srgbClr val="FFFFFF"/>
                </a:solidFill>
                <a:latin typeface="Poppins-Regular"/>
              </a:rPr>
              <a:t>services and supports.</a:t>
            </a:r>
          </a:p>
          <a:p>
            <a:pPr algn="l"/>
            <a:r>
              <a:rPr lang="en-GB" sz="1800" b="0" i="0" u="none" strike="noStrike" baseline="0">
                <a:solidFill>
                  <a:srgbClr val="FFFFFF"/>
                </a:solidFill>
                <a:latin typeface="Poppins-Regular"/>
              </a:rPr>
              <a:t>To ensure our 24hr support line is</a:t>
            </a:r>
          </a:p>
          <a:p>
            <a:pPr algn="l"/>
            <a:r>
              <a:rPr lang="en-IE" sz="1800" b="0" i="0" u="none" strike="noStrike" baseline="0">
                <a:solidFill>
                  <a:srgbClr val="FFFFFF"/>
                </a:solidFill>
                <a:latin typeface="Poppins-Regular"/>
              </a:rPr>
              <a:t>available 24/7, 365 days,</a:t>
            </a:r>
          </a:p>
          <a:p>
            <a:pPr algn="l"/>
            <a:r>
              <a:rPr lang="en-GB" sz="1800" b="1" i="0" u="none" strike="noStrike" baseline="0">
                <a:solidFill>
                  <a:srgbClr val="FFA1D3"/>
                </a:solidFill>
                <a:latin typeface="Poppins-Bold"/>
              </a:rPr>
              <a:t>€12,000 </a:t>
            </a:r>
            <a:r>
              <a:rPr lang="en-GB" sz="1800" b="1" i="0" u="none" strike="noStrike" baseline="0">
                <a:solidFill>
                  <a:srgbClr val="FFFFFF"/>
                </a:solidFill>
                <a:latin typeface="Poppins-Bold"/>
              </a:rPr>
              <a:t>is needed each day.</a:t>
            </a:r>
            <a:endParaRPr lang="en-IE"/>
          </a:p>
        </p:txBody>
      </p:sp>
      <p:pic>
        <p:nvPicPr>
          <p:cNvPr id="11" name="Picture 10" descr="A picture containing text&#10;&#10;Description automatically generated">
            <a:extLst>
              <a:ext uri="{FF2B5EF4-FFF2-40B4-BE49-F238E27FC236}">
                <a16:creationId xmlns:a16="http://schemas.microsoft.com/office/drawing/2014/main" id="{F6F91604-FBC3-670A-65E2-8CA8E186D6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623" y="6938726"/>
            <a:ext cx="3602743" cy="3602743"/>
          </a:xfrm>
          <a:prstGeom prst="rect">
            <a:avLst/>
          </a:prstGeom>
        </p:spPr>
      </p:pic>
      <p:sp>
        <p:nvSpPr>
          <p:cNvPr id="4" name="TextBox 3">
            <a:extLst>
              <a:ext uri="{FF2B5EF4-FFF2-40B4-BE49-F238E27FC236}">
                <a16:creationId xmlns:a16="http://schemas.microsoft.com/office/drawing/2014/main" id="{27C53565-4AEC-9790-5125-11B0B8003794}"/>
              </a:ext>
            </a:extLst>
          </p:cNvPr>
          <p:cNvSpPr txBox="1"/>
          <p:nvPr/>
        </p:nvSpPr>
        <p:spPr>
          <a:xfrm>
            <a:off x="391988" y="344440"/>
            <a:ext cx="11912600" cy="707886"/>
          </a:xfrm>
          <a:prstGeom prst="rect">
            <a:avLst/>
          </a:prstGeom>
          <a:noFill/>
        </p:spPr>
        <p:txBody>
          <a:bodyPr wrap="square" rtlCol="0">
            <a:spAutoFit/>
          </a:bodyPr>
          <a:lstStyle/>
          <a:p>
            <a:r>
              <a:rPr lang="en-IE" sz="4000">
                <a:solidFill>
                  <a:srgbClr val="7F50C8"/>
                </a:solidFill>
                <a:latin typeface="Poppins ExtraBold" panose="00000900000000000000" pitchFamily="2" charset="0"/>
                <a:cs typeface="Poppins ExtraBold" panose="00000900000000000000" pitchFamily="2" charset="0"/>
              </a:rPr>
              <a:t>Who We Are</a:t>
            </a:r>
          </a:p>
        </p:txBody>
      </p:sp>
      <p:sp>
        <p:nvSpPr>
          <p:cNvPr id="6" name="TextBox 5">
            <a:extLst>
              <a:ext uri="{FF2B5EF4-FFF2-40B4-BE49-F238E27FC236}">
                <a16:creationId xmlns:a16="http://schemas.microsoft.com/office/drawing/2014/main" id="{9C57992D-DC8B-8C04-8D14-A4EA8389122D}"/>
              </a:ext>
            </a:extLst>
          </p:cNvPr>
          <p:cNvSpPr txBox="1"/>
          <p:nvPr/>
        </p:nvSpPr>
        <p:spPr>
          <a:xfrm>
            <a:off x="472545" y="1628458"/>
            <a:ext cx="9319155" cy="4468403"/>
          </a:xfrm>
          <a:prstGeom prst="rect">
            <a:avLst/>
          </a:prstGeom>
          <a:noFill/>
        </p:spPr>
        <p:txBody>
          <a:bodyPr wrap="square" lIns="91440" tIns="45720" rIns="91440" bIns="45720" rtlCol="0" anchor="t">
            <a:spAutoFit/>
          </a:bodyPr>
          <a:lstStyle/>
          <a:p>
            <a:pPr algn="l" rtl="0" fontAlgn="base">
              <a:lnSpc>
                <a:spcPct val="150000"/>
              </a:lnSpc>
              <a:buFont typeface="Arial" panose="020B0604020202020204" pitchFamily="34" charset="0"/>
              <a:buChar char="•"/>
            </a:pPr>
            <a:r>
              <a:rPr lang="en-GB" sz="2400" b="0" i="0" u="none" strike="noStrike" dirty="0">
                <a:solidFill>
                  <a:srgbClr val="7F50C8"/>
                </a:solidFill>
                <a:effectLst/>
                <a:latin typeface="Poppins" panose="00000500000000000000" pitchFamily="2" charset="0"/>
              </a:rPr>
              <a:t> </a:t>
            </a:r>
            <a:r>
              <a:rPr lang="en-GB" sz="2400" b="0" i="0" u="none" strike="noStrike" dirty="0">
                <a:solidFill>
                  <a:srgbClr val="7F50C8"/>
                </a:solidFill>
                <a:effectLst/>
                <a:latin typeface="Poppins" panose="00000500000000000000" pitchFamily="2" charset="0"/>
                <a:cs typeface="Poppins" panose="00000500000000000000" pitchFamily="2" charset="0"/>
              </a:rPr>
              <a:t>We are dedicated to</a:t>
            </a:r>
            <a:r>
              <a:rPr lang="en-GB" sz="2400" b="1" i="0" u="none" strike="noStrike" dirty="0">
                <a:solidFill>
                  <a:srgbClr val="7F50C8"/>
                </a:solidFill>
                <a:effectLst/>
                <a:latin typeface="Poppins" panose="00000500000000000000" pitchFamily="2" charset="0"/>
                <a:cs typeface="Poppins" panose="00000500000000000000" pitchFamily="2" charset="0"/>
              </a:rPr>
              <a:t> enhancing the lives of children and young people;</a:t>
            </a:r>
            <a:r>
              <a:rPr lang="en-GB" sz="2400" b="0" i="0" u="none" strike="noStrike" dirty="0">
                <a:solidFill>
                  <a:srgbClr val="7F50C8"/>
                </a:solidFill>
                <a:effectLst/>
                <a:latin typeface="Poppins" panose="00000500000000000000" pitchFamily="2" charset="0"/>
                <a:cs typeface="Poppins" panose="00000500000000000000" pitchFamily="2" charset="0"/>
              </a:rPr>
              <a:t> they are at the heart of everything we do.</a:t>
            </a:r>
            <a:r>
              <a:rPr lang="en-US" sz="2400" b="0" i="0" dirty="0">
                <a:solidFill>
                  <a:srgbClr val="7F50C8"/>
                </a:solidFill>
                <a:effectLst/>
                <a:latin typeface="Poppins" panose="00000500000000000000" pitchFamily="2" charset="0"/>
                <a:cs typeface="Poppins" panose="00000500000000000000" pitchFamily="2" charset="0"/>
              </a:rPr>
              <a:t>​</a:t>
            </a:r>
          </a:p>
          <a:p>
            <a:pPr algn="l" rtl="0" fontAlgn="base">
              <a:lnSpc>
                <a:spcPct val="150000"/>
              </a:lnSpc>
            </a:pPr>
            <a:r>
              <a:rPr lang="en-GB" sz="2400" b="0" i="0" dirty="0">
                <a:solidFill>
                  <a:srgbClr val="7F50C8"/>
                </a:solidFill>
                <a:effectLst/>
                <a:latin typeface="Poppins" panose="00000500000000000000" pitchFamily="2" charset="0"/>
                <a:cs typeface="Poppins" panose="00000500000000000000" pitchFamily="2" charset="0"/>
              </a:rPr>
              <a:t>​</a:t>
            </a:r>
          </a:p>
          <a:p>
            <a:pPr algn="l" rtl="0" fontAlgn="base">
              <a:lnSpc>
                <a:spcPct val="150000"/>
              </a:lnSpc>
              <a:buFont typeface="Arial" panose="020B0604020202020204" pitchFamily="34" charset="0"/>
              <a:buChar char="•"/>
            </a:pPr>
            <a:r>
              <a:rPr lang="en-GB" sz="2400" b="0" i="0" u="none" strike="noStrike" dirty="0">
                <a:solidFill>
                  <a:srgbClr val="7F50C8"/>
                </a:solidFill>
                <a:effectLst/>
                <a:latin typeface="Poppins" panose="00000500000000000000" pitchFamily="2" charset="0"/>
                <a:cs typeface="Poppins" panose="00000500000000000000" pitchFamily="2" charset="0"/>
              </a:rPr>
              <a:t> Founded in 1889, we are Ireland’s oldest and most well-known children’s charity. </a:t>
            </a:r>
            <a:r>
              <a:rPr lang="en-US" sz="2400" b="0" i="0" dirty="0">
                <a:solidFill>
                  <a:srgbClr val="7F50C8"/>
                </a:solidFill>
                <a:effectLst/>
                <a:latin typeface="Poppins" panose="00000500000000000000" pitchFamily="2" charset="0"/>
                <a:cs typeface="Poppins" panose="00000500000000000000" pitchFamily="2" charset="0"/>
              </a:rPr>
              <a:t>​</a:t>
            </a:r>
          </a:p>
          <a:p>
            <a:pPr algn="l" rtl="0" fontAlgn="base">
              <a:lnSpc>
                <a:spcPct val="150000"/>
              </a:lnSpc>
              <a:buFont typeface="Arial" panose="020B0604020202020204" pitchFamily="34" charset="0"/>
              <a:buChar char="•"/>
            </a:pPr>
            <a:endParaRPr lang="en-GB" sz="2400" b="0" i="0" dirty="0">
              <a:solidFill>
                <a:srgbClr val="7F50C8"/>
              </a:solidFill>
              <a:effectLst/>
              <a:latin typeface="Poppins" panose="00000500000000000000" pitchFamily="2" charset="0"/>
              <a:cs typeface="Poppins" panose="00000500000000000000" pitchFamily="2" charset="0"/>
            </a:endParaRPr>
          </a:p>
          <a:p>
            <a:pPr algn="l" rtl="0" fontAlgn="base">
              <a:lnSpc>
                <a:spcPct val="150000"/>
              </a:lnSpc>
              <a:buFont typeface="Arial" panose="020B0604020202020204" pitchFamily="34" charset="0"/>
              <a:buChar char="•"/>
            </a:pPr>
            <a:r>
              <a:rPr lang="en-GB" sz="2400" b="0" i="0" u="none" strike="noStrike" dirty="0">
                <a:solidFill>
                  <a:srgbClr val="7F50C8"/>
                </a:solidFill>
                <a:effectLst/>
                <a:latin typeface="Poppins" panose="00000500000000000000" pitchFamily="2" charset="0"/>
                <a:cs typeface="Poppins" panose="00000500000000000000" pitchFamily="2" charset="0"/>
              </a:rPr>
              <a:t> We have a long, proud history of safeguarding, service delivery and advocacy on behalf of children.</a:t>
            </a:r>
            <a:endParaRPr lang="en-IE" sz="2400" b="0" i="0" dirty="0">
              <a:solidFill>
                <a:srgbClr val="7F50C8"/>
              </a:solidFill>
              <a:effectLst/>
              <a:latin typeface="Poppins" panose="00000500000000000000" pitchFamily="2" charset="0"/>
              <a:cs typeface="Poppins" panose="00000500000000000000" pitchFamily="2" charset="0"/>
            </a:endParaRPr>
          </a:p>
        </p:txBody>
      </p:sp>
      <p:pic>
        <p:nvPicPr>
          <p:cNvPr id="12" name="Picture 11" descr="A picture containing text&#10;&#10;Description automatically generated">
            <a:extLst>
              <a:ext uri="{FF2B5EF4-FFF2-40B4-BE49-F238E27FC236}">
                <a16:creationId xmlns:a16="http://schemas.microsoft.com/office/drawing/2014/main" id="{79DE7D09-708F-C761-5828-D1A16A5AA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16242">
            <a:off x="6151547" y="1184499"/>
            <a:ext cx="10369315" cy="10369315"/>
          </a:xfrm>
          <a:prstGeom prst="rect">
            <a:avLst/>
          </a:prstGeom>
        </p:spPr>
      </p:pic>
      <p:pic>
        <p:nvPicPr>
          <p:cNvPr id="9" name="Picture 8">
            <a:extLst>
              <a:ext uri="{FF2B5EF4-FFF2-40B4-BE49-F238E27FC236}">
                <a16:creationId xmlns:a16="http://schemas.microsoft.com/office/drawing/2014/main" id="{0A32A490-E5B3-A387-5C2F-B075083C26D7}"/>
              </a:ext>
            </a:extLst>
          </p:cNvPr>
          <p:cNvPicPr>
            <a:picLocks noChangeAspect="1"/>
          </p:cNvPicPr>
          <p:nvPr/>
        </p:nvPicPr>
        <p:blipFill>
          <a:blip r:embed="rId7"/>
          <a:stretch>
            <a:fillRect/>
          </a:stretch>
        </p:blipFill>
        <p:spPr>
          <a:xfrm>
            <a:off x="9400130" y="88549"/>
            <a:ext cx="2318806" cy="1076312"/>
          </a:xfrm>
          <a:prstGeom prst="rect">
            <a:avLst/>
          </a:prstGeom>
        </p:spPr>
      </p:pic>
    </p:spTree>
    <p:extLst>
      <p:ext uri="{BB962C8B-B14F-4D97-AF65-F5344CB8AC3E}">
        <p14:creationId xmlns:p14="http://schemas.microsoft.com/office/powerpoint/2010/main" val="18583604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69" name="Oval 68">
            <a:extLst>
              <a:ext uri="{FF2B5EF4-FFF2-40B4-BE49-F238E27FC236}">
                <a16:creationId xmlns:a16="http://schemas.microsoft.com/office/drawing/2014/main" id="{5012212C-89CC-4DBE-46EA-5012A94AE7FA}"/>
              </a:ext>
            </a:extLst>
          </p:cNvPr>
          <p:cNvSpPr/>
          <p:nvPr/>
        </p:nvSpPr>
        <p:spPr>
          <a:xfrm>
            <a:off x="5554711" y="3087554"/>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tangle: Rounded Corners 1">
            <a:extLst>
              <a:ext uri="{FF2B5EF4-FFF2-40B4-BE49-F238E27FC236}">
                <a16:creationId xmlns:a16="http://schemas.microsoft.com/office/drawing/2014/main" id="{6402FE1E-2927-687D-8A96-A53A81737532}"/>
              </a:ext>
            </a:extLst>
          </p:cNvPr>
          <p:cNvSpPr/>
          <p:nvPr/>
        </p:nvSpPr>
        <p:spPr>
          <a:xfrm>
            <a:off x="4165600" y="647700"/>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Rounded Corners 3">
            <a:extLst>
              <a:ext uri="{FF2B5EF4-FFF2-40B4-BE49-F238E27FC236}">
                <a16:creationId xmlns:a16="http://schemas.microsoft.com/office/drawing/2014/main" id="{0CB56FCC-4CE2-1889-4AEC-ABA6A676C1FE}"/>
              </a:ext>
            </a:extLst>
          </p:cNvPr>
          <p:cNvSpPr/>
          <p:nvPr/>
        </p:nvSpPr>
        <p:spPr>
          <a:xfrm>
            <a:off x="4279900" y="736600"/>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E6390C35-CE1F-73D9-826A-C5BC37478E53}"/>
              </a:ext>
            </a:extLst>
          </p:cNvPr>
          <p:cNvSpPr/>
          <p:nvPr/>
        </p:nvSpPr>
        <p:spPr>
          <a:xfrm>
            <a:off x="5340350" y="673100"/>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CDD86021-3A7B-2CF6-56AF-5E9FD24408AC}"/>
              </a:ext>
            </a:extLst>
          </p:cNvPr>
          <p:cNvSpPr/>
          <p:nvPr/>
        </p:nvSpPr>
        <p:spPr>
          <a:xfrm>
            <a:off x="4483100" y="1054100"/>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D7ADBACD-B31E-CAB3-C7D2-7E88F5327236}"/>
              </a:ext>
            </a:extLst>
          </p:cNvPr>
          <p:cNvSpPr/>
          <p:nvPr/>
        </p:nvSpPr>
        <p:spPr>
          <a:xfrm>
            <a:off x="4483100" y="4864100"/>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7D71DCCB-81C7-21D9-CC57-18E660C6C15D}"/>
              </a:ext>
            </a:extLst>
          </p:cNvPr>
          <p:cNvSpPr/>
          <p:nvPr/>
        </p:nvSpPr>
        <p:spPr>
          <a:xfrm>
            <a:off x="4584700" y="2641600"/>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5B152D5D-A9EB-5BE3-C62C-3E027A660C71}"/>
              </a:ext>
            </a:extLst>
          </p:cNvPr>
          <p:cNvSpPr/>
          <p:nvPr/>
        </p:nvSpPr>
        <p:spPr>
          <a:xfrm>
            <a:off x="6350000" y="2641600"/>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Rounded Corners 20">
            <a:extLst>
              <a:ext uri="{FF2B5EF4-FFF2-40B4-BE49-F238E27FC236}">
                <a16:creationId xmlns:a16="http://schemas.microsoft.com/office/drawing/2014/main" id="{4ECF7993-4DDF-AF48-79D6-80F36D84DBEC}"/>
              </a:ext>
            </a:extLst>
          </p:cNvPr>
          <p:cNvSpPr/>
          <p:nvPr/>
        </p:nvSpPr>
        <p:spPr>
          <a:xfrm>
            <a:off x="4584700" y="3759200"/>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Rounded Corners 21">
            <a:extLst>
              <a:ext uri="{FF2B5EF4-FFF2-40B4-BE49-F238E27FC236}">
                <a16:creationId xmlns:a16="http://schemas.microsoft.com/office/drawing/2014/main" id="{30BD9EB7-1CF6-3C85-0701-6E48BC2A830D}"/>
              </a:ext>
            </a:extLst>
          </p:cNvPr>
          <p:cNvSpPr/>
          <p:nvPr/>
        </p:nvSpPr>
        <p:spPr>
          <a:xfrm>
            <a:off x="5480050" y="3771900"/>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Rounded Corners 22">
            <a:extLst>
              <a:ext uri="{FF2B5EF4-FFF2-40B4-BE49-F238E27FC236}">
                <a16:creationId xmlns:a16="http://schemas.microsoft.com/office/drawing/2014/main" id="{ACC8FAF1-E4A6-ECFC-19AB-A61A2B09022E}"/>
              </a:ext>
            </a:extLst>
          </p:cNvPr>
          <p:cNvSpPr/>
          <p:nvPr/>
        </p:nvSpPr>
        <p:spPr>
          <a:xfrm>
            <a:off x="6375400" y="3771901"/>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Rounded Corners 23">
            <a:extLst>
              <a:ext uri="{FF2B5EF4-FFF2-40B4-BE49-F238E27FC236}">
                <a16:creationId xmlns:a16="http://schemas.microsoft.com/office/drawing/2014/main" id="{A97F9549-6603-DB6D-70FA-56432D362D0E}"/>
              </a:ext>
            </a:extLst>
          </p:cNvPr>
          <p:cNvSpPr/>
          <p:nvPr/>
        </p:nvSpPr>
        <p:spPr>
          <a:xfrm>
            <a:off x="4584700" y="4927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Rounded Corners 24">
            <a:extLst>
              <a:ext uri="{FF2B5EF4-FFF2-40B4-BE49-F238E27FC236}">
                <a16:creationId xmlns:a16="http://schemas.microsoft.com/office/drawing/2014/main" id="{A07E9AC9-EC90-B5FC-38B5-6CF64AD4476C}"/>
              </a:ext>
            </a:extLst>
          </p:cNvPr>
          <p:cNvSpPr/>
          <p:nvPr/>
        </p:nvSpPr>
        <p:spPr>
          <a:xfrm>
            <a:off x="5467350" y="4927600"/>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Rounded Corners 25">
            <a:extLst>
              <a:ext uri="{FF2B5EF4-FFF2-40B4-BE49-F238E27FC236}">
                <a16:creationId xmlns:a16="http://schemas.microsoft.com/office/drawing/2014/main" id="{0C2D5903-E6DA-B3D0-D44C-033981D8CB4E}"/>
              </a:ext>
            </a:extLst>
          </p:cNvPr>
          <p:cNvSpPr/>
          <p:nvPr/>
        </p:nvSpPr>
        <p:spPr>
          <a:xfrm>
            <a:off x="6362700" y="4927600"/>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extBox 30">
            <a:extLst>
              <a:ext uri="{FF2B5EF4-FFF2-40B4-BE49-F238E27FC236}">
                <a16:creationId xmlns:a16="http://schemas.microsoft.com/office/drawing/2014/main" id="{2E6E907B-0B5F-7977-5F22-C510A7ED292E}"/>
              </a:ext>
            </a:extLst>
          </p:cNvPr>
          <p:cNvSpPr txBox="1"/>
          <p:nvPr/>
        </p:nvSpPr>
        <p:spPr>
          <a:xfrm>
            <a:off x="5537200" y="3428592"/>
            <a:ext cx="812800" cy="2308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a:t>
            </a:r>
          </a:p>
        </p:txBody>
      </p:sp>
      <p:sp>
        <p:nvSpPr>
          <p:cNvPr id="32" name="TextBox 31">
            <a:extLst>
              <a:ext uri="{FF2B5EF4-FFF2-40B4-BE49-F238E27FC236}">
                <a16:creationId xmlns:a16="http://schemas.microsoft.com/office/drawing/2014/main" id="{2CDABCD9-D870-4091-22ED-ED4A3E2E71E2}"/>
              </a:ext>
            </a:extLst>
          </p:cNvPr>
          <p:cNvSpPr txBox="1"/>
          <p:nvPr/>
        </p:nvSpPr>
        <p:spPr>
          <a:xfrm>
            <a:off x="4523843" y="3428592"/>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33" name="TextBox 32">
            <a:extLst>
              <a:ext uri="{FF2B5EF4-FFF2-40B4-BE49-F238E27FC236}">
                <a16:creationId xmlns:a16="http://schemas.microsoft.com/office/drawing/2014/main" id="{FCD4396F-BE28-9C60-E31F-9A2CA1F8317A}"/>
              </a:ext>
            </a:extLst>
          </p:cNvPr>
          <p:cNvSpPr txBox="1"/>
          <p:nvPr/>
        </p:nvSpPr>
        <p:spPr>
          <a:xfrm>
            <a:off x="6313487" y="3454400"/>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34" name="TextBox 33">
            <a:extLst>
              <a:ext uri="{FF2B5EF4-FFF2-40B4-BE49-F238E27FC236}">
                <a16:creationId xmlns:a16="http://schemas.microsoft.com/office/drawing/2014/main" id="{C8AC9B74-ADBF-0E9B-1C40-6812A98F7262}"/>
              </a:ext>
            </a:extLst>
          </p:cNvPr>
          <p:cNvSpPr txBox="1"/>
          <p:nvPr/>
        </p:nvSpPr>
        <p:spPr>
          <a:xfrm>
            <a:off x="4516437" y="4539333"/>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35" name="TextBox 34">
            <a:extLst>
              <a:ext uri="{FF2B5EF4-FFF2-40B4-BE49-F238E27FC236}">
                <a16:creationId xmlns:a16="http://schemas.microsoft.com/office/drawing/2014/main" id="{A829CAA2-5C04-5BB2-4AA4-B00BCA5C4AA8}"/>
              </a:ext>
            </a:extLst>
          </p:cNvPr>
          <p:cNvSpPr txBox="1"/>
          <p:nvPr/>
        </p:nvSpPr>
        <p:spPr>
          <a:xfrm>
            <a:off x="5405437" y="4577035"/>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36" name="TextBox 35">
            <a:extLst>
              <a:ext uri="{FF2B5EF4-FFF2-40B4-BE49-F238E27FC236}">
                <a16:creationId xmlns:a16="http://schemas.microsoft.com/office/drawing/2014/main" id="{2418A41D-3E4C-2217-27D6-6CCDFBC66233}"/>
              </a:ext>
            </a:extLst>
          </p:cNvPr>
          <p:cNvSpPr txBox="1"/>
          <p:nvPr/>
        </p:nvSpPr>
        <p:spPr>
          <a:xfrm>
            <a:off x="6288087" y="4569768"/>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grpSp>
        <p:nvGrpSpPr>
          <p:cNvPr id="67" name="Group 66">
            <a:extLst>
              <a:ext uri="{FF2B5EF4-FFF2-40B4-BE49-F238E27FC236}">
                <a16:creationId xmlns:a16="http://schemas.microsoft.com/office/drawing/2014/main" id="{3D058472-36D6-950C-C0AB-295B4B197539}"/>
              </a:ext>
            </a:extLst>
          </p:cNvPr>
          <p:cNvGrpSpPr/>
          <p:nvPr/>
        </p:nvGrpSpPr>
        <p:grpSpPr>
          <a:xfrm>
            <a:off x="5480050" y="2641600"/>
            <a:ext cx="812800" cy="812800"/>
            <a:chOff x="5480050" y="2641600"/>
            <a:chExt cx="812800" cy="812800"/>
          </a:xfrm>
        </p:grpSpPr>
        <p:sp>
          <p:nvSpPr>
            <p:cNvPr id="9" name="Rectangle: Rounded Corners 8">
              <a:extLst>
                <a:ext uri="{FF2B5EF4-FFF2-40B4-BE49-F238E27FC236}">
                  <a16:creationId xmlns:a16="http://schemas.microsoft.com/office/drawing/2014/main" id="{EDDBE478-3669-12AF-1C05-0B61C925C06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8" name="Graphic 37" descr="Headphones with solid fill">
              <a:extLst>
                <a:ext uri="{FF2B5EF4-FFF2-40B4-BE49-F238E27FC236}">
                  <a16:creationId xmlns:a16="http://schemas.microsoft.com/office/drawing/2014/main" id="{49696835-9B15-8520-A97F-2F1E98B455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8035" y="2736395"/>
              <a:ext cx="571427" cy="571427"/>
            </a:xfrm>
            <a:prstGeom prst="rect">
              <a:avLst/>
            </a:prstGeom>
          </p:spPr>
        </p:pic>
      </p:grpSp>
      <p:pic>
        <p:nvPicPr>
          <p:cNvPr id="40" name="Graphic 39" descr="Internet with solid fill">
            <a:extLst>
              <a:ext uri="{FF2B5EF4-FFF2-40B4-BE49-F238E27FC236}">
                <a16:creationId xmlns:a16="http://schemas.microsoft.com/office/drawing/2014/main" id="{A4E5DDC5-2E9A-9EE0-8235-68A6113623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0850" y="2666573"/>
            <a:ext cx="712200" cy="712200"/>
          </a:xfrm>
          <a:prstGeom prst="rect">
            <a:avLst/>
          </a:prstGeom>
        </p:spPr>
      </p:pic>
      <p:pic>
        <p:nvPicPr>
          <p:cNvPr id="42" name="Graphic 41" descr="Cycle with people with solid fill">
            <a:extLst>
              <a:ext uri="{FF2B5EF4-FFF2-40B4-BE49-F238E27FC236}">
                <a16:creationId xmlns:a16="http://schemas.microsoft.com/office/drawing/2014/main" id="{6C85A5A5-6B2B-A3CC-C91C-81A8DBB259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0790" y="2574008"/>
            <a:ext cx="898525" cy="898525"/>
          </a:xfrm>
          <a:prstGeom prst="rect">
            <a:avLst/>
          </a:prstGeom>
        </p:spPr>
      </p:pic>
      <p:pic>
        <p:nvPicPr>
          <p:cNvPr id="44" name="Graphic 43" descr="Shield with solid fill">
            <a:extLst>
              <a:ext uri="{FF2B5EF4-FFF2-40B4-BE49-F238E27FC236}">
                <a16:creationId xmlns:a16="http://schemas.microsoft.com/office/drawing/2014/main" id="{ACF625E3-6423-4A69-9B44-0D4949A2B8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7250" y="3860800"/>
            <a:ext cx="647700" cy="647700"/>
          </a:xfrm>
          <a:prstGeom prst="rect">
            <a:avLst/>
          </a:prstGeom>
        </p:spPr>
      </p:pic>
      <p:pic>
        <p:nvPicPr>
          <p:cNvPr id="46" name="Graphic 45" descr="Head with gears with solid fill">
            <a:extLst>
              <a:ext uri="{FF2B5EF4-FFF2-40B4-BE49-F238E27FC236}">
                <a16:creationId xmlns:a16="http://schemas.microsoft.com/office/drawing/2014/main" id="{B2CD71F8-9E3F-3B95-4976-8FB6844350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37200" y="3809284"/>
            <a:ext cx="762000" cy="762000"/>
          </a:xfrm>
          <a:prstGeom prst="rect">
            <a:avLst/>
          </a:prstGeom>
        </p:spPr>
      </p:pic>
      <p:pic>
        <p:nvPicPr>
          <p:cNvPr id="52" name="Graphic 51" descr="Receiver with solid fill">
            <a:extLst>
              <a:ext uri="{FF2B5EF4-FFF2-40B4-BE49-F238E27FC236}">
                <a16:creationId xmlns:a16="http://schemas.microsoft.com/office/drawing/2014/main" id="{EAA36647-B297-F1B5-9356-22645C89B26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64300" y="3850332"/>
            <a:ext cx="698500" cy="698500"/>
          </a:xfrm>
          <a:prstGeom prst="rect">
            <a:avLst/>
          </a:prstGeom>
        </p:spPr>
      </p:pic>
      <p:pic>
        <p:nvPicPr>
          <p:cNvPr id="54" name="Graphic 53" descr="Chat with solid fill">
            <a:extLst>
              <a:ext uri="{FF2B5EF4-FFF2-40B4-BE49-F238E27FC236}">
                <a16:creationId xmlns:a16="http://schemas.microsoft.com/office/drawing/2014/main" id="{1E36AA7A-8512-47CC-9F3D-37D3E9CC1BF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84700" y="4953286"/>
            <a:ext cx="812800" cy="812800"/>
          </a:xfrm>
          <a:prstGeom prst="rect">
            <a:avLst/>
          </a:prstGeom>
        </p:spPr>
      </p:pic>
      <p:pic>
        <p:nvPicPr>
          <p:cNvPr id="56" name="Graphic 55" descr="Envelope with solid fill">
            <a:extLst>
              <a:ext uri="{FF2B5EF4-FFF2-40B4-BE49-F238E27FC236}">
                <a16:creationId xmlns:a16="http://schemas.microsoft.com/office/drawing/2014/main" id="{CBFF5DAF-3C05-1348-C585-B53246F6C4E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491231" y="4939490"/>
            <a:ext cx="788919" cy="788919"/>
          </a:xfrm>
          <a:prstGeom prst="rect">
            <a:avLst/>
          </a:prstGeom>
        </p:spPr>
      </p:pic>
      <p:pic>
        <p:nvPicPr>
          <p:cNvPr id="58" name="Graphic 57" descr="Camera with solid fill">
            <a:extLst>
              <a:ext uri="{FF2B5EF4-FFF2-40B4-BE49-F238E27FC236}">
                <a16:creationId xmlns:a16="http://schemas.microsoft.com/office/drawing/2014/main" id="{7A3AEA98-94B6-D9C7-AFA7-359CEE58AEC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50000" y="4894475"/>
            <a:ext cx="839117" cy="839117"/>
          </a:xfrm>
          <a:prstGeom prst="rect">
            <a:avLst/>
          </a:prstGeom>
        </p:spPr>
      </p:pic>
      <p:sp>
        <p:nvSpPr>
          <p:cNvPr id="59" name="TextBox 58">
            <a:extLst>
              <a:ext uri="{FF2B5EF4-FFF2-40B4-BE49-F238E27FC236}">
                <a16:creationId xmlns:a16="http://schemas.microsoft.com/office/drawing/2014/main" id="{BE5D5116-805B-6532-8C5D-6781967B481D}"/>
              </a:ext>
            </a:extLst>
          </p:cNvPr>
          <p:cNvSpPr txBox="1"/>
          <p:nvPr/>
        </p:nvSpPr>
        <p:spPr>
          <a:xfrm>
            <a:off x="4578460" y="1192034"/>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61" name="Straight Connector 60">
            <a:extLst>
              <a:ext uri="{FF2B5EF4-FFF2-40B4-BE49-F238E27FC236}">
                <a16:creationId xmlns:a16="http://schemas.microsoft.com/office/drawing/2014/main" id="{4BDFDA3A-92C7-ABA9-CD33-5DEA553B924C}"/>
              </a:ext>
            </a:extLst>
          </p:cNvPr>
          <p:cNvCxnSpPr>
            <a:cxnSpLocks/>
          </p:cNvCxnSpPr>
          <p:nvPr/>
        </p:nvCxnSpPr>
        <p:spPr>
          <a:xfrm>
            <a:off x="5753100" y="1192034"/>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A090B63C-1456-2B03-D484-9A8D90747496}"/>
              </a:ext>
            </a:extLst>
          </p:cNvPr>
          <p:cNvSpPr txBox="1"/>
          <p:nvPr/>
        </p:nvSpPr>
        <p:spPr>
          <a:xfrm>
            <a:off x="5918201" y="1726709"/>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65" name="Graphic 64" descr="Sun with solid fill">
            <a:extLst>
              <a:ext uri="{FF2B5EF4-FFF2-40B4-BE49-F238E27FC236}">
                <a16:creationId xmlns:a16="http://schemas.microsoft.com/office/drawing/2014/main" id="{C50BAE54-F492-551D-BE79-EDE9AF3890F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004154" y="1098946"/>
            <a:ext cx="717092" cy="717092"/>
          </a:xfrm>
          <a:prstGeom prst="rect">
            <a:avLst/>
          </a:prstGeom>
        </p:spPr>
      </p:pic>
      <p:pic>
        <p:nvPicPr>
          <p:cNvPr id="70" name="Picture 69" descr="A picture containing text&#10;&#10;Description automatically generated">
            <a:extLst>
              <a:ext uri="{FF2B5EF4-FFF2-40B4-BE49-F238E27FC236}">
                <a16:creationId xmlns:a16="http://schemas.microsoft.com/office/drawing/2014/main" id="{DE543A9B-9682-C2C0-456D-7066AB37867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1330508">
            <a:off x="-4998541" y="-5084721"/>
            <a:ext cx="10369315" cy="10369315"/>
          </a:xfrm>
          <a:prstGeom prst="rect">
            <a:avLst/>
          </a:prstGeom>
        </p:spPr>
      </p:pic>
      <p:pic>
        <p:nvPicPr>
          <p:cNvPr id="71" name="Picture 70" descr="A picture containing text&#10;&#10;Description automatically generated">
            <a:extLst>
              <a:ext uri="{FF2B5EF4-FFF2-40B4-BE49-F238E27FC236}">
                <a16:creationId xmlns:a16="http://schemas.microsoft.com/office/drawing/2014/main" id="{7A2E72B1-7383-99ED-D661-3361F95827C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470724">
            <a:off x="7015530" y="-676158"/>
            <a:ext cx="10369315" cy="10369315"/>
          </a:xfrm>
          <a:prstGeom prst="rect">
            <a:avLst/>
          </a:prstGeom>
        </p:spPr>
      </p:pic>
    </p:spTree>
    <p:extLst>
      <p:ext uri="{BB962C8B-B14F-4D97-AF65-F5344CB8AC3E}">
        <p14:creationId xmlns:p14="http://schemas.microsoft.com/office/powerpoint/2010/main" val="3972317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E8140B6-C28B-6E36-3AF3-C210FCE337B7}"/>
              </a:ext>
            </a:extLst>
          </p:cNvPr>
          <p:cNvSpPr/>
          <p:nvPr/>
        </p:nvSpPr>
        <p:spPr>
          <a:xfrm>
            <a:off x="-2334813" y="-5210808"/>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ectangle: Rounded Corners 1">
            <a:extLst>
              <a:ext uri="{FF2B5EF4-FFF2-40B4-BE49-F238E27FC236}">
                <a16:creationId xmlns:a16="http://schemas.microsoft.com/office/drawing/2014/main" id="{6402FE1E-2927-687D-8A96-A53A81737532}"/>
              </a:ext>
            </a:extLst>
          </p:cNvPr>
          <p:cNvSpPr/>
          <p:nvPr/>
        </p:nvSpPr>
        <p:spPr>
          <a:xfrm>
            <a:off x="4165600" y="647700"/>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Rounded Corners 3">
            <a:extLst>
              <a:ext uri="{FF2B5EF4-FFF2-40B4-BE49-F238E27FC236}">
                <a16:creationId xmlns:a16="http://schemas.microsoft.com/office/drawing/2014/main" id="{0CB56FCC-4CE2-1889-4AEC-ABA6A676C1FE}"/>
              </a:ext>
            </a:extLst>
          </p:cNvPr>
          <p:cNvSpPr/>
          <p:nvPr/>
        </p:nvSpPr>
        <p:spPr>
          <a:xfrm>
            <a:off x="4279900" y="736600"/>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E6390C35-CE1F-73D9-826A-C5BC37478E53}"/>
              </a:ext>
            </a:extLst>
          </p:cNvPr>
          <p:cNvSpPr/>
          <p:nvPr/>
        </p:nvSpPr>
        <p:spPr>
          <a:xfrm>
            <a:off x="5340350" y="673100"/>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CDD86021-3A7B-2CF6-56AF-5E9FD24408AC}"/>
              </a:ext>
            </a:extLst>
          </p:cNvPr>
          <p:cNvSpPr/>
          <p:nvPr/>
        </p:nvSpPr>
        <p:spPr>
          <a:xfrm>
            <a:off x="4483100" y="1054100"/>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D7ADBACD-B31E-CAB3-C7D2-7E88F5327236}"/>
              </a:ext>
            </a:extLst>
          </p:cNvPr>
          <p:cNvSpPr/>
          <p:nvPr/>
        </p:nvSpPr>
        <p:spPr>
          <a:xfrm>
            <a:off x="4483100" y="4864100"/>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7D71DCCB-81C7-21D9-CC57-18E660C6C15D}"/>
              </a:ext>
            </a:extLst>
          </p:cNvPr>
          <p:cNvSpPr/>
          <p:nvPr/>
        </p:nvSpPr>
        <p:spPr>
          <a:xfrm>
            <a:off x="4584700" y="2641600"/>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5B152D5D-A9EB-5BE3-C62C-3E027A660C71}"/>
              </a:ext>
            </a:extLst>
          </p:cNvPr>
          <p:cNvSpPr/>
          <p:nvPr/>
        </p:nvSpPr>
        <p:spPr>
          <a:xfrm>
            <a:off x="6350000" y="2641600"/>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Rounded Corners 20">
            <a:extLst>
              <a:ext uri="{FF2B5EF4-FFF2-40B4-BE49-F238E27FC236}">
                <a16:creationId xmlns:a16="http://schemas.microsoft.com/office/drawing/2014/main" id="{4ECF7993-4DDF-AF48-79D6-80F36D84DBEC}"/>
              </a:ext>
            </a:extLst>
          </p:cNvPr>
          <p:cNvSpPr/>
          <p:nvPr/>
        </p:nvSpPr>
        <p:spPr>
          <a:xfrm>
            <a:off x="4584700" y="3759200"/>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Rounded Corners 21">
            <a:extLst>
              <a:ext uri="{FF2B5EF4-FFF2-40B4-BE49-F238E27FC236}">
                <a16:creationId xmlns:a16="http://schemas.microsoft.com/office/drawing/2014/main" id="{30BD9EB7-1CF6-3C85-0701-6E48BC2A830D}"/>
              </a:ext>
            </a:extLst>
          </p:cNvPr>
          <p:cNvSpPr/>
          <p:nvPr/>
        </p:nvSpPr>
        <p:spPr>
          <a:xfrm>
            <a:off x="5480050" y="3771900"/>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Rounded Corners 22">
            <a:extLst>
              <a:ext uri="{FF2B5EF4-FFF2-40B4-BE49-F238E27FC236}">
                <a16:creationId xmlns:a16="http://schemas.microsoft.com/office/drawing/2014/main" id="{ACC8FAF1-E4A6-ECFC-19AB-A61A2B09022E}"/>
              </a:ext>
            </a:extLst>
          </p:cNvPr>
          <p:cNvSpPr/>
          <p:nvPr/>
        </p:nvSpPr>
        <p:spPr>
          <a:xfrm>
            <a:off x="6375400" y="3771901"/>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Rounded Corners 23">
            <a:extLst>
              <a:ext uri="{FF2B5EF4-FFF2-40B4-BE49-F238E27FC236}">
                <a16:creationId xmlns:a16="http://schemas.microsoft.com/office/drawing/2014/main" id="{A97F9549-6603-DB6D-70FA-56432D362D0E}"/>
              </a:ext>
            </a:extLst>
          </p:cNvPr>
          <p:cNvSpPr/>
          <p:nvPr/>
        </p:nvSpPr>
        <p:spPr>
          <a:xfrm>
            <a:off x="4584700" y="4927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Rounded Corners 24">
            <a:extLst>
              <a:ext uri="{FF2B5EF4-FFF2-40B4-BE49-F238E27FC236}">
                <a16:creationId xmlns:a16="http://schemas.microsoft.com/office/drawing/2014/main" id="{A07E9AC9-EC90-B5FC-38B5-6CF64AD4476C}"/>
              </a:ext>
            </a:extLst>
          </p:cNvPr>
          <p:cNvSpPr/>
          <p:nvPr/>
        </p:nvSpPr>
        <p:spPr>
          <a:xfrm>
            <a:off x="5467350" y="4927600"/>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Rounded Corners 25">
            <a:extLst>
              <a:ext uri="{FF2B5EF4-FFF2-40B4-BE49-F238E27FC236}">
                <a16:creationId xmlns:a16="http://schemas.microsoft.com/office/drawing/2014/main" id="{0C2D5903-E6DA-B3D0-D44C-033981D8CB4E}"/>
              </a:ext>
            </a:extLst>
          </p:cNvPr>
          <p:cNvSpPr/>
          <p:nvPr/>
        </p:nvSpPr>
        <p:spPr>
          <a:xfrm>
            <a:off x="6362700" y="4927600"/>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extBox 30">
            <a:extLst>
              <a:ext uri="{FF2B5EF4-FFF2-40B4-BE49-F238E27FC236}">
                <a16:creationId xmlns:a16="http://schemas.microsoft.com/office/drawing/2014/main" id="{2E6E907B-0B5F-7977-5F22-C510A7ED292E}"/>
              </a:ext>
            </a:extLst>
          </p:cNvPr>
          <p:cNvSpPr txBox="1"/>
          <p:nvPr/>
        </p:nvSpPr>
        <p:spPr>
          <a:xfrm>
            <a:off x="5537200" y="3428592"/>
            <a:ext cx="812800" cy="3693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 Listening</a:t>
            </a:r>
          </a:p>
        </p:txBody>
      </p:sp>
      <p:sp>
        <p:nvSpPr>
          <p:cNvPr id="32" name="TextBox 31">
            <a:extLst>
              <a:ext uri="{FF2B5EF4-FFF2-40B4-BE49-F238E27FC236}">
                <a16:creationId xmlns:a16="http://schemas.microsoft.com/office/drawing/2014/main" id="{2CDABCD9-D870-4091-22ED-ED4A3E2E71E2}"/>
              </a:ext>
            </a:extLst>
          </p:cNvPr>
          <p:cNvSpPr txBox="1"/>
          <p:nvPr/>
        </p:nvSpPr>
        <p:spPr>
          <a:xfrm>
            <a:off x="4523843" y="3428592"/>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33" name="TextBox 32">
            <a:extLst>
              <a:ext uri="{FF2B5EF4-FFF2-40B4-BE49-F238E27FC236}">
                <a16:creationId xmlns:a16="http://schemas.microsoft.com/office/drawing/2014/main" id="{FCD4396F-BE28-9C60-E31F-9A2CA1F8317A}"/>
              </a:ext>
            </a:extLst>
          </p:cNvPr>
          <p:cNvSpPr txBox="1"/>
          <p:nvPr/>
        </p:nvSpPr>
        <p:spPr>
          <a:xfrm>
            <a:off x="6313487" y="3454400"/>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34" name="TextBox 33">
            <a:extLst>
              <a:ext uri="{FF2B5EF4-FFF2-40B4-BE49-F238E27FC236}">
                <a16:creationId xmlns:a16="http://schemas.microsoft.com/office/drawing/2014/main" id="{C8AC9B74-ADBF-0E9B-1C40-6812A98F7262}"/>
              </a:ext>
            </a:extLst>
          </p:cNvPr>
          <p:cNvSpPr txBox="1"/>
          <p:nvPr/>
        </p:nvSpPr>
        <p:spPr>
          <a:xfrm>
            <a:off x="4516437" y="4539333"/>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35" name="TextBox 34">
            <a:extLst>
              <a:ext uri="{FF2B5EF4-FFF2-40B4-BE49-F238E27FC236}">
                <a16:creationId xmlns:a16="http://schemas.microsoft.com/office/drawing/2014/main" id="{A829CAA2-5C04-5BB2-4AA4-B00BCA5C4AA8}"/>
              </a:ext>
            </a:extLst>
          </p:cNvPr>
          <p:cNvSpPr txBox="1"/>
          <p:nvPr/>
        </p:nvSpPr>
        <p:spPr>
          <a:xfrm>
            <a:off x="5405437" y="4577035"/>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36" name="TextBox 35">
            <a:extLst>
              <a:ext uri="{FF2B5EF4-FFF2-40B4-BE49-F238E27FC236}">
                <a16:creationId xmlns:a16="http://schemas.microsoft.com/office/drawing/2014/main" id="{2418A41D-3E4C-2217-27D6-6CCDFBC66233}"/>
              </a:ext>
            </a:extLst>
          </p:cNvPr>
          <p:cNvSpPr txBox="1"/>
          <p:nvPr/>
        </p:nvSpPr>
        <p:spPr>
          <a:xfrm>
            <a:off x="6288087" y="4569768"/>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pic>
        <p:nvPicPr>
          <p:cNvPr id="40" name="Graphic 39" descr="Internet with solid fill">
            <a:extLst>
              <a:ext uri="{FF2B5EF4-FFF2-40B4-BE49-F238E27FC236}">
                <a16:creationId xmlns:a16="http://schemas.microsoft.com/office/drawing/2014/main" id="{A4E5DDC5-2E9A-9EE0-8235-68A611362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0850" y="2666573"/>
            <a:ext cx="712200" cy="712200"/>
          </a:xfrm>
          <a:prstGeom prst="rect">
            <a:avLst/>
          </a:prstGeom>
        </p:spPr>
      </p:pic>
      <p:pic>
        <p:nvPicPr>
          <p:cNvPr id="42" name="Graphic 41" descr="Cycle with people with solid fill">
            <a:extLst>
              <a:ext uri="{FF2B5EF4-FFF2-40B4-BE49-F238E27FC236}">
                <a16:creationId xmlns:a16="http://schemas.microsoft.com/office/drawing/2014/main" id="{6C85A5A5-6B2B-A3CC-C91C-81A8DBB259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0790" y="2574008"/>
            <a:ext cx="898525" cy="898525"/>
          </a:xfrm>
          <a:prstGeom prst="rect">
            <a:avLst/>
          </a:prstGeom>
        </p:spPr>
      </p:pic>
      <p:pic>
        <p:nvPicPr>
          <p:cNvPr id="44" name="Graphic 43" descr="Shield with solid fill">
            <a:extLst>
              <a:ext uri="{FF2B5EF4-FFF2-40B4-BE49-F238E27FC236}">
                <a16:creationId xmlns:a16="http://schemas.microsoft.com/office/drawing/2014/main" id="{ACF625E3-6423-4A69-9B44-0D4949A2B8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7250" y="3860800"/>
            <a:ext cx="647700" cy="647700"/>
          </a:xfrm>
          <a:prstGeom prst="rect">
            <a:avLst/>
          </a:prstGeom>
        </p:spPr>
      </p:pic>
      <p:pic>
        <p:nvPicPr>
          <p:cNvPr id="46" name="Graphic 45" descr="Head with gears with solid fill">
            <a:extLst>
              <a:ext uri="{FF2B5EF4-FFF2-40B4-BE49-F238E27FC236}">
                <a16:creationId xmlns:a16="http://schemas.microsoft.com/office/drawing/2014/main" id="{B2CD71F8-9E3F-3B95-4976-8FB6844350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37200" y="3809284"/>
            <a:ext cx="762000" cy="762000"/>
          </a:xfrm>
          <a:prstGeom prst="rect">
            <a:avLst/>
          </a:prstGeom>
        </p:spPr>
      </p:pic>
      <p:pic>
        <p:nvPicPr>
          <p:cNvPr id="52" name="Graphic 51" descr="Receiver with solid fill">
            <a:extLst>
              <a:ext uri="{FF2B5EF4-FFF2-40B4-BE49-F238E27FC236}">
                <a16:creationId xmlns:a16="http://schemas.microsoft.com/office/drawing/2014/main" id="{EAA36647-B297-F1B5-9356-22645C89B2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64300" y="3850332"/>
            <a:ext cx="698500" cy="698500"/>
          </a:xfrm>
          <a:prstGeom prst="rect">
            <a:avLst/>
          </a:prstGeom>
        </p:spPr>
      </p:pic>
      <p:pic>
        <p:nvPicPr>
          <p:cNvPr id="54" name="Graphic 53" descr="Chat with solid fill">
            <a:extLst>
              <a:ext uri="{FF2B5EF4-FFF2-40B4-BE49-F238E27FC236}">
                <a16:creationId xmlns:a16="http://schemas.microsoft.com/office/drawing/2014/main" id="{1E36AA7A-8512-47CC-9F3D-37D3E9CC1B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84700" y="4953286"/>
            <a:ext cx="812800" cy="812800"/>
          </a:xfrm>
          <a:prstGeom prst="rect">
            <a:avLst/>
          </a:prstGeom>
        </p:spPr>
      </p:pic>
      <p:pic>
        <p:nvPicPr>
          <p:cNvPr id="56" name="Graphic 55" descr="Envelope with solid fill">
            <a:extLst>
              <a:ext uri="{FF2B5EF4-FFF2-40B4-BE49-F238E27FC236}">
                <a16:creationId xmlns:a16="http://schemas.microsoft.com/office/drawing/2014/main" id="{CBFF5DAF-3C05-1348-C585-B53246F6C4E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91231" y="4939490"/>
            <a:ext cx="788919" cy="788919"/>
          </a:xfrm>
          <a:prstGeom prst="rect">
            <a:avLst/>
          </a:prstGeom>
        </p:spPr>
      </p:pic>
      <p:pic>
        <p:nvPicPr>
          <p:cNvPr id="58" name="Graphic 57" descr="Camera with solid fill">
            <a:extLst>
              <a:ext uri="{FF2B5EF4-FFF2-40B4-BE49-F238E27FC236}">
                <a16:creationId xmlns:a16="http://schemas.microsoft.com/office/drawing/2014/main" id="{7A3AEA98-94B6-D9C7-AFA7-359CEE58AE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50000" y="4894475"/>
            <a:ext cx="839117" cy="839117"/>
          </a:xfrm>
          <a:prstGeom prst="rect">
            <a:avLst/>
          </a:prstGeom>
        </p:spPr>
      </p:pic>
      <p:sp>
        <p:nvSpPr>
          <p:cNvPr id="59" name="TextBox 58">
            <a:extLst>
              <a:ext uri="{FF2B5EF4-FFF2-40B4-BE49-F238E27FC236}">
                <a16:creationId xmlns:a16="http://schemas.microsoft.com/office/drawing/2014/main" id="{BE5D5116-805B-6532-8C5D-6781967B481D}"/>
              </a:ext>
            </a:extLst>
          </p:cNvPr>
          <p:cNvSpPr txBox="1"/>
          <p:nvPr/>
        </p:nvSpPr>
        <p:spPr>
          <a:xfrm>
            <a:off x="4578460" y="1192034"/>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61" name="Straight Connector 60">
            <a:extLst>
              <a:ext uri="{FF2B5EF4-FFF2-40B4-BE49-F238E27FC236}">
                <a16:creationId xmlns:a16="http://schemas.microsoft.com/office/drawing/2014/main" id="{4BDFDA3A-92C7-ABA9-CD33-5DEA553B924C}"/>
              </a:ext>
            </a:extLst>
          </p:cNvPr>
          <p:cNvCxnSpPr>
            <a:cxnSpLocks/>
          </p:cNvCxnSpPr>
          <p:nvPr/>
        </p:nvCxnSpPr>
        <p:spPr>
          <a:xfrm>
            <a:off x="5753100" y="1192034"/>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A090B63C-1456-2B03-D484-9A8D90747496}"/>
              </a:ext>
            </a:extLst>
          </p:cNvPr>
          <p:cNvSpPr txBox="1"/>
          <p:nvPr/>
        </p:nvSpPr>
        <p:spPr>
          <a:xfrm>
            <a:off x="5918201" y="1726709"/>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65" name="Graphic 64" descr="Sun with solid fill">
            <a:extLst>
              <a:ext uri="{FF2B5EF4-FFF2-40B4-BE49-F238E27FC236}">
                <a16:creationId xmlns:a16="http://schemas.microsoft.com/office/drawing/2014/main" id="{C50BAE54-F492-551D-BE79-EDE9AF3890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04154" y="1098946"/>
            <a:ext cx="717092" cy="717092"/>
          </a:xfrm>
          <a:prstGeom prst="rect">
            <a:avLst/>
          </a:prstGeom>
        </p:spPr>
      </p:pic>
      <p:grpSp>
        <p:nvGrpSpPr>
          <p:cNvPr id="67" name="Group 66">
            <a:extLst>
              <a:ext uri="{FF2B5EF4-FFF2-40B4-BE49-F238E27FC236}">
                <a16:creationId xmlns:a16="http://schemas.microsoft.com/office/drawing/2014/main" id="{3D058472-36D6-950C-C0AB-295B4B197539}"/>
              </a:ext>
            </a:extLst>
          </p:cNvPr>
          <p:cNvGrpSpPr/>
          <p:nvPr/>
        </p:nvGrpSpPr>
        <p:grpSpPr>
          <a:xfrm>
            <a:off x="4296837" y="1741140"/>
            <a:ext cx="3187697" cy="3187697"/>
            <a:chOff x="5480050" y="2641600"/>
            <a:chExt cx="812800" cy="812800"/>
          </a:xfrm>
        </p:grpSpPr>
        <p:sp>
          <p:nvSpPr>
            <p:cNvPr id="9" name="Rectangle: Rounded Corners 8">
              <a:extLst>
                <a:ext uri="{FF2B5EF4-FFF2-40B4-BE49-F238E27FC236}">
                  <a16:creationId xmlns:a16="http://schemas.microsoft.com/office/drawing/2014/main" id="{EDDBE478-3669-12AF-1C05-0B61C925C06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8" name="Graphic 37" descr="Headphones with solid fill">
              <a:extLst>
                <a:ext uri="{FF2B5EF4-FFF2-40B4-BE49-F238E27FC236}">
                  <a16:creationId xmlns:a16="http://schemas.microsoft.com/office/drawing/2014/main" id="{49696835-9B15-8520-A97F-2F1E98B4557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88035" y="2736395"/>
              <a:ext cx="571427" cy="571427"/>
            </a:xfrm>
            <a:prstGeom prst="rect">
              <a:avLst/>
            </a:prstGeom>
          </p:spPr>
        </p:pic>
      </p:grpSp>
    </p:spTree>
    <p:extLst>
      <p:ext uri="{BB962C8B-B14F-4D97-AF65-F5344CB8AC3E}">
        <p14:creationId xmlns:p14="http://schemas.microsoft.com/office/powerpoint/2010/main" val="1115601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advTm="200">
        <p159:morph option="byObject"/>
      </p:transition>
    </mc:Choice>
    <mc:Fallback xmlns="">
      <p:transition spd="slow" advTm="2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 name="Group 10">
            <a:extLst>
              <a:ext uri="{FF2B5EF4-FFF2-40B4-BE49-F238E27FC236}">
                <a16:creationId xmlns:a16="http://schemas.microsoft.com/office/drawing/2014/main" id="{2F3A740D-7A19-6292-EE65-96963472055B}"/>
              </a:ext>
            </a:extLst>
          </p:cNvPr>
          <p:cNvGrpSpPr/>
          <p:nvPr/>
        </p:nvGrpSpPr>
        <p:grpSpPr>
          <a:xfrm>
            <a:off x="-7235217" y="842253"/>
            <a:ext cx="3416300" cy="5562600"/>
            <a:chOff x="4165600" y="647700"/>
            <a:chExt cx="3416300" cy="5562600"/>
          </a:xfrm>
        </p:grpSpPr>
        <p:sp>
          <p:nvSpPr>
            <p:cNvPr id="2" name="Rectangle: Rounded Corners 1">
              <a:extLst>
                <a:ext uri="{FF2B5EF4-FFF2-40B4-BE49-F238E27FC236}">
                  <a16:creationId xmlns:a16="http://schemas.microsoft.com/office/drawing/2014/main" id="{6402FE1E-2927-687D-8A96-A53A81737532}"/>
                </a:ext>
              </a:extLst>
            </p:cNvPr>
            <p:cNvSpPr/>
            <p:nvPr/>
          </p:nvSpPr>
          <p:spPr>
            <a:xfrm>
              <a:off x="4165600" y="647700"/>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Rounded Corners 3">
              <a:extLst>
                <a:ext uri="{FF2B5EF4-FFF2-40B4-BE49-F238E27FC236}">
                  <a16:creationId xmlns:a16="http://schemas.microsoft.com/office/drawing/2014/main" id="{0CB56FCC-4CE2-1889-4AEC-ABA6A676C1FE}"/>
                </a:ext>
              </a:extLst>
            </p:cNvPr>
            <p:cNvSpPr/>
            <p:nvPr/>
          </p:nvSpPr>
          <p:spPr>
            <a:xfrm>
              <a:off x="4279900" y="736600"/>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E6390C35-CE1F-73D9-826A-C5BC37478E53}"/>
                </a:ext>
              </a:extLst>
            </p:cNvPr>
            <p:cNvSpPr/>
            <p:nvPr/>
          </p:nvSpPr>
          <p:spPr>
            <a:xfrm>
              <a:off x="5340350" y="673100"/>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CDD86021-3A7B-2CF6-56AF-5E9FD24408AC}"/>
                </a:ext>
              </a:extLst>
            </p:cNvPr>
            <p:cNvSpPr/>
            <p:nvPr/>
          </p:nvSpPr>
          <p:spPr>
            <a:xfrm>
              <a:off x="4483100" y="1054100"/>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D7ADBACD-B31E-CAB3-C7D2-7E88F5327236}"/>
                </a:ext>
              </a:extLst>
            </p:cNvPr>
            <p:cNvSpPr/>
            <p:nvPr/>
          </p:nvSpPr>
          <p:spPr>
            <a:xfrm>
              <a:off x="4483100" y="4864100"/>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7D71DCCB-81C7-21D9-CC57-18E660C6C15D}"/>
                </a:ext>
              </a:extLst>
            </p:cNvPr>
            <p:cNvSpPr/>
            <p:nvPr/>
          </p:nvSpPr>
          <p:spPr>
            <a:xfrm>
              <a:off x="4584700" y="2641600"/>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5B152D5D-A9EB-5BE3-C62C-3E027A660C71}"/>
                </a:ext>
              </a:extLst>
            </p:cNvPr>
            <p:cNvSpPr/>
            <p:nvPr/>
          </p:nvSpPr>
          <p:spPr>
            <a:xfrm>
              <a:off x="6350000" y="2641600"/>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Rounded Corners 20">
              <a:extLst>
                <a:ext uri="{FF2B5EF4-FFF2-40B4-BE49-F238E27FC236}">
                  <a16:creationId xmlns:a16="http://schemas.microsoft.com/office/drawing/2014/main" id="{4ECF7993-4DDF-AF48-79D6-80F36D84DBEC}"/>
                </a:ext>
              </a:extLst>
            </p:cNvPr>
            <p:cNvSpPr/>
            <p:nvPr/>
          </p:nvSpPr>
          <p:spPr>
            <a:xfrm>
              <a:off x="4584700" y="3759200"/>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Rounded Corners 21">
              <a:extLst>
                <a:ext uri="{FF2B5EF4-FFF2-40B4-BE49-F238E27FC236}">
                  <a16:creationId xmlns:a16="http://schemas.microsoft.com/office/drawing/2014/main" id="{30BD9EB7-1CF6-3C85-0701-6E48BC2A830D}"/>
                </a:ext>
              </a:extLst>
            </p:cNvPr>
            <p:cNvSpPr/>
            <p:nvPr/>
          </p:nvSpPr>
          <p:spPr>
            <a:xfrm>
              <a:off x="5480050" y="3771900"/>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Rounded Corners 22">
              <a:extLst>
                <a:ext uri="{FF2B5EF4-FFF2-40B4-BE49-F238E27FC236}">
                  <a16:creationId xmlns:a16="http://schemas.microsoft.com/office/drawing/2014/main" id="{ACC8FAF1-E4A6-ECFC-19AB-A61A2B09022E}"/>
                </a:ext>
              </a:extLst>
            </p:cNvPr>
            <p:cNvSpPr/>
            <p:nvPr/>
          </p:nvSpPr>
          <p:spPr>
            <a:xfrm>
              <a:off x="6375400" y="3771901"/>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Rounded Corners 23">
              <a:extLst>
                <a:ext uri="{FF2B5EF4-FFF2-40B4-BE49-F238E27FC236}">
                  <a16:creationId xmlns:a16="http://schemas.microsoft.com/office/drawing/2014/main" id="{A97F9549-6603-DB6D-70FA-56432D362D0E}"/>
                </a:ext>
              </a:extLst>
            </p:cNvPr>
            <p:cNvSpPr/>
            <p:nvPr/>
          </p:nvSpPr>
          <p:spPr>
            <a:xfrm>
              <a:off x="4584700" y="4927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Rounded Corners 24">
              <a:extLst>
                <a:ext uri="{FF2B5EF4-FFF2-40B4-BE49-F238E27FC236}">
                  <a16:creationId xmlns:a16="http://schemas.microsoft.com/office/drawing/2014/main" id="{A07E9AC9-EC90-B5FC-38B5-6CF64AD4476C}"/>
                </a:ext>
              </a:extLst>
            </p:cNvPr>
            <p:cNvSpPr/>
            <p:nvPr/>
          </p:nvSpPr>
          <p:spPr>
            <a:xfrm>
              <a:off x="5467350" y="4927600"/>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Rounded Corners 25">
              <a:extLst>
                <a:ext uri="{FF2B5EF4-FFF2-40B4-BE49-F238E27FC236}">
                  <a16:creationId xmlns:a16="http://schemas.microsoft.com/office/drawing/2014/main" id="{0C2D5903-E6DA-B3D0-D44C-033981D8CB4E}"/>
                </a:ext>
              </a:extLst>
            </p:cNvPr>
            <p:cNvSpPr/>
            <p:nvPr/>
          </p:nvSpPr>
          <p:spPr>
            <a:xfrm>
              <a:off x="6362700" y="4927600"/>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extBox 30">
              <a:extLst>
                <a:ext uri="{FF2B5EF4-FFF2-40B4-BE49-F238E27FC236}">
                  <a16:creationId xmlns:a16="http://schemas.microsoft.com/office/drawing/2014/main" id="{2E6E907B-0B5F-7977-5F22-C510A7ED292E}"/>
                </a:ext>
              </a:extLst>
            </p:cNvPr>
            <p:cNvSpPr txBox="1"/>
            <p:nvPr/>
          </p:nvSpPr>
          <p:spPr>
            <a:xfrm>
              <a:off x="5537200" y="3428592"/>
              <a:ext cx="812800" cy="3693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 Listening</a:t>
              </a:r>
            </a:p>
          </p:txBody>
        </p:sp>
        <p:sp>
          <p:nvSpPr>
            <p:cNvPr id="32" name="TextBox 31">
              <a:extLst>
                <a:ext uri="{FF2B5EF4-FFF2-40B4-BE49-F238E27FC236}">
                  <a16:creationId xmlns:a16="http://schemas.microsoft.com/office/drawing/2014/main" id="{2CDABCD9-D870-4091-22ED-ED4A3E2E71E2}"/>
                </a:ext>
              </a:extLst>
            </p:cNvPr>
            <p:cNvSpPr txBox="1"/>
            <p:nvPr/>
          </p:nvSpPr>
          <p:spPr>
            <a:xfrm>
              <a:off x="4523843" y="3428592"/>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33" name="TextBox 32">
              <a:extLst>
                <a:ext uri="{FF2B5EF4-FFF2-40B4-BE49-F238E27FC236}">
                  <a16:creationId xmlns:a16="http://schemas.microsoft.com/office/drawing/2014/main" id="{FCD4396F-BE28-9C60-E31F-9A2CA1F8317A}"/>
                </a:ext>
              </a:extLst>
            </p:cNvPr>
            <p:cNvSpPr txBox="1"/>
            <p:nvPr/>
          </p:nvSpPr>
          <p:spPr>
            <a:xfrm>
              <a:off x="6313487" y="3454400"/>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34" name="TextBox 33">
              <a:extLst>
                <a:ext uri="{FF2B5EF4-FFF2-40B4-BE49-F238E27FC236}">
                  <a16:creationId xmlns:a16="http://schemas.microsoft.com/office/drawing/2014/main" id="{C8AC9B74-ADBF-0E9B-1C40-6812A98F7262}"/>
                </a:ext>
              </a:extLst>
            </p:cNvPr>
            <p:cNvSpPr txBox="1"/>
            <p:nvPr/>
          </p:nvSpPr>
          <p:spPr>
            <a:xfrm>
              <a:off x="4516437" y="4539333"/>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35" name="TextBox 34">
              <a:extLst>
                <a:ext uri="{FF2B5EF4-FFF2-40B4-BE49-F238E27FC236}">
                  <a16:creationId xmlns:a16="http://schemas.microsoft.com/office/drawing/2014/main" id="{A829CAA2-5C04-5BB2-4AA4-B00BCA5C4AA8}"/>
                </a:ext>
              </a:extLst>
            </p:cNvPr>
            <p:cNvSpPr txBox="1"/>
            <p:nvPr/>
          </p:nvSpPr>
          <p:spPr>
            <a:xfrm>
              <a:off x="5405437" y="4577035"/>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36" name="TextBox 35">
              <a:extLst>
                <a:ext uri="{FF2B5EF4-FFF2-40B4-BE49-F238E27FC236}">
                  <a16:creationId xmlns:a16="http://schemas.microsoft.com/office/drawing/2014/main" id="{2418A41D-3E4C-2217-27D6-6CCDFBC66233}"/>
                </a:ext>
              </a:extLst>
            </p:cNvPr>
            <p:cNvSpPr txBox="1"/>
            <p:nvPr/>
          </p:nvSpPr>
          <p:spPr>
            <a:xfrm>
              <a:off x="6288087" y="4569768"/>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pic>
          <p:nvPicPr>
            <p:cNvPr id="40" name="Graphic 39" descr="Internet with solid fill">
              <a:extLst>
                <a:ext uri="{FF2B5EF4-FFF2-40B4-BE49-F238E27FC236}">
                  <a16:creationId xmlns:a16="http://schemas.microsoft.com/office/drawing/2014/main" id="{A4E5DDC5-2E9A-9EE0-8235-68A611362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0850" y="2666573"/>
              <a:ext cx="712200" cy="712200"/>
            </a:xfrm>
            <a:prstGeom prst="rect">
              <a:avLst/>
            </a:prstGeom>
          </p:spPr>
        </p:pic>
        <p:pic>
          <p:nvPicPr>
            <p:cNvPr id="42" name="Graphic 41" descr="Cycle with people with solid fill">
              <a:extLst>
                <a:ext uri="{FF2B5EF4-FFF2-40B4-BE49-F238E27FC236}">
                  <a16:creationId xmlns:a16="http://schemas.microsoft.com/office/drawing/2014/main" id="{6C85A5A5-6B2B-A3CC-C91C-81A8DBB259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0790" y="2574008"/>
              <a:ext cx="898525" cy="898525"/>
            </a:xfrm>
            <a:prstGeom prst="rect">
              <a:avLst/>
            </a:prstGeom>
          </p:spPr>
        </p:pic>
        <p:pic>
          <p:nvPicPr>
            <p:cNvPr id="44" name="Graphic 43" descr="Shield with solid fill">
              <a:extLst>
                <a:ext uri="{FF2B5EF4-FFF2-40B4-BE49-F238E27FC236}">
                  <a16:creationId xmlns:a16="http://schemas.microsoft.com/office/drawing/2014/main" id="{ACF625E3-6423-4A69-9B44-0D4949A2B8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7250" y="3860800"/>
              <a:ext cx="647700" cy="647700"/>
            </a:xfrm>
            <a:prstGeom prst="rect">
              <a:avLst/>
            </a:prstGeom>
          </p:spPr>
        </p:pic>
        <p:pic>
          <p:nvPicPr>
            <p:cNvPr id="46" name="Graphic 45" descr="Head with gears with solid fill">
              <a:extLst>
                <a:ext uri="{FF2B5EF4-FFF2-40B4-BE49-F238E27FC236}">
                  <a16:creationId xmlns:a16="http://schemas.microsoft.com/office/drawing/2014/main" id="{B2CD71F8-9E3F-3B95-4976-8FB6844350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37200" y="3809284"/>
              <a:ext cx="762000" cy="762000"/>
            </a:xfrm>
            <a:prstGeom prst="rect">
              <a:avLst/>
            </a:prstGeom>
          </p:spPr>
        </p:pic>
        <p:pic>
          <p:nvPicPr>
            <p:cNvPr id="52" name="Graphic 51" descr="Receiver with solid fill">
              <a:extLst>
                <a:ext uri="{FF2B5EF4-FFF2-40B4-BE49-F238E27FC236}">
                  <a16:creationId xmlns:a16="http://schemas.microsoft.com/office/drawing/2014/main" id="{EAA36647-B297-F1B5-9356-22645C89B2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64300" y="3850332"/>
              <a:ext cx="698500" cy="698500"/>
            </a:xfrm>
            <a:prstGeom prst="rect">
              <a:avLst/>
            </a:prstGeom>
          </p:spPr>
        </p:pic>
        <p:pic>
          <p:nvPicPr>
            <p:cNvPr id="54" name="Graphic 53" descr="Chat with solid fill">
              <a:extLst>
                <a:ext uri="{FF2B5EF4-FFF2-40B4-BE49-F238E27FC236}">
                  <a16:creationId xmlns:a16="http://schemas.microsoft.com/office/drawing/2014/main" id="{1E36AA7A-8512-47CC-9F3D-37D3E9CC1B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84700" y="4953286"/>
              <a:ext cx="812800" cy="812800"/>
            </a:xfrm>
            <a:prstGeom prst="rect">
              <a:avLst/>
            </a:prstGeom>
          </p:spPr>
        </p:pic>
        <p:pic>
          <p:nvPicPr>
            <p:cNvPr id="56" name="Graphic 55" descr="Envelope with solid fill">
              <a:extLst>
                <a:ext uri="{FF2B5EF4-FFF2-40B4-BE49-F238E27FC236}">
                  <a16:creationId xmlns:a16="http://schemas.microsoft.com/office/drawing/2014/main" id="{CBFF5DAF-3C05-1348-C585-B53246F6C4E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91231" y="4939490"/>
              <a:ext cx="788919" cy="788919"/>
            </a:xfrm>
            <a:prstGeom prst="rect">
              <a:avLst/>
            </a:prstGeom>
          </p:spPr>
        </p:pic>
        <p:pic>
          <p:nvPicPr>
            <p:cNvPr id="58" name="Graphic 57" descr="Camera with solid fill">
              <a:extLst>
                <a:ext uri="{FF2B5EF4-FFF2-40B4-BE49-F238E27FC236}">
                  <a16:creationId xmlns:a16="http://schemas.microsoft.com/office/drawing/2014/main" id="{7A3AEA98-94B6-D9C7-AFA7-359CEE58AE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50000" y="4894475"/>
              <a:ext cx="839117" cy="839117"/>
            </a:xfrm>
            <a:prstGeom prst="rect">
              <a:avLst/>
            </a:prstGeom>
          </p:spPr>
        </p:pic>
        <p:sp>
          <p:nvSpPr>
            <p:cNvPr id="59" name="TextBox 58">
              <a:extLst>
                <a:ext uri="{FF2B5EF4-FFF2-40B4-BE49-F238E27FC236}">
                  <a16:creationId xmlns:a16="http://schemas.microsoft.com/office/drawing/2014/main" id="{BE5D5116-805B-6532-8C5D-6781967B481D}"/>
                </a:ext>
              </a:extLst>
            </p:cNvPr>
            <p:cNvSpPr txBox="1"/>
            <p:nvPr/>
          </p:nvSpPr>
          <p:spPr>
            <a:xfrm>
              <a:off x="4578460" y="1192034"/>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61" name="Straight Connector 60">
              <a:extLst>
                <a:ext uri="{FF2B5EF4-FFF2-40B4-BE49-F238E27FC236}">
                  <a16:creationId xmlns:a16="http://schemas.microsoft.com/office/drawing/2014/main" id="{4BDFDA3A-92C7-ABA9-CD33-5DEA553B924C}"/>
                </a:ext>
              </a:extLst>
            </p:cNvPr>
            <p:cNvCxnSpPr>
              <a:cxnSpLocks/>
            </p:cNvCxnSpPr>
            <p:nvPr/>
          </p:nvCxnSpPr>
          <p:spPr>
            <a:xfrm>
              <a:off x="5753100" y="1192034"/>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A090B63C-1456-2B03-D484-9A8D90747496}"/>
                </a:ext>
              </a:extLst>
            </p:cNvPr>
            <p:cNvSpPr txBox="1"/>
            <p:nvPr/>
          </p:nvSpPr>
          <p:spPr>
            <a:xfrm>
              <a:off x="5918201" y="1726709"/>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65" name="Graphic 64" descr="Sun with solid fill">
              <a:extLst>
                <a:ext uri="{FF2B5EF4-FFF2-40B4-BE49-F238E27FC236}">
                  <a16:creationId xmlns:a16="http://schemas.microsoft.com/office/drawing/2014/main" id="{C50BAE54-F492-551D-BE79-EDE9AF3890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04154" y="1098946"/>
              <a:ext cx="717092" cy="717092"/>
            </a:xfrm>
            <a:prstGeom prst="rect">
              <a:avLst/>
            </a:prstGeom>
          </p:spPr>
        </p:pic>
      </p:grpSp>
      <p:grpSp>
        <p:nvGrpSpPr>
          <p:cNvPr id="67" name="Group 66">
            <a:extLst>
              <a:ext uri="{FF2B5EF4-FFF2-40B4-BE49-F238E27FC236}">
                <a16:creationId xmlns:a16="http://schemas.microsoft.com/office/drawing/2014/main" id="{3D058472-36D6-950C-C0AB-295B4B197539}"/>
              </a:ext>
            </a:extLst>
          </p:cNvPr>
          <p:cNvGrpSpPr/>
          <p:nvPr/>
        </p:nvGrpSpPr>
        <p:grpSpPr>
          <a:xfrm>
            <a:off x="403728" y="1623377"/>
            <a:ext cx="3187697" cy="3187697"/>
            <a:chOff x="5480050" y="2641600"/>
            <a:chExt cx="812800" cy="812800"/>
          </a:xfrm>
        </p:grpSpPr>
        <p:sp>
          <p:nvSpPr>
            <p:cNvPr id="9" name="Rectangle: Rounded Corners 8">
              <a:extLst>
                <a:ext uri="{FF2B5EF4-FFF2-40B4-BE49-F238E27FC236}">
                  <a16:creationId xmlns:a16="http://schemas.microsoft.com/office/drawing/2014/main" id="{EDDBE478-3669-12AF-1C05-0B61C925C06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8" name="Graphic 37" descr="Headphones with solid fill">
              <a:extLst>
                <a:ext uri="{FF2B5EF4-FFF2-40B4-BE49-F238E27FC236}">
                  <a16:creationId xmlns:a16="http://schemas.microsoft.com/office/drawing/2014/main" id="{49696835-9B15-8520-A97F-2F1E98B4557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88035" y="2736395"/>
              <a:ext cx="571427" cy="571427"/>
            </a:xfrm>
            <a:prstGeom prst="rect">
              <a:avLst/>
            </a:prstGeom>
          </p:spPr>
        </p:pic>
      </p:gr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ISPCC Childline is for children, young people and their parents. </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listen, we believe, we support and we empower.</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provide services which focus on building resilience and coping skills. These are focused in the following area’s:</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Listening</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therapeutic support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Community Engagement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0" y="-76200"/>
            <a:ext cx="12192000"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6" name="TextBox 15">
            <a:extLst>
              <a:ext uri="{FF2B5EF4-FFF2-40B4-BE49-F238E27FC236}">
                <a16:creationId xmlns:a16="http://schemas.microsoft.com/office/drawing/2014/main" id="{E53B2420-8BA0-E1D8-D274-3B0055BB8FD3}"/>
              </a:ext>
            </a:extLst>
          </p:cNvPr>
          <p:cNvSpPr txBox="1"/>
          <p:nvPr/>
        </p:nvSpPr>
        <p:spPr>
          <a:xfrm>
            <a:off x="139700" y="230159"/>
            <a:ext cx="11912600" cy="707886"/>
          </a:xfrm>
          <a:prstGeom prst="rect">
            <a:avLst/>
          </a:prstGeom>
          <a:noFill/>
        </p:spPr>
        <p:txBody>
          <a:bodyPr wrap="square" rtlCol="0">
            <a:spAutoFit/>
          </a:bodyPr>
          <a:lstStyle/>
          <a:p>
            <a:r>
              <a:rPr lang="en-IE" sz="4000">
                <a:solidFill>
                  <a:srgbClr val="7F50C8"/>
                </a:solidFill>
                <a:latin typeface="Poppins ExtraBold" panose="00000900000000000000" pitchFamily="2" charset="0"/>
                <a:cs typeface="Poppins ExtraBold" panose="00000900000000000000" pitchFamily="2" charset="0"/>
              </a:rPr>
              <a:t>Childline by ISPCC</a:t>
            </a:r>
          </a:p>
        </p:txBody>
      </p:sp>
      <p:sp>
        <p:nvSpPr>
          <p:cNvPr id="18" name="TextBox 17">
            <a:extLst>
              <a:ext uri="{FF2B5EF4-FFF2-40B4-BE49-F238E27FC236}">
                <a16:creationId xmlns:a16="http://schemas.microsoft.com/office/drawing/2014/main" id="{F8816547-53A2-4423-02D1-EEF35B51ED68}"/>
              </a:ext>
            </a:extLst>
          </p:cNvPr>
          <p:cNvSpPr txBox="1"/>
          <p:nvPr/>
        </p:nvSpPr>
        <p:spPr>
          <a:xfrm>
            <a:off x="4014928" y="1623377"/>
            <a:ext cx="6471489" cy="4401205"/>
          </a:xfrm>
          <a:prstGeom prst="rect">
            <a:avLst/>
          </a:prstGeom>
          <a:noFill/>
        </p:spPr>
        <p:txBody>
          <a:bodyPr wrap="square" lIns="91440" tIns="45720" rIns="91440" bIns="45720" anchor="t">
            <a:spAutoFit/>
          </a:bodyPr>
          <a:lstStyle/>
          <a:p>
            <a:r>
              <a:rPr lang="en-GB" sz="2000">
                <a:solidFill>
                  <a:schemeClr val="bg1"/>
                </a:solidFill>
                <a:latin typeface="Poppins" panose="00000500000000000000" pitchFamily="2" charset="0"/>
                <a:cs typeface="Poppins" panose="00000500000000000000" pitchFamily="2" charset="0"/>
              </a:rPr>
              <a:t>Childline is a listening service for children and young people up to the age of 18 years.</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a:cs typeface="Poppins"/>
              </a:rPr>
              <a:t>It is a completely confidential service, no phone numbers or details are kept. It is up to you what details/information you want to share.</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a:cs typeface="Poppins"/>
              </a:rPr>
              <a:t>It is a non judgemental service where we will explore options to support you.</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available via phone 24hrs a day by calling 1800 66 66 66 and is completely free of charge. </a:t>
            </a:r>
          </a:p>
          <a:p>
            <a:r>
              <a:rPr lang="en-GB" sz="2000">
                <a:solidFill>
                  <a:schemeClr val="bg1"/>
                </a:solidFill>
                <a:latin typeface="Poppins"/>
                <a:cs typeface="Poppins"/>
              </a:rPr>
              <a:t>You also have the option of using our live web chat.</a:t>
            </a: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685045" y="8550943"/>
            <a:ext cx="3602743" cy="3602743"/>
          </a:xfrm>
          <a:prstGeom prst="rect">
            <a:avLst/>
          </a:prstGeom>
        </p:spPr>
      </p:pic>
      <p:sp>
        <p:nvSpPr>
          <p:cNvPr id="27" name="Oval 26">
            <a:extLst>
              <a:ext uri="{FF2B5EF4-FFF2-40B4-BE49-F238E27FC236}">
                <a16:creationId xmlns:a16="http://schemas.microsoft.com/office/drawing/2014/main" id="{F02EB519-0166-29CB-54AC-F3C4944CBAEA}"/>
              </a:ext>
            </a:extLst>
          </p:cNvPr>
          <p:cNvSpPr/>
          <p:nvPr/>
        </p:nvSpPr>
        <p:spPr>
          <a:xfrm>
            <a:off x="6559441" y="9911788"/>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Rounded Corners 27">
            <a:extLst>
              <a:ext uri="{FF2B5EF4-FFF2-40B4-BE49-F238E27FC236}">
                <a16:creationId xmlns:a16="http://schemas.microsoft.com/office/drawing/2014/main" id="{D4FF0EE5-D546-354B-1044-581C32534713}"/>
              </a:ext>
            </a:extLst>
          </p:cNvPr>
          <p:cNvSpPr/>
          <p:nvPr/>
        </p:nvSpPr>
        <p:spPr>
          <a:xfrm>
            <a:off x="5170330" y="7471934"/>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Rounded Corners 28">
            <a:extLst>
              <a:ext uri="{FF2B5EF4-FFF2-40B4-BE49-F238E27FC236}">
                <a16:creationId xmlns:a16="http://schemas.microsoft.com/office/drawing/2014/main" id="{A25180A1-621F-D786-D915-4944E8468C98}"/>
              </a:ext>
            </a:extLst>
          </p:cNvPr>
          <p:cNvSpPr/>
          <p:nvPr/>
        </p:nvSpPr>
        <p:spPr>
          <a:xfrm>
            <a:off x="5284630" y="7560834"/>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0151BD88-4314-0B7A-0D5D-AA61F8E75579}"/>
              </a:ext>
            </a:extLst>
          </p:cNvPr>
          <p:cNvSpPr/>
          <p:nvPr/>
        </p:nvSpPr>
        <p:spPr>
          <a:xfrm>
            <a:off x="6345080" y="7497334"/>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Rounded Corners 36">
            <a:extLst>
              <a:ext uri="{FF2B5EF4-FFF2-40B4-BE49-F238E27FC236}">
                <a16:creationId xmlns:a16="http://schemas.microsoft.com/office/drawing/2014/main" id="{12D45913-AF4D-6B80-9AD5-05973A9DCF1C}"/>
              </a:ext>
            </a:extLst>
          </p:cNvPr>
          <p:cNvSpPr/>
          <p:nvPr/>
        </p:nvSpPr>
        <p:spPr>
          <a:xfrm>
            <a:off x="5487830" y="7878334"/>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Rounded Corners 38">
            <a:extLst>
              <a:ext uri="{FF2B5EF4-FFF2-40B4-BE49-F238E27FC236}">
                <a16:creationId xmlns:a16="http://schemas.microsoft.com/office/drawing/2014/main" id="{D76BCCAB-4F3E-52C9-C3D3-28CA1A41C825}"/>
              </a:ext>
            </a:extLst>
          </p:cNvPr>
          <p:cNvSpPr/>
          <p:nvPr/>
        </p:nvSpPr>
        <p:spPr>
          <a:xfrm>
            <a:off x="5487830" y="11688334"/>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Rounded Corners 40">
            <a:extLst>
              <a:ext uri="{FF2B5EF4-FFF2-40B4-BE49-F238E27FC236}">
                <a16:creationId xmlns:a16="http://schemas.microsoft.com/office/drawing/2014/main" id="{006A33FC-A3A6-E125-0295-D2290A9912C7}"/>
              </a:ext>
            </a:extLst>
          </p:cNvPr>
          <p:cNvSpPr/>
          <p:nvPr/>
        </p:nvSpPr>
        <p:spPr>
          <a:xfrm>
            <a:off x="5589430" y="9465834"/>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704FF27E-0E25-1DD7-F52A-0CF0CDBD4829}"/>
              </a:ext>
            </a:extLst>
          </p:cNvPr>
          <p:cNvSpPr/>
          <p:nvPr/>
        </p:nvSpPr>
        <p:spPr>
          <a:xfrm>
            <a:off x="7354730" y="9465834"/>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Rounded Corners 44">
            <a:extLst>
              <a:ext uri="{FF2B5EF4-FFF2-40B4-BE49-F238E27FC236}">
                <a16:creationId xmlns:a16="http://schemas.microsoft.com/office/drawing/2014/main" id="{B1E4B2C0-92B9-2E55-537B-EF8D23E5D9F6}"/>
              </a:ext>
            </a:extLst>
          </p:cNvPr>
          <p:cNvSpPr/>
          <p:nvPr/>
        </p:nvSpPr>
        <p:spPr>
          <a:xfrm>
            <a:off x="5589430" y="10583434"/>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6F513C18-7379-1DF5-4639-2955EB6AE53C}"/>
              </a:ext>
            </a:extLst>
          </p:cNvPr>
          <p:cNvSpPr/>
          <p:nvPr/>
        </p:nvSpPr>
        <p:spPr>
          <a:xfrm>
            <a:off x="6484780" y="10596134"/>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Rounded Corners 47">
            <a:extLst>
              <a:ext uri="{FF2B5EF4-FFF2-40B4-BE49-F238E27FC236}">
                <a16:creationId xmlns:a16="http://schemas.microsoft.com/office/drawing/2014/main" id="{D097B4EC-EE22-02CE-9643-6AFECA7A7A36}"/>
              </a:ext>
            </a:extLst>
          </p:cNvPr>
          <p:cNvSpPr/>
          <p:nvPr/>
        </p:nvSpPr>
        <p:spPr>
          <a:xfrm>
            <a:off x="7380130" y="10596135"/>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Rounded Corners 48">
            <a:extLst>
              <a:ext uri="{FF2B5EF4-FFF2-40B4-BE49-F238E27FC236}">
                <a16:creationId xmlns:a16="http://schemas.microsoft.com/office/drawing/2014/main" id="{72CCCA3D-DE44-1FD1-738E-64424B60EDE0}"/>
              </a:ext>
            </a:extLst>
          </p:cNvPr>
          <p:cNvSpPr/>
          <p:nvPr/>
        </p:nvSpPr>
        <p:spPr>
          <a:xfrm>
            <a:off x="5589430" y="11751834"/>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Rounded Corners 49">
            <a:extLst>
              <a:ext uri="{FF2B5EF4-FFF2-40B4-BE49-F238E27FC236}">
                <a16:creationId xmlns:a16="http://schemas.microsoft.com/office/drawing/2014/main" id="{D677812B-7DC1-98DC-E83F-22B341234854}"/>
              </a:ext>
            </a:extLst>
          </p:cNvPr>
          <p:cNvSpPr/>
          <p:nvPr/>
        </p:nvSpPr>
        <p:spPr>
          <a:xfrm>
            <a:off x="6472080" y="11751834"/>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Rounded Corners 50">
            <a:extLst>
              <a:ext uri="{FF2B5EF4-FFF2-40B4-BE49-F238E27FC236}">
                <a16:creationId xmlns:a16="http://schemas.microsoft.com/office/drawing/2014/main" id="{8530F35A-1100-0CF7-E20D-1C4BA1ED76AF}"/>
              </a:ext>
            </a:extLst>
          </p:cNvPr>
          <p:cNvSpPr/>
          <p:nvPr/>
        </p:nvSpPr>
        <p:spPr>
          <a:xfrm>
            <a:off x="7367430" y="11751834"/>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TextBox 52">
            <a:extLst>
              <a:ext uri="{FF2B5EF4-FFF2-40B4-BE49-F238E27FC236}">
                <a16:creationId xmlns:a16="http://schemas.microsoft.com/office/drawing/2014/main" id="{9D708A89-6716-076F-967E-B13878B31CDF}"/>
              </a:ext>
            </a:extLst>
          </p:cNvPr>
          <p:cNvSpPr txBox="1"/>
          <p:nvPr/>
        </p:nvSpPr>
        <p:spPr>
          <a:xfrm>
            <a:off x="6541930" y="10252826"/>
            <a:ext cx="812800" cy="2308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a:t>
            </a:r>
          </a:p>
        </p:txBody>
      </p:sp>
      <p:sp>
        <p:nvSpPr>
          <p:cNvPr id="55" name="TextBox 54">
            <a:extLst>
              <a:ext uri="{FF2B5EF4-FFF2-40B4-BE49-F238E27FC236}">
                <a16:creationId xmlns:a16="http://schemas.microsoft.com/office/drawing/2014/main" id="{5D8A9393-9E7B-6F8C-F041-4C2A681A594A}"/>
              </a:ext>
            </a:extLst>
          </p:cNvPr>
          <p:cNvSpPr txBox="1"/>
          <p:nvPr/>
        </p:nvSpPr>
        <p:spPr>
          <a:xfrm>
            <a:off x="5528573" y="10252826"/>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57" name="TextBox 56">
            <a:extLst>
              <a:ext uri="{FF2B5EF4-FFF2-40B4-BE49-F238E27FC236}">
                <a16:creationId xmlns:a16="http://schemas.microsoft.com/office/drawing/2014/main" id="{9E24BE4E-08D1-672C-5B29-F2E0A1DB73D0}"/>
              </a:ext>
            </a:extLst>
          </p:cNvPr>
          <p:cNvSpPr txBox="1"/>
          <p:nvPr/>
        </p:nvSpPr>
        <p:spPr>
          <a:xfrm>
            <a:off x="7318217" y="10278634"/>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60" name="TextBox 59">
            <a:extLst>
              <a:ext uri="{FF2B5EF4-FFF2-40B4-BE49-F238E27FC236}">
                <a16:creationId xmlns:a16="http://schemas.microsoft.com/office/drawing/2014/main" id="{6009376C-246F-14B8-72A1-EBA0320959C1}"/>
              </a:ext>
            </a:extLst>
          </p:cNvPr>
          <p:cNvSpPr txBox="1"/>
          <p:nvPr/>
        </p:nvSpPr>
        <p:spPr>
          <a:xfrm>
            <a:off x="5521167" y="11363567"/>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62" name="TextBox 61">
            <a:extLst>
              <a:ext uri="{FF2B5EF4-FFF2-40B4-BE49-F238E27FC236}">
                <a16:creationId xmlns:a16="http://schemas.microsoft.com/office/drawing/2014/main" id="{05CB67B1-9BFD-9E0E-D672-D981CDD3CBA4}"/>
              </a:ext>
            </a:extLst>
          </p:cNvPr>
          <p:cNvSpPr txBox="1"/>
          <p:nvPr/>
        </p:nvSpPr>
        <p:spPr>
          <a:xfrm>
            <a:off x="6410167" y="11401269"/>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64" name="TextBox 63">
            <a:extLst>
              <a:ext uri="{FF2B5EF4-FFF2-40B4-BE49-F238E27FC236}">
                <a16:creationId xmlns:a16="http://schemas.microsoft.com/office/drawing/2014/main" id="{D0DB35E2-13EB-5A26-2E00-4F1DE1AE7D2A}"/>
              </a:ext>
            </a:extLst>
          </p:cNvPr>
          <p:cNvSpPr txBox="1"/>
          <p:nvPr/>
        </p:nvSpPr>
        <p:spPr>
          <a:xfrm>
            <a:off x="7292817" y="11394002"/>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grpSp>
        <p:nvGrpSpPr>
          <p:cNvPr id="66" name="Group 65">
            <a:extLst>
              <a:ext uri="{FF2B5EF4-FFF2-40B4-BE49-F238E27FC236}">
                <a16:creationId xmlns:a16="http://schemas.microsoft.com/office/drawing/2014/main" id="{55AACC11-60B7-5539-03C9-63928064691E}"/>
              </a:ext>
            </a:extLst>
          </p:cNvPr>
          <p:cNvGrpSpPr/>
          <p:nvPr/>
        </p:nvGrpSpPr>
        <p:grpSpPr>
          <a:xfrm>
            <a:off x="6484780" y="9465834"/>
            <a:ext cx="812800" cy="812800"/>
            <a:chOff x="5480050" y="2641600"/>
            <a:chExt cx="812800" cy="812800"/>
          </a:xfrm>
        </p:grpSpPr>
        <p:sp>
          <p:nvSpPr>
            <p:cNvPr id="68" name="Rectangle: Rounded Corners 67">
              <a:extLst>
                <a:ext uri="{FF2B5EF4-FFF2-40B4-BE49-F238E27FC236}">
                  <a16:creationId xmlns:a16="http://schemas.microsoft.com/office/drawing/2014/main" id="{F888F65A-A249-D048-5BF2-0386CBC3D887}"/>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9" name="Graphic 68" descr="Headphones with solid fill">
              <a:extLst>
                <a:ext uri="{FF2B5EF4-FFF2-40B4-BE49-F238E27FC236}">
                  <a16:creationId xmlns:a16="http://schemas.microsoft.com/office/drawing/2014/main" id="{D6B28D0B-F936-792D-61D2-9666328AF6E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88035" y="2736395"/>
              <a:ext cx="571427" cy="571427"/>
            </a:xfrm>
            <a:prstGeom prst="rect">
              <a:avLst/>
            </a:prstGeom>
          </p:spPr>
        </p:pic>
      </p:grpSp>
      <p:pic>
        <p:nvPicPr>
          <p:cNvPr id="70" name="Graphic 69" descr="Internet with solid fill">
            <a:extLst>
              <a:ext uri="{FF2B5EF4-FFF2-40B4-BE49-F238E27FC236}">
                <a16:creationId xmlns:a16="http://schemas.microsoft.com/office/drawing/2014/main" id="{C6E3DF8A-0FD2-0C12-8232-B3C9F20095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5580" y="9490807"/>
            <a:ext cx="712200" cy="712200"/>
          </a:xfrm>
          <a:prstGeom prst="rect">
            <a:avLst/>
          </a:prstGeom>
        </p:spPr>
      </p:pic>
      <p:pic>
        <p:nvPicPr>
          <p:cNvPr id="71" name="Graphic 70" descr="Cycle with people with solid fill">
            <a:extLst>
              <a:ext uri="{FF2B5EF4-FFF2-40B4-BE49-F238E27FC236}">
                <a16:creationId xmlns:a16="http://schemas.microsoft.com/office/drawing/2014/main" id="{B20FB487-F11F-58C4-4EB7-1B2B941F92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5520" y="9398242"/>
            <a:ext cx="898525" cy="898525"/>
          </a:xfrm>
          <a:prstGeom prst="rect">
            <a:avLst/>
          </a:prstGeom>
        </p:spPr>
      </p:pic>
      <p:pic>
        <p:nvPicPr>
          <p:cNvPr id="72" name="Graphic 71" descr="Shield with solid fill">
            <a:extLst>
              <a:ext uri="{FF2B5EF4-FFF2-40B4-BE49-F238E27FC236}">
                <a16:creationId xmlns:a16="http://schemas.microsoft.com/office/drawing/2014/main" id="{529B86D9-DAD8-1899-ECEB-E89E354CD9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1980" y="10685034"/>
            <a:ext cx="647700" cy="647700"/>
          </a:xfrm>
          <a:prstGeom prst="rect">
            <a:avLst/>
          </a:prstGeom>
        </p:spPr>
      </p:pic>
      <p:pic>
        <p:nvPicPr>
          <p:cNvPr id="73" name="Graphic 72" descr="Head with gears with solid fill">
            <a:extLst>
              <a:ext uri="{FF2B5EF4-FFF2-40B4-BE49-F238E27FC236}">
                <a16:creationId xmlns:a16="http://schemas.microsoft.com/office/drawing/2014/main" id="{0CBAD97E-5450-3EBC-E116-B7C56543E0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41930" y="10633518"/>
            <a:ext cx="762000" cy="762000"/>
          </a:xfrm>
          <a:prstGeom prst="rect">
            <a:avLst/>
          </a:prstGeom>
        </p:spPr>
      </p:pic>
      <p:pic>
        <p:nvPicPr>
          <p:cNvPr id="74" name="Graphic 73" descr="Receiver with solid fill">
            <a:extLst>
              <a:ext uri="{FF2B5EF4-FFF2-40B4-BE49-F238E27FC236}">
                <a16:creationId xmlns:a16="http://schemas.microsoft.com/office/drawing/2014/main" id="{5BED82E5-2996-F38D-3C29-366423AE6D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69030" y="10674566"/>
            <a:ext cx="698500" cy="698500"/>
          </a:xfrm>
          <a:prstGeom prst="rect">
            <a:avLst/>
          </a:prstGeom>
        </p:spPr>
      </p:pic>
      <p:pic>
        <p:nvPicPr>
          <p:cNvPr id="75" name="Graphic 74" descr="Chat with solid fill">
            <a:extLst>
              <a:ext uri="{FF2B5EF4-FFF2-40B4-BE49-F238E27FC236}">
                <a16:creationId xmlns:a16="http://schemas.microsoft.com/office/drawing/2014/main" id="{68B9DAF1-A454-A6AD-DDB0-BEBA67ED25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89430" y="11777520"/>
            <a:ext cx="812800" cy="812800"/>
          </a:xfrm>
          <a:prstGeom prst="rect">
            <a:avLst/>
          </a:prstGeom>
        </p:spPr>
      </p:pic>
      <p:pic>
        <p:nvPicPr>
          <p:cNvPr id="76" name="Graphic 75" descr="Envelope with solid fill">
            <a:extLst>
              <a:ext uri="{FF2B5EF4-FFF2-40B4-BE49-F238E27FC236}">
                <a16:creationId xmlns:a16="http://schemas.microsoft.com/office/drawing/2014/main" id="{AB685472-BB05-7C0A-3605-279D070B64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95961" y="11763724"/>
            <a:ext cx="788919" cy="788919"/>
          </a:xfrm>
          <a:prstGeom prst="rect">
            <a:avLst/>
          </a:prstGeom>
        </p:spPr>
      </p:pic>
      <p:pic>
        <p:nvPicPr>
          <p:cNvPr id="77" name="Graphic 76" descr="Camera with solid fill">
            <a:extLst>
              <a:ext uri="{FF2B5EF4-FFF2-40B4-BE49-F238E27FC236}">
                <a16:creationId xmlns:a16="http://schemas.microsoft.com/office/drawing/2014/main" id="{13A06418-2316-03A0-5732-8E5A268E1E5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54730" y="11718709"/>
            <a:ext cx="839117" cy="839117"/>
          </a:xfrm>
          <a:prstGeom prst="rect">
            <a:avLst/>
          </a:prstGeom>
        </p:spPr>
      </p:pic>
      <p:sp>
        <p:nvSpPr>
          <p:cNvPr id="78" name="TextBox 77">
            <a:extLst>
              <a:ext uri="{FF2B5EF4-FFF2-40B4-BE49-F238E27FC236}">
                <a16:creationId xmlns:a16="http://schemas.microsoft.com/office/drawing/2014/main" id="{E9B66339-A544-8673-F018-C7AEC69C04F0}"/>
              </a:ext>
            </a:extLst>
          </p:cNvPr>
          <p:cNvSpPr txBox="1"/>
          <p:nvPr/>
        </p:nvSpPr>
        <p:spPr>
          <a:xfrm>
            <a:off x="5583190" y="8016268"/>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79" name="Straight Connector 78">
            <a:extLst>
              <a:ext uri="{FF2B5EF4-FFF2-40B4-BE49-F238E27FC236}">
                <a16:creationId xmlns:a16="http://schemas.microsoft.com/office/drawing/2014/main" id="{E714DBAB-2FB2-20CE-5DE3-6E7383A022CB}"/>
              </a:ext>
            </a:extLst>
          </p:cNvPr>
          <p:cNvCxnSpPr>
            <a:cxnSpLocks/>
          </p:cNvCxnSpPr>
          <p:nvPr/>
        </p:nvCxnSpPr>
        <p:spPr>
          <a:xfrm>
            <a:off x="6757830" y="8016268"/>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337D5DE2-B059-C629-D669-38C63B862982}"/>
              </a:ext>
            </a:extLst>
          </p:cNvPr>
          <p:cNvSpPr txBox="1"/>
          <p:nvPr/>
        </p:nvSpPr>
        <p:spPr>
          <a:xfrm>
            <a:off x="6922931" y="8550943"/>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81" name="Graphic 80" descr="Sun with solid fill">
            <a:extLst>
              <a:ext uri="{FF2B5EF4-FFF2-40B4-BE49-F238E27FC236}">
                <a16:creationId xmlns:a16="http://schemas.microsoft.com/office/drawing/2014/main" id="{B6030A74-CFE4-DF48-7E9B-74A4A9692A7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008884" y="7923180"/>
            <a:ext cx="717092" cy="717092"/>
          </a:xfrm>
          <a:prstGeom prst="rect">
            <a:avLst/>
          </a:prstGeom>
        </p:spPr>
      </p:pic>
      <p:pic>
        <p:nvPicPr>
          <p:cNvPr id="12" name="Picture 11">
            <a:extLst>
              <a:ext uri="{FF2B5EF4-FFF2-40B4-BE49-F238E27FC236}">
                <a16:creationId xmlns:a16="http://schemas.microsoft.com/office/drawing/2014/main" id="{0ACDF0DF-7332-815E-435C-1B6776A4D140}"/>
              </a:ext>
            </a:extLst>
          </p:cNvPr>
          <p:cNvPicPr>
            <a:picLocks noChangeAspect="1"/>
          </p:cNvPicPr>
          <p:nvPr/>
        </p:nvPicPr>
        <p:blipFill>
          <a:blip r:embed="rId23"/>
          <a:stretch>
            <a:fillRect/>
          </a:stretch>
        </p:blipFill>
        <p:spPr>
          <a:xfrm>
            <a:off x="9103376" y="75799"/>
            <a:ext cx="2318806" cy="1076312"/>
          </a:xfrm>
          <a:prstGeom prst="rect">
            <a:avLst/>
          </a:prstGeom>
        </p:spPr>
      </p:pic>
    </p:spTree>
    <p:extLst>
      <p:ext uri="{BB962C8B-B14F-4D97-AF65-F5344CB8AC3E}">
        <p14:creationId xmlns:p14="http://schemas.microsoft.com/office/powerpoint/2010/main" val="1017107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2E172F-39D9-D1A2-48F8-E937F0543E2B}"/>
              </a:ext>
            </a:extLst>
          </p:cNvPr>
          <p:cNvSpPr txBox="1"/>
          <p:nvPr/>
        </p:nvSpPr>
        <p:spPr>
          <a:xfrm>
            <a:off x="677855" y="1960076"/>
            <a:ext cx="37524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Mental and Emotional Health</a:t>
            </a:r>
          </a:p>
        </p:txBody>
      </p:sp>
      <p:sp>
        <p:nvSpPr>
          <p:cNvPr id="10" name="TextBox 9">
            <a:extLst>
              <a:ext uri="{FF2B5EF4-FFF2-40B4-BE49-F238E27FC236}">
                <a16:creationId xmlns:a16="http://schemas.microsoft.com/office/drawing/2014/main" id="{8CEEC9F7-D714-E7F3-75E6-D741A7E4FAC8}"/>
              </a:ext>
            </a:extLst>
          </p:cNvPr>
          <p:cNvSpPr txBox="1"/>
          <p:nvPr/>
        </p:nvSpPr>
        <p:spPr>
          <a:xfrm>
            <a:off x="7281159" y="2831557"/>
            <a:ext cx="30380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Family Relationships</a:t>
            </a:r>
          </a:p>
        </p:txBody>
      </p:sp>
      <p:sp>
        <p:nvSpPr>
          <p:cNvPr id="11" name="TextBox 10">
            <a:extLst>
              <a:ext uri="{FF2B5EF4-FFF2-40B4-BE49-F238E27FC236}">
                <a16:creationId xmlns:a16="http://schemas.microsoft.com/office/drawing/2014/main" id="{E6826E27-9532-DB9F-A5D2-A030B7B4E083}"/>
              </a:ext>
            </a:extLst>
          </p:cNvPr>
          <p:cNvSpPr txBox="1"/>
          <p:nvPr/>
        </p:nvSpPr>
        <p:spPr>
          <a:xfrm>
            <a:off x="7738557" y="5184243"/>
            <a:ext cx="5072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Everyday</a:t>
            </a:r>
            <a:r>
              <a:rPr kumimoji="0" lang="en-IE" sz="1800" b="0" i="0" u="none" strike="noStrike" kern="1200" cap="none" spc="0" normalizeH="0" baseline="0" noProof="0" dirty="0">
                <a:ln>
                  <a:noFill/>
                </a:ln>
                <a:solidFill>
                  <a:srgbClr val="A02B93">
                    <a:lumMod val="75000"/>
                  </a:srgbClr>
                </a:solidFill>
                <a:effectLst/>
                <a:uLnTx/>
                <a:uFillTx/>
                <a:latin typeface="Poppins" panose="00000500000000000000" pitchFamily="2" charset="0"/>
                <a:ea typeface="ADLaM Display" panose="02010000000000000000" pitchFamily="2" charset="0"/>
                <a:cs typeface="Poppins" panose="00000500000000000000" pitchFamily="2" charset="0"/>
              </a:rPr>
              <a:t> </a:t>
            </a: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life, hobbies and interests</a:t>
            </a:r>
          </a:p>
        </p:txBody>
      </p:sp>
      <p:sp>
        <p:nvSpPr>
          <p:cNvPr id="12" name="TextBox 11">
            <a:extLst>
              <a:ext uri="{FF2B5EF4-FFF2-40B4-BE49-F238E27FC236}">
                <a16:creationId xmlns:a16="http://schemas.microsoft.com/office/drawing/2014/main" id="{49C57DD6-429E-BD65-F30C-B01E335B8D10}"/>
              </a:ext>
            </a:extLst>
          </p:cNvPr>
          <p:cNvSpPr txBox="1"/>
          <p:nvPr/>
        </p:nvSpPr>
        <p:spPr>
          <a:xfrm>
            <a:off x="2268688" y="3855859"/>
            <a:ext cx="30090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Friendships</a:t>
            </a:r>
          </a:p>
        </p:txBody>
      </p:sp>
      <p:sp>
        <p:nvSpPr>
          <p:cNvPr id="14" name="TextBox 13">
            <a:extLst>
              <a:ext uri="{FF2B5EF4-FFF2-40B4-BE49-F238E27FC236}">
                <a16:creationId xmlns:a16="http://schemas.microsoft.com/office/drawing/2014/main" id="{C38A0CF6-29AB-21E6-E768-0B72DAAEF89A}"/>
              </a:ext>
            </a:extLst>
          </p:cNvPr>
          <p:cNvSpPr txBox="1"/>
          <p:nvPr/>
        </p:nvSpPr>
        <p:spPr>
          <a:xfrm>
            <a:off x="5003948" y="3794253"/>
            <a:ext cx="21172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Relationships</a:t>
            </a:r>
          </a:p>
        </p:txBody>
      </p:sp>
      <p:sp>
        <p:nvSpPr>
          <p:cNvPr id="15" name="TextBox 14">
            <a:extLst>
              <a:ext uri="{FF2B5EF4-FFF2-40B4-BE49-F238E27FC236}">
                <a16:creationId xmlns:a16="http://schemas.microsoft.com/office/drawing/2014/main" id="{764278E7-ED45-2AB7-4047-70D21FA8FDC3}"/>
              </a:ext>
            </a:extLst>
          </p:cNvPr>
          <p:cNvSpPr txBox="1"/>
          <p:nvPr/>
        </p:nvSpPr>
        <p:spPr>
          <a:xfrm>
            <a:off x="1138899" y="3078255"/>
            <a:ext cx="2175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Anxiety</a:t>
            </a:r>
          </a:p>
        </p:txBody>
      </p:sp>
      <p:sp>
        <p:nvSpPr>
          <p:cNvPr id="16" name="TextBox 15">
            <a:extLst>
              <a:ext uri="{FF2B5EF4-FFF2-40B4-BE49-F238E27FC236}">
                <a16:creationId xmlns:a16="http://schemas.microsoft.com/office/drawing/2014/main" id="{B4F901FC-3AD3-5A40-B9E8-E9C44D54844F}"/>
              </a:ext>
            </a:extLst>
          </p:cNvPr>
          <p:cNvSpPr txBox="1"/>
          <p:nvPr/>
        </p:nvSpPr>
        <p:spPr>
          <a:xfrm flipH="1">
            <a:off x="9834274" y="4516915"/>
            <a:ext cx="15195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Sexuality </a:t>
            </a:r>
          </a:p>
        </p:txBody>
      </p:sp>
      <p:sp>
        <p:nvSpPr>
          <p:cNvPr id="19" name="TextBox 18">
            <a:extLst>
              <a:ext uri="{FF2B5EF4-FFF2-40B4-BE49-F238E27FC236}">
                <a16:creationId xmlns:a16="http://schemas.microsoft.com/office/drawing/2014/main" id="{58C55B8C-F7BA-0939-4320-1E07E9EAF677}"/>
              </a:ext>
            </a:extLst>
          </p:cNvPr>
          <p:cNvSpPr txBox="1"/>
          <p:nvPr/>
        </p:nvSpPr>
        <p:spPr>
          <a:xfrm>
            <a:off x="5757117" y="4332249"/>
            <a:ext cx="2184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Bullying</a:t>
            </a:r>
          </a:p>
        </p:txBody>
      </p:sp>
      <p:sp>
        <p:nvSpPr>
          <p:cNvPr id="20" name="TextBox 19">
            <a:extLst>
              <a:ext uri="{FF2B5EF4-FFF2-40B4-BE49-F238E27FC236}">
                <a16:creationId xmlns:a16="http://schemas.microsoft.com/office/drawing/2014/main" id="{3F65F496-6F81-3A47-7305-C31671746781}"/>
              </a:ext>
            </a:extLst>
          </p:cNvPr>
          <p:cNvSpPr txBox="1"/>
          <p:nvPr/>
        </p:nvSpPr>
        <p:spPr>
          <a:xfrm>
            <a:off x="3268843" y="5040305"/>
            <a:ext cx="20088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Online Safety</a:t>
            </a:r>
          </a:p>
        </p:txBody>
      </p:sp>
      <p:sp>
        <p:nvSpPr>
          <p:cNvPr id="21" name="TextBox 20">
            <a:extLst>
              <a:ext uri="{FF2B5EF4-FFF2-40B4-BE49-F238E27FC236}">
                <a16:creationId xmlns:a16="http://schemas.microsoft.com/office/drawing/2014/main" id="{A2C935DB-F1BC-ADAE-60A6-F8F7E4AA1AB7}"/>
              </a:ext>
            </a:extLst>
          </p:cNvPr>
          <p:cNvSpPr txBox="1"/>
          <p:nvPr/>
        </p:nvSpPr>
        <p:spPr>
          <a:xfrm flipH="1">
            <a:off x="1318437" y="4400979"/>
            <a:ext cx="1716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Home Life</a:t>
            </a:r>
          </a:p>
        </p:txBody>
      </p:sp>
      <p:sp>
        <p:nvSpPr>
          <p:cNvPr id="22" name="TextBox 21">
            <a:extLst>
              <a:ext uri="{FF2B5EF4-FFF2-40B4-BE49-F238E27FC236}">
                <a16:creationId xmlns:a16="http://schemas.microsoft.com/office/drawing/2014/main" id="{C49A71E7-D2FD-FE28-A48D-B5C682585B2E}"/>
              </a:ext>
            </a:extLst>
          </p:cNvPr>
          <p:cNvSpPr txBox="1"/>
          <p:nvPr/>
        </p:nvSpPr>
        <p:spPr>
          <a:xfrm>
            <a:off x="7555473" y="3897733"/>
            <a:ext cx="2489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Me</a:t>
            </a:r>
            <a:r>
              <a:rPr kumimoji="0" lang="en-IE" sz="1800" b="0" i="0" u="none" strike="noStrike" kern="1200" cap="none" spc="0" normalizeH="0" baseline="0" noProof="0" dirty="0">
                <a:ln>
                  <a:noFill/>
                </a:ln>
                <a:solidFill>
                  <a:srgbClr val="A02B93">
                    <a:lumMod val="75000"/>
                  </a:srgbClr>
                </a:solidFill>
                <a:effectLst/>
                <a:uLnTx/>
                <a:uFillTx/>
                <a:latin typeface="Poppins" panose="00000500000000000000" pitchFamily="2" charset="0"/>
                <a:ea typeface="ADLaM Display" panose="02010000000000000000" pitchFamily="2" charset="0"/>
                <a:cs typeface="Poppins" panose="00000500000000000000" pitchFamily="2" charset="0"/>
              </a:rPr>
              <a:t> </a:t>
            </a: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and my body </a:t>
            </a:r>
          </a:p>
        </p:txBody>
      </p:sp>
      <p:sp>
        <p:nvSpPr>
          <p:cNvPr id="23" name="TextBox 22">
            <a:extLst>
              <a:ext uri="{FF2B5EF4-FFF2-40B4-BE49-F238E27FC236}">
                <a16:creationId xmlns:a16="http://schemas.microsoft.com/office/drawing/2014/main" id="{B5ADE99A-2B52-DD92-378E-4676916C34FD}"/>
              </a:ext>
            </a:extLst>
          </p:cNvPr>
          <p:cNvSpPr txBox="1"/>
          <p:nvPr/>
        </p:nvSpPr>
        <p:spPr>
          <a:xfrm>
            <a:off x="3936664" y="3244334"/>
            <a:ext cx="19187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School life</a:t>
            </a:r>
          </a:p>
        </p:txBody>
      </p:sp>
      <p:sp>
        <p:nvSpPr>
          <p:cNvPr id="24" name="TextBox 23">
            <a:extLst>
              <a:ext uri="{FF2B5EF4-FFF2-40B4-BE49-F238E27FC236}">
                <a16:creationId xmlns:a16="http://schemas.microsoft.com/office/drawing/2014/main" id="{89725788-DD87-0F6E-0CAC-9D6C13E409C0}"/>
              </a:ext>
            </a:extLst>
          </p:cNvPr>
          <p:cNvSpPr txBox="1"/>
          <p:nvPr/>
        </p:nvSpPr>
        <p:spPr>
          <a:xfrm>
            <a:off x="2554058" y="2497909"/>
            <a:ext cx="42951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Disabilities and different abilities</a:t>
            </a:r>
          </a:p>
        </p:txBody>
      </p:sp>
      <p:sp>
        <p:nvSpPr>
          <p:cNvPr id="27" name="Title 26">
            <a:extLst>
              <a:ext uri="{FF2B5EF4-FFF2-40B4-BE49-F238E27FC236}">
                <a16:creationId xmlns:a16="http://schemas.microsoft.com/office/drawing/2014/main" id="{3915F6B1-7872-D0BB-11DC-94A25485EED6}"/>
              </a:ext>
            </a:extLst>
          </p:cNvPr>
          <p:cNvSpPr>
            <a:spLocks noGrp="1"/>
          </p:cNvSpPr>
          <p:nvPr>
            <p:ph type="title"/>
          </p:nvPr>
        </p:nvSpPr>
        <p:spPr>
          <a:xfrm>
            <a:off x="838200" y="365125"/>
            <a:ext cx="10515600" cy="1435924"/>
          </a:xfrm>
        </p:spPr>
        <p:txBody>
          <a:bodyPr>
            <a:normAutofit/>
          </a:bodyPr>
          <a:lstStyle/>
          <a:p>
            <a:pPr algn="ctr"/>
            <a:r>
              <a:rPr lang="en-IE" sz="4000" b="1" dirty="0">
                <a:solidFill>
                  <a:schemeClr val="accent5">
                    <a:lumMod val="60000"/>
                    <a:lumOff val="40000"/>
                  </a:schemeClr>
                </a:solidFill>
                <a:latin typeface="Poppins" panose="00000500000000000000" pitchFamily="2" charset="0"/>
                <a:ea typeface="ADLaM Display" panose="02010000000000000000" pitchFamily="2" charset="0"/>
                <a:cs typeface="Poppins" panose="00000500000000000000" pitchFamily="2" charset="0"/>
              </a:rPr>
              <a:t>Anytime, Any Reason</a:t>
            </a:r>
          </a:p>
        </p:txBody>
      </p:sp>
      <p:pic>
        <p:nvPicPr>
          <p:cNvPr id="3" name="Picture 2">
            <a:extLst>
              <a:ext uri="{FF2B5EF4-FFF2-40B4-BE49-F238E27FC236}">
                <a16:creationId xmlns:a16="http://schemas.microsoft.com/office/drawing/2014/main" id="{C4D70DED-6963-FDA0-B981-672DC264E692}"/>
              </a:ext>
            </a:extLst>
          </p:cNvPr>
          <p:cNvPicPr>
            <a:picLocks noChangeAspect="1"/>
          </p:cNvPicPr>
          <p:nvPr/>
        </p:nvPicPr>
        <p:blipFill>
          <a:blip r:embed="rId3"/>
          <a:stretch>
            <a:fillRect/>
          </a:stretch>
        </p:blipFill>
        <p:spPr>
          <a:xfrm>
            <a:off x="9210983" y="67598"/>
            <a:ext cx="2322777" cy="1079086"/>
          </a:xfrm>
          <a:prstGeom prst="rect">
            <a:avLst/>
          </a:prstGeom>
        </p:spPr>
      </p:pic>
      <p:pic>
        <p:nvPicPr>
          <p:cNvPr id="2" name="Picture 1" descr="A picture containing text, transport, wheel, disk brake">
            <a:extLst>
              <a:ext uri="{FF2B5EF4-FFF2-40B4-BE49-F238E27FC236}">
                <a16:creationId xmlns:a16="http://schemas.microsoft.com/office/drawing/2014/main" id="{3DFC4ED1-4FDA-F0F0-37B4-529732C97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799751">
            <a:off x="-1283074" y="4195436"/>
            <a:ext cx="3179576" cy="3179576"/>
          </a:xfrm>
          <a:prstGeom prst="rect">
            <a:avLst/>
          </a:prstGeom>
        </p:spPr>
      </p:pic>
      <p:pic>
        <p:nvPicPr>
          <p:cNvPr id="4" name="Picture 3">
            <a:extLst>
              <a:ext uri="{FF2B5EF4-FFF2-40B4-BE49-F238E27FC236}">
                <a16:creationId xmlns:a16="http://schemas.microsoft.com/office/drawing/2014/main" id="{650FD012-D4BD-A082-F755-01C7DD125BCD}"/>
              </a:ext>
            </a:extLst>
          </p:cNvPr>
          <p:cNvPicPr>
            <a:picLocks noChangeAspect="1"/>
          </p:cNvPicPr>
          <p:nvPr/>
        </p:nvPicPr>
        <p:blipFill>
          <a:blip r:embed="rId5"/>
          <a:stretch>
            <a:fillRect/>
          </a:stretch>
        </p:blipFill>
        <p:spPr>
          <a:xfrm>
            <a:off x="9210983" y="-196505"/>
            <a:ext cx="4499238" cy="4499238"/>
          </a:xfrm>
          <a:prstGeom prst="rect">
            <a:avLst/>
          </a:prstGeom>
        </p:spPr>
      </p:pic>
      <p:sp>
        <p:nvSpPr>
          <p:cNvPr id="5" name="TextBox 4">
            <a:extLst>
              <a:ext uri="{FF2B5EF4-FFF2-40B4-BE49-F238E27FC236}">
                <a16:creationId xmlns:a16="http://schemas.microsoft.com/office/drawing/2014/main" id="{BE304E45-3AD8-007C-EE82-AA59EF7D7DD3}"/>
              </a:ext>
            </a:extLst>
          </p:cNvPr>
          <p:cNvSpPr txBox="1"/>
          <p:nvPr/>
        </p:nvSpPr>
        <p:spPr>
          <a:xfrm>
            <a:off x="1894209" y="5812204"/>
            <a:ext cx="56148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solidFill>
                  <a:srgbClr val="7F50C8"/>
                </a:solidFill>
                <a:latin typeface="Poppins" panose="00000500000000000000" pitchFamily="2" charset="0"/>
                <a:ea typeface="ADLaM Display" panose="02010000000000000000" pitchFamily="2" charset="0"/>
                <a:cs typeface="Poppins" panose="00000500000000000000" pitchFamily="2" charset="0"/>
              </a:rPr>
              <a:t>Physical / sexual / mental abuse or assault</a:t>
            </a:r>
            <a:endPar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243AE213-C12F-8E1E-1620-A39D1A97EE9F}"/>
              </a:ext>
            </a:extLst>
          </p:cNvPr>
          <p:cNvSpPr txBox="1"/>
          <p:nvPr/>
        </p:nvSpPr>
        <p:spPr>
          <a:xfrm flipH="1">
            <a:off x="8525322" y="5862676"/>
            <a:ext cx="29245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Self</a:t>
            </a:r>
            <a:r>
              <a:rPr kumimoji="0" lang="en-IE" sz="1800" b="0" i="0" u="none" strike="noStrike" kern="1200" cap="none" spc="0" normalizeH="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 harm and suicide</a:t>
            </a: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 </a:t>
            </a:r>
          </a:p>
        </p:txBody>
      </p:sp>
      <p:sp>
        <p:nvSpPr>
          <p:cNvPr id="8" name="TextBox 7">
            <a:extLst>
              <a:ext uri="{FF2B5EF4-FFF2-40B4-BE49-F238E27FC236}">
                <a16:creationId xmlns:a16="http://schemas.microsoft.com/office/drawing/2014/main" id="{3C0637B0-8F93-1EE6-3569-C30DA8B1B323}"/>
              </a:ext>
            </a:extLst>
          </p:cNvPr>
          <p:cNvSpPr txBox="1"/>
          <p:nvPr/>
        </p:nvSpPr>
        <p:spPr>
          <a:xfrm flipH="1">
            <a:off x="7281159" y="1868448"/>
            <a:ext cx="15195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solidFill>
                  <a:srgbClr val="7F50C8"/>
                </a:solidFill>
                <a:latin typeface="Poppins" panose="00000500000000000000" pitchFamily="2" charset="0"/>
                <a:ea typeface="ADLaM Display" panose="02010000000000000000" pitchFamily="2" charset="0"/>
                <a:cs typeface="Poppins" panose="00000500000000000000" pitchFamily="2" charset="0"/>
              </a:rPr>
              <a:t>Lonely</a:t>
            </a:r>
            <a:r>
              <a:rPr kumimoji="0" lang="en-IE" sz="1800" b="0" i="0" u="none" strike="noStrike" kern="1200" cap="none" spc="0" normalizeH="0" baseline="0" noProof="0" dirty="0">
                <a:ln>
                  <a:noFill/>
                </a:ln>
                <a:solidFill>
                  <a:srgbClr val="7F50C8"/>
                </a:solidFill>
                <a:effectLst/>
                <a:uLnTx/>
                <a:uFillTx/>
                <a:latin typeface="Poppins" panose="00000500000000000000" pitchFamily="2" charset="0"/>
                <a:ea typeface="ADLaM Display" panose="02010000000000000000" pitchFamily="2" charset="0"/>
                <a:cs typeface="Poppins" panose="00000500000000000000" pitchFamily="2" charset="0"/>
              </a:rPr>
              <a:t> </a:t>
            </a:r>
          </a:p>
        </p:txBody>
      </p:sp>
    </p:spTree>
    <p:extLst>
      <p:ext uri="{BB962C8B-B14F-4D97-AF65-F5344CB8AC3E}">
        <p14:creationId xmlns:p14="http://schemas.microsoft.com/office/powerpoint/2010/main" val="24782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4" grpId="0"/>
      <p:bldP spid="15" grpId="0"/>
      <p:bldP spid="16" grpId="0"/>
      <p:bldP spid="19" grpId="0"/>
      <p:bldP spid="20" grpId="0"/>
      <p:bldP spid="21" grpId="0"/>
      <p:bldP spid="22" grpId="0"/>
      <p:bldP spid="23" grpId="0"/>
      <p:bldP spid="24"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1" name="Group 10">
            <a:extLst>
              <a:ext uri="{FF2B5EF4-FFF2-40B4-BE49-F238E27FC236}">
                <a16:creationId xmlns:a16="http://schemas.microsoft.com/office/drawing/2014/main" id="{2F3A740D-7A19-6292-EE65-96963472055B}"/>
              </a:ext>
            </a:extLst>
          </p:cNvPr>
          <p:cNvGrpSpPr/>
          <p:nvPr/>
        </p:nvGrpSpPr>
        <p:grpSpPr>
          <a:xfrm>
            <a:off x="-7235217" y="842253"/>
            <a:ext cx="3416300" cy="5562600"/>
            <a:chOff x="4165600" y="647700"/>
            <a:chExt cx="3416300" cy="5562600"/>
          </a:xfrm>
        </p:grpSpPr>
        <p:sp>
          <p:nvSpPr>
            <p:cNvPr id="2" name="Rectangle: Rounded Corners 1">
              <a:extLst>
                <a:ext uri="{FF2B5EF4-FFF2-40B4-BE49-F238E27FC236}">
                  <a16:creationId xmlns:a16="http://schemas.microsoft.com/office/drawing/2014/main" id="{6402FE1E-2927-687D-8A96-A53A81737532}"/>
                </a:ext>
              </a:extLst>
            </p:cNvPr>
            <p:cNvSpPr/>
            <p:nvPr/>
          </p:nvSpPr>
          <p:spPr>
            <a:xfrm>
              <a:off x="4165600" y="647700"/>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Rounded Corners 3">
              <a:extLst>
                <a:ext uri="{FF2B5EF4-FFF2-40B4-BE49-F238E27FC236}">
                  <a16:creationId xmlns:a16="http://schemas.microsoft.com/office/drawing/2014/main" id="{0CB56FCC-4CE2-1889-4AEC-ABA6A676C1FE}"/>
                </a:ext>
              </a:extLst>
            </p:cNvPr>
            <p:cNvSpPr/>
            <p:nvPr/>
          </p:nvSpPr>
          <p:spPr>
            <a:xfrm>
              <a:off x="4279900" y="736600"/>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E6390C35-CE1F-73D9-826A-C5BC37478E53}"/>
                </a:ext>
              </a:extLst>
            </p:cNvPr>
            <p:cNvSpPr/>
            <p:nvPr/>
          </p:nvSpPr>
          <p:spPr>
            <a:xfrm>
              <a:off x="5340350" y="673100"/>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CDD86021-3A7B-2CF6-56AF-5E9FD24408AC}"/>
                </a:ext>
              </a:extLst>
            </p:cNvPr>
            <p:cNvSpPr/>
            <p:nvPr/>
          </p:nvSpPr>
          <p:spPr>
            <a:xfrm>
              <a:off x="4483100" y="1054100"/>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D7ADBACD-B31E-CAB3-C7D2-7E88F5327236}"/>
                </a:ext>
              </a:extLst>
            </p:cNvPr>
            <p:cNvSpPr/>
            <p:nvPr/>
          </p:nvSpPr>
          <p:spPr>
            <a:xfrm>
              <a:off x="4483100" y="4864100"/>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7D71DCCB-81C7-21D9-CC57-18E660C6C15D}"/>
                </a:ext>
              </a:extLst>
            </p:cNvPr>
            <p:cNvSpPr/>
            <p:nvPr/>
          </p:nvSpPr>
          <p:spPr>
            <a:xfrm>
              <a:off x="4584700" y="2641600"/>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5B152D5D-A9EB-5BE3-C62C-3E027A660C71}"/>
                </a:ext>
              </a:extLst>
            </p:cNvPr>
            <p:cNvSpPr/>
            <p:nvPr/>
          </p:nvSpPr>
          <p:spPr>
            <a:xfrm>
              <a:off x="6350000" y="2641600"/>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Rounded Corners 20">
              <a:extLst>
                <a:ext uri="{FF2B5EF4-FFF2-40B4-BE49-F238E27FC236}">
                  <a16:creationId xmlns:a16="http://schemas.microsoft.com/office/drawing/2014/main" id="{4ECF7993-4DDF-AF48-79D6-80F36D84DBEC}"/>
                </a:ext>
              </a:extLst>
            </p:cNvPr>
            <p:cNvSpPr/>
            <p:nvPr/>
          </p:nvSpPr>
          <p:spPr>
            <a:xfrm>
              <a:off x="4584700" y="3759200"/>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Rectangle: Rounded Corners 21">
              <a:extLst>
                <a:ext uri="{FF2B5EF4-FFF2-40B4-BE49-F238E27FC236}">
                  <a16:creationId xmlns:a16="http://schemas.microsoft.com/office/drawing/2014/main" id="{30BD9EB7-1CF6-3C85-0701-6E48BC2A830D}"/>
                </a:ext>
              </a:extLst>
            </p:cNvPr>
            <p:cNvSpPr/>
            <p:nvPr/>
          </p:nvSpPr>
          <p:spPr>
            <a:xfrm>
              <a:off x="5480050" y="3771900"/>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Rectangle: Rounded Corners 22">
              <a:extLst>
                <a:ext uri="{FF2B5EF4-FFF2-40B4-BE49-F238E27FC236}">
                  <a16:creationId xmlns:a16="http://schemas.microsoft.com/office/drawing/2014/main" id="{ACC8FAF1-E4A6-ECFC-19AB-A61A2B09022E}"/>
                </a:ext>
              </a:extLst>
            </p:cNvPr>
            <p:cNvSpPr/>
            <p:nvPr/>
          </p:nvSpPr>
          <p:spPr>
            <a:xfrm>
              <a:off x="6375400" y="3771901"/>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Rectangle: Rounded Corners 23">
              <a:extLst>
                <a:ext uri="{FF2B5EF4-FFF2-40B4-BE49-F238E27FC236}">
                  <a16:creationId xmlns:a16="http://schemas.microsoft.com/office/drawing/2014/main" id="{A97F9549-6603-DB6D-70FA-56432D362D0E}"/>
                </a:ext>
              </a:extLst>
            </p:cNvPr>
            <p:cNvSpPr/>
            <p:nvPr/>
          </p:nvSpPr>
          <p:spPr>
            <a:xfrm>
              <a:off x="4584700" y="4927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Rectangle: Rounded Corners 24">
              <a:extLst>
                <a:ext uri="{FF2B5EF4-FFF2-40B4-BE49-F238E27FC236}">
                  <a16:creationId xmlns:a16="http://schemas.microsoft.com/office/drawing/2014/main" id="{A07E9AC9-EC90-B5FC-38B5-6CF64AD4476C}"/>
                </a:ext>
              </a:extLst>
            </p:cNvPr>
            <p:cNvSpPr/>
            <p:nvPr/>
          </p:nvSpPr>
          <p:spPr>
            <a:xfrm>
              <a:off x="5467350" y="4927600"/>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Rounded Corners 25">
              <a:extLst>
                <a:ext uri="{FF2B5EF4-FFF2-40B4-BE49-F238E27FC236}">
                  <a16:creationId xmlns:a16="http://schemas.microsoft.com/office/drawing/2014/main" id="{0C2D5903-E6DA-B3D0-D44C-033981D8CB4E}"/>
                </a:ext>
              </a:extLst>
            </p:cNvPr>
            <p:cNvSpPr/>
            <p:nvPr/>
          </p:nvSpPr>
          <p:spPr>
            <a:xfrm>
              <a:off x="6362700" y="4927600"/>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extBox 30">
              <a:extLst>
                <a:ext uri="{FF2B5EF4-FFF2-40B4-BE49-F238E27FC236}">
                  <a16:creationId xmlns:a16="http://schemas.microsoft.com/office/drawing/2014/main" id="{2E6E907B-0B5F-7977-5F22-C510A7ED292E}"/>
                </a:ext>
              </a:extLst>
            </p:cNvPr>
            <p:cNvSpPr txBox="1"/>
            <p:nvPr/>
          </p:nvSpPr>
          <p:spPr>
            <a:xfrm>
              <a:off x="5537200" y="3428592"/>
              <a:ext cx="812800" cy="3693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 Listening</a:t>
              </a:r>
            </a:p>
          </p:txBody>
        </p:sp>
        <p:sp>
          <p:nvSpPr>
            <p:cNvPr id="32" name="TextBox 31">
              <a:extLst>
                <a:ext uri="{FF2B5EF4-FFF2-40B4-BE49-F238E27FC236}">
                  <a16:creationId xmlns:a16="http://schemas.microsoft.com/office/drawing/2014/main" id="{2CDABCD9-D870-4091-22ED-ED4A3E2E71E2}"/>
                </a:ext>
              </a:extLst>
            </p:cNvPr>
            <p:cNvSpPr txBox="1"/>
            <p:nvPr/>
          </p:nvSpPr>
          <p:spPr>
            <a:xfrm>
              <a:off x="4523843" y="3428592"/>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33" name="TextBox 32">
              <a:extLst>
                <a:ext uri="{FF2B5EF4-FFF2-40B4-BE49-F238E27FC236}">
                  <a16:creationId xmlns:a16="http://schemas.microsoft.com/office/drawing/2014/main" id="{FCD4396F-BE28-9C60-E31F-9A2CA1F8317A}"/>
                </a:ext>
              </a:extLst>
            </p:cNvPr>
            <p:cNvSpPr txBox="1"/>
            <p:nvPr/>
          </p:nvSpPr>
          <p:spPr>
            <a:xfrm>
              <a:off x="6313487" y="3454400"/>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34" name="TextBox 33">
              <a:extLst>
                <a:ext uri="{FF2B5EF4-FFF2-40B4-BE49-F238E27FC236}">
                  <a16:creationId xmlns:a16="http://schemas.microsoft.com/office/drawing/2014/main" id="{C8AC9B74-ADBF-0E9B-1C40-6812A98F7262}"/>
                </a:ext>
              </a:extLst>
            </p:cNvPr>
            <p:cNvSpPr txBox="1"/>
            <p:nvPr/>
          </p:nvSpPr>
          <p:spPr>
            <a:xfrm>
              <a:off x="4516437" y="4539333"/>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35" name="TextBox 34">
              <a:extLst>
                <a:ext uri="{FF2B5EF4-FFF2-40B4-BE49-F238E27FC236}">
                  <a16:creationId xmlns:a16="http://schemas.microsoft.com/office/drawing/2014/main" id="{A829CAA2-5C04-5BB2-4AA4-B00BCA5C4AA8}"/>
                </a:ext>
              </a:extLst>
            </p:cNvPr>
            <p:cNvSpPr txBox="1"/>
            <p:nvPr/>
          </p:nvSpPr>
          <p:spPr>
            <a:xfrm>
              <a:off x="5405437" y="4577035"/>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36" name="TextBox 35">
              <a:extLst>
                <a:ext uri="{FF2B5EF4-FFF2-40B4-BE49-F238E27FC236}">
                  <a16:creationId xmlns:a16="http://schemas.microsoft.com/office/drawing/2014/main" id="{2418A41D-3E4C-2217-27D6-6CCDFBC66233}"/>
                </a:ext>
              </a:extLst>
            </p:cNvPr>
            <p:cNvSpPr txBox="1"/>
            <p:nvPr/>
          </p:nvSpPr>
          <p:spPr>
            <a:xfrm>
              <a:off x="6288087" y="4569768"/>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pic>
          <p:nvPicPr>
            <p:cNvPr id="40" name="Graphic 39" descr="Internet with solid fill">
              <a:extLst>
                <a:ext uri="{FF2B5EF4-FFF2-40B4-BE49-F238E27FC236}">
                  <a16:creationId xmlns:a16="http://schemas.microsoft.com/office/drawing/2014/main" id="{A4E5DDC5-2E9A-9EE0-8235-68A6113623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40850" y="2666573"/>
              <a:ext cx="712200" cy="712200"/>
            </a:xfrm>
            <a:prstGeom prst="rect">
              <a:avLst/>
            </a:prstGeom>
          </p:spPr>
        </p:pic>
        <p:pic>
          <p:nvPicPr>
            <p:cNvPr id="42" name="Graphic 41" descr="Cycle with people with solid fill">
              <a:extLst>
                <a:ext uri="{FF2B5EF4-FFF2-40B4-BE49-F238E27FC236}">
                  <a16:creationId xmlns:a16="http://schemas.microsoft.com/office/drawing/2014/main" id="{6C85A5A5-6B2B-A3CC-C91C-81A8DBB259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0790" y="2574008"/>
              <a:ext cx="898525" cy="898525"/>
            </a:xfrm>
            <a:prstGeom prst="rect">
              <a:avLst/>
            </a:prstGeom>
          </p:spPr>
        </p:pic>
        <p:pic>
          <p:nvPicPr>
            <p:cNvPr id="44" name="Graphic 43" descr="Shield with solid fill">
              <a:extLst>
                <a:ext uri="{FF2B5EF4-FFF2-40B4-BE49-F238E27FC236}">
                  <a16:creationId xmlns:a16="http://schemas.microsoft.com/office/drawing/2014/main" id="{ACF625E3-6423-4A69-9B44-0D4949A2B8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7250" y="3860800"/>
              <a:ext cx="647700" cy="647700"/>
            </a:xfrm>
            <a:prstGeom prst="rect">
              <a:avLst/>
            </a:prstGeom>
          </p:spPr>
        </p:pic>
        <p:pic>
          <p:nvPicPr>
            <p:cNvPr id="46" name="Graphic 45" descr="Head with gears with solid fill">
              <a:extLst>
                <a:ext uri="{FF2B5EF4-FFF2-40B4-BE49-F238E27FC236}">
                  <a16:creationId xmlns:a16="http://schemas.microsoft.com/office/drawing/2014/main" id="{B2CD71F8-9E3F-3B95-4976-8FB6844350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37200" y="3809284"/>
              <a:ext cx="762000" cy="762000"/>
            </a:xfrm>
            <a:prstGeom prst="rect">
              <a:avLst/>
            </a:prstGeom>
          </p:spPr>
        </p:pic>
        <p:pic>
          <p:nvPicPr>
            <p:cNvPr id="52" name="Graphic 51" descr="Receiver with solid fill">
              <a:extLst>
                <a:ext uri="{FF2B5EF4-FFF2-40B4-BE49-F238E27FC236}">
                  <a16:creationId xmlns:a16="http://schemas.microsoft.com/office/drawing/2014/main" id="{EAA36647-B297-F1B5-9356-22645C89B2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464300" y="3850332"/>
              <a:ext cx="698500" cy="698500"/>
            </a:xfrm>
            <a:prstGeom prst="rect">
              <a:avLst/>
            </a:prstGeom>
          </p:spPr>
        </p:pic>
        <p:pic>
          <p:nvPicPr>
            <p:cNvPr id="54" name="Graphic 53" descr="Chat with solid fill">
              <a:extLst>
                <a:ext uri="{FF2B5EF4-FFF2-40B4-BE49-F238E27FC236}">
                  <a16:creationId xmlns:a16="http://schemas.microsoft.com/office/drawing/2014/main" id="{1E36AA7A-8512-47CC-9F3D-37D3E9CC1BF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84700" y="4953286"/>
              <a:ext cx="812800" cy="812800"/>
            </a:xfrm>
            <a:prstGeom prst="rect">
              <a:avLst/>
            </a:prstGeom>
          </p:spPr>
        </p:pic>
        <p:pic>
          <p:nvPicPr>
            <p:cNvPr id="56" name="Graphic 55" descr="Envelope with solid fill">
              <a:extLst>
                <a:ext uri="{FF2B5EF4-FFF2-40B4-BE49-F238E27FC236}">
                  <a16:creationId xmlns:a16="http://schemas.microsoft.com/office/drawing/2014/main" id="{CBFF5DAF-3C05-1348-C585-B53246F6C4E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91231" y="4939490"/>
              <a:ext cx="788919" cy="788919"/>
            </a:xfrm>
            <a:prstGeom prst="rect">
              <a:avLst/>
            </a:prstGeom>
          </p:spPr>
        </p:pic>
        <p:pic>
          <p:nvPicPr>
            <p:cNvPr id="58" name="Graphic 57" descr="Camera with solid fill">
              <a:extLst>
                <a:ext uri="{FF2B5EF4-FFF2-40B4-BE49-F238E27FC236}">
                  <a16:creationId xmlns:a16="http://schemas.microsoft.com/office/drawing/2014/main" id="{7A3AEA98-94B6-D9C7-AFA7-359CEE58AEC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350000" y="4894475"/>
              <a:ext cx="839117" cy="839117"/>
            </a:xfrm>
            <a:prstGeom prst="rect">
              <a:avLst/>
            </a:prstGeom>
          </p:spPr>
        </p:pic>
        <p:sp>
          <p:nvSpPr>
            <p:cNvPr id="59" name="TextBox 58">
              <a:extLst>
                <a:ext uri="{FF2B5EF4-FFF2-40B4-BE49-F238E27FC236}">
                  <a16:creationId xmlns:a16="http://schemas.microsoft.com/office/drawing/2014/main" id="{BE5D5116-805B-6532-8C5D-6781967B481D}"/>
                </a:ext>
              </a:extLst>
            </p:cNvPr>
            <p:cNvSpPr txBox="1"/>
            <p:nvPr/>
          </p:nvSpPr>
          <p:spPr>
            <a:xfrm>
              <a:off x="4578460" y="1192034"/>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61" name="Straight Connector 60">
              <a:extLst>
                <a:ext uri="{FF2B5EF4-FFF2-40B4-BE49-F238E27FC236}">
                  <a16:creationId xmlns:a16="http://schemas.microsoft.com/office/drawing/2014/main" id="{4BDFDA3A-92C7-ABA9-CD33-5DEA553B924C}"/>
                </a:ext>
              </a:extLst>
            </p:cNvPr>
            <p:cNvCxnSpPr>
              <a:cxnSpLocks/>
            </p:cNvCxnSpPr>
            <p:nvPr/>
          </p:nvCxnSpPr>
          <p:spPr>
            <a:xfrm>
              <a:off x="5753100" y="1192034"/>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A090B63C-1456-2B03-D484-9A8D90747496}"/>
                </a:ext>
              </a:extLst>
            </p:cNvPr>
            <p:cNvSpPr txBox="1"/>
            <p:nvPr/>
          </p:nvSpPr>
          <p:spPr>
            <a:xfrm>
              <a:off x="5918201" y="1726709"/>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65" name="Graphic 64" descr="Sun with solid fill">
              <a:extLst>
                <a:ext uri="{FF2B5EF4-FFF2-40B4-BE49-F238E27FC236}">
                  <a16:creationId xmlns:a16="http://schemas.microsoft.com/office/drawing/2014/main" id="{C50BAE54-F492-551D-BE79-EDE9AF3890F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004154" y="1098946"/>
              <a:ext cx="717092" cy="717092"/>
            </a:xfrm>
            <a:prstGeom prst="rect">
              <a:avLst/>
            </a:prstGeom>
          </p:spPr>
        </p:pic>
      </p:grpSp>
      <p:grpSp>
        <p:nvGrpSpPr>
          <p:cNvPr id="67" name="Group 66">
            <a:extLst>
              <a:ext uri="{FF2B5EF4-FFF2-40B4-BE49-F238E27FC236}">
                <a16:creationId xmlns:a16="http://schemas.microsoft.com/office/drawing/2014/main" id="{3D058472-36D6-950C-C0AB-295B4B197539}"/>
              </a:ext>
            </a:extLst>
          </p:cNvPr>
          <p:cNvGrpSpPr/>
          <p:nvPr/>
        </p:nvGrpSpPr>
        <p:grpSpPr>
          <a:xfrm>
            <a:off x="403728" y="1623377"/>
            <a:ext cx="3187697" cy="3187697"/>
            <a:chOff x="5480050" y="2641600"/>
            <a:chExt cx="812800" cy="812800"/>
          </a:xfrm>
        </p:grpSpPr>
        <p:sp>
          <p:nvSpPr>
            <p:cNvPr id="9" name="Rectangle: Rounded Corners 8">
              <a:extLst>
                <a:ext uri="{FF2B5EF4-FFF2-40B4-BE49-F238E27FC236}">
                  <a16:creationId xmlns:a16="http://schemas.microsoft.com/office/drawing/2014/main" id="{EDDBE478-3669-12AF-1C05-0B61C925C06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8" name="Graphic 37" descr="Headphones with solid fill">
              <a:extLst>
                <a:ext uri="{FF2B5EF4-FFF2-40B4-BE49-F238E27FC236}">
                  <a16:creationId xmlns:a16="http://schemas.microsoft.com/office/drawing/2014/main" id="{49696835-9B15-8520-A97F-2F1E98B4557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88035" y="2736395"/>
              <a:ext cx="571427" cy="571427"/>
            </a:xfrm>
            <a:prstGeom prst="rect">
              <a:avLst/>
            </a:prstGeom>
          </p:spPr>
        </p:pic>
      </p:gr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ISPCC Childline is for children, young people and their parents. </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listen, we believe, we support and we empower.</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provide services which focus on building resilience and coping skills. These are focused in the following area’s:</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Listening</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therapeutic support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Community Engagement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0" y="-76200"/>
            <a:ext cx="12192000"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6" name="TextBox 15">
            <a:extLst>
              <a:ext uri="{FF2B5EF4-FFF2-40B4-BE49-F238E27FC236}">
                <a16:creationId xmlns:a16="http://schemas.microsoft.com/office/drawing/2014/main" id="{E53B2420-8BA0-E1D8-D274-3B0055BB8FD3}"/>
              </a:ext>
            </a:extLst>
          </p:cNvPr>
          <p:cNvSpPr txBox="1"/>
          <p:nvPr/>
        </p:nvSpPr>
        <p:spPr>
          <a:xfrm>
            <a:off x="139700" y="230159"/>
            <a:ext cx="11912600" cy="707886"/>
          </a:xfrm>
          <a:prstGeom prst="rect">
            <a:avLst/>
          </a:prstGeom>
          <a:noFill/>
        </p:spPr>
        <p:txBody>
          <a:bodyPr wrap="square" rtlCol="0">
            <a:spAutoFit/>
          </a:bodyPr>
          <a:lstStyle/>
          <a:p>
            <a:r>
              <a:rPr lang="en-IE" sz="4000">
                <a:solidFill>
                  <a:srgbClr val="7F50C8"/>
                </a:solidFill>
                <a:latin typeface="Poppins ExtraBold" panose="00000900000000000000" pitchFamily="2" charset="0"/>
                <a:cs typeface="Poppins ExtraBold" panose="00000900000000000000" pitchFamily="2" charset="0"/>
              </a:rPr>
              <a:t>Childline by ISPCC</a:t>
            </a:r>
          </a:p>
        </p:txBody>
      </p:sp>
      <p:sp>
        <p:nvSpPr>
          <p:cNvPr id="18" name="TextBox 17">
            <a:extLst>
              <a:ext uri="{FF2B5EF4-FFF2-40B4-BE49-F238E27FC236}">
                <a16:creationId xmlns:a16="http://schemas.microsoft.com/office/drawing/2014/main" id="{F8816547-53A2-4423-02D1-EEF35B51ED68}"/>
              </a:ext>
            </a:extLst>
          </p:cNvPr>
          <p:cNvSpPr txBox="1"/>
          <p:nvPr/>
        </p:nvSpPr>
        <p:spPr>
          <a:xfrm>
            <a:off x="3777730" y="1317547"/>
            <a:ext cx="8414270" cy="3477875"/>
          </a:xfrm>
          <a:prstGeom prst="rect">
            <a:avLst/>
          </a:prstGeom>
          <a:noFill/>
        </p:spPr>
        <p:txBody>
          <a:bodyPr wrap="square" lIns="91440" tIns="45720" rIns="91440" bIns="45720" anchor="t">
            <a:spAutoFit/>
          </a:bodyPr>
          <a:lstStyle/>
          <a:p>
            <a:r>
              <a:rPr lang="en-GB" sz="2000" b="1" dirty="0">
                <a:solidFill>
                  <a:srgbClr val="B4DDFF"/>
                </a:solidFill>
                <a:latin typeface="Poppins" panose="00000500000000000000" pitchFamily="2" charset="0"/>
                <a:cs typeface="Poppins" panose="00000500000000000000" pitchFamily="2" charset="0"/>
              </a:rPr>
              <a:t>The top three reasons we were contacted in 2022:</a:t>
            </a:r>
          </a:p>
          <a:p>
            <a:pPr marL="342900" indent="-342900">
              <a:buFont typeface="Arial" panose="020B0604020202020204" pitchFamily="34" charset="0"/>
              <a:buChar char="•"/>
            </a:pPr>
            <a:r>
              <a:rPr lang="en-GB" sz="2000" dirty="0">
                <a:solidFill>
                  <a:schemeClr val="bg1"/>
                </a:solidFill>
                <a:latin typeface="Poppins"/>
                <a:cs typeface="Poppins"/>
              </a:rPr>
              <a:t>Mental and emotional health.</a:t>
            </a:r>
          </a:p>
          <a:p>
            <a:pPr marL="342900" indent="-342900">
              <a:buFont typeface="Arial" panose="020B0604020202020204" pitchFamily="34" charset="0"/>
              <a:buChar char="•"/>
            </a:pPr>
            <a:r>
              <a:rPr lang="en-GB" sz="2000" dirty="0">
                <a:solidFill>
                  <a:schemeClr val="bg1"/>
                </a:solidFill>
                <a:latin typeface="Poppins"/>
                <a:cs typeface="Poppins"/>
              </a:rPr>
              <a:t>Family relationships.</a:t>
            </a:r>
          </a:p>
          <a:p>
            <a:pPr marL="342900" indent="-342900">
              <a:buFont typeface="Arial" panose="020B0604020202020204" pitchFamily="34" charset="0"/>
              <a:buChar char="•"/>
            </a:pPr>
            <a:r>
              <a:rPr lang="en-GB" sz="2000" dirty="0">
                <a:solidFill>
                  <a:schemeClr val="bg1"/>
                </a:solidFill>
                <a:latin typeface="Poppins"/>
                <a:cs typeface="Poppins"/>
              </a:rPr>
              <a:t>Friendship and peer relationships.</a:t>
            </a:r>
          </a:p>
          <a:p>
            <a:endParaRPr lang="en-GB" sz="2000" dirty="0">
              <a:solidFill>
                <a:schemeClr val="bg1"/>
              </a:solidFill>
              <a:latin typeface="Poppins"/>
              <a:cs typeface="Poppins"/>
            </a:endParaRPr>
          </a:p>
          <a:p>
            <a:pPr algn="l"/>
            <a:endParaRPr lang="en-GB" sz="2000" b="1" i="0" dirty="0">
              <a:solidFill>
                <a:srgbClr val="B4DDFF"/>
              </a:solidFill>
              <a:effectLst/>
              <a:latin typeface="Poppins" panose="00000500000000000000" pitchFamily="2" charset="0"/>
            </a:endParaRPr>
          </a:p>
          <a:p>
            <a:pPr algn="l"/>
            <a:r>
              <a:rPr lang="en-GB" sz="2000" b="1" i="0" dirty="0">
                <a:solidFill>
                  <a:srgbClr val="B4DDFF"/>
                </a:solidFill>
                <a:effectLst/>
                <a:latin typeface="Poppins" panose="00000500000000000000" pitchFamily="2" charset="0"/>
              </a:rPr>
              <a:t>If  your question is urgent</a:t>
            </a:r>
            <a:r>
              <a:rPr lang="en-GB" sz="2000" b="0" i="0" dirty="0">
                <a:solidFill>
                  <a:schemeClr val="bg1"/>
                </a:solidFill>
                <a:effectLst/>
                <a:latin typeface="Poppins" panose="00000500000000000000" pitchFamily="2" charset="0"/>
              </a:rPr>
              <a:t>, or if want to talk privately, contact Childline for free by calling </a:t>
            </a:r>
            <a:r>
              <a:rPr lang="en-GB" sz="2000" b="1" i="0" dirty="0">
                <a:solidFill>
                  <a:srgbClr val="B4DDFF"/>
                </a:solidFill>
                <a:effectLst/>
                <a:latin typeface="Poppins" panose="00000500000000000000" pitchFamily="2" charset="0"/>
              </a:rPr>
              <a:t>1800 66 66 66 or</a:t>
            </a:r>
            <a:r>
              <a:rPr lang="en-GB" sz="2000" b="0" i="0" dirty="0">
                <a:solidFill>
                  <a:srgbClr val="B4DDFF"/>
                </a:solidFill>
                <a:effectLst/>
                <a:latin typeface="Poppins" panose="00000500000000000000" pitchFamily="2" charset="0"/>
              </a:rPr>
              <a:t> </a:t>
            </a:r>
            <a:r>
              <a:rPr lang="en-GB" sz="2000" b="1" i="0" dirty="0">
                <a:solidFill>
                  <a:srgbClr val="B4DDFF"/>
                </a:solidFill>
                <a:effectLst/>
                <a:latin typeface="Poppins" panose="00000500000000000000" pitchFamily="2" charset="0"/>
              </a:rPr>
              <a:t>chatting online</a:t>
            </a:r>
            <a:r>
              <a:rPr lang="en-GB" sz="2000" b="0" i="0" dirty="0">
                <a:solidFill>
                  <a:schemeClr val="bg1"/>
                </a:solidFill>
                <a:effectLst/>
                <a:latin typeface="Poppins" panose="00000500000000000000" pitchFamily="2" charset="0"/>
              </a:rPr>
              <a:t> 24 hours a day, every day.</a:t>
            </a:r>
          </a:p>
          <a:p>
            <a:endParaRPr lang="en-GB" sz="2000" dirty="0">
              <a:solidFill>
                <a:schemeClr val="bg1"/>
              </a:solidFill>
              <a:latin typeface="Poppins"/>
              <a:cs typeface="Poppins"/>
            </a:endParaRPr>
          </a:p>
          <a:p>
            <a:r>
              <a:rPr lang="en-GB" sz="2000" b="0" i="0" dirty="0">
                <a:solidFill>
                  <a:schemeClr val="bg1"/>
                </a:solidFill>
                <a:effectLst/>
                <a:latin typeface="Poppins" panose="00000500000000000000" pitchFamily="2" charset="0"/>
              </a:rPr>
              <a:t>The Childline team spent 1.1 million minutes on the phone in 2023.</a:t>
            </a:r>
            <a:endParaRPr lang="en-GB" sz="2000" dirty="0">
              <a:solidFill>
                <a:schemeClr val="bg1"/>
              </a:solidFill>
              <a:latin typeface="Poppins"/>
              <a:cs typeface="Poppins"/>
            </a:endParaRP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685045" y="8550943"/>
            <a:ext cx="3602743" cy="3602743"/>
          </a:xfrm>
          <a:prstGeom prst="rect">
            <a:avLst/>
          </a:prstGeom>
        </p:spPr>
      </p:pic>
      <p:sp>
        <p:nvSpPr>
          <p:cNvPr id="27" name="Oval 26">
            <a:extLst>
              <a:ext uri="{FF2B5EF4-FFF2-40B4-BE49-F238E27FC236}">
                <a16:creationId xmlns:a16="http://schemas.microsoft.com/office/drawing/2014/main" id="{F02EB519-0166-29CB-54AC-F3C4944CBAEA}"/>
              </a:ext>
            </a:extLst>
          </p:cNvPr>
          <p:cNvSpPr/>
          <p:nvPr/>
        </p:nvSpPr>
        <p:spPr>
          <a:xfrm>
            <a:off x="6559441" y="9911788"/>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Rounded Corners 27">
            <a:extLst>
              <a:ext uri="{FF2B5EF4-FFF2-40B4-BE49-F238E27FC236}">
                <a16:creationId xmlns:a16="http://schemas.microsoft.com/office/drawing/2014/main" id="{D4FF0EE5-D546-354B-1044-581C32534713}"/>
              </a:ext>
            </a:extLst>
          </p:cNvPr>
          <p:cNvSpPr/>
          <p:nvPr/>
        </p:nvSpPr>
        <p:spPr>
          <a:xfrm>
            <a:off x="5170330" y="7471934"/>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Rounded Corners 28">
            <a:extLst>
              <a:ext uri="{FF2B5EF4-FFF2-40B4-BE49-F238E27FC236}">
                <a16:creationId xmlns:a16="http://schemas.microsoft.com/office/drawing/2014/main" id="{A25180A1-621F-D786-D915-4944E8468C98}"/>
              </a:ext>
            </a:extLst>
          </p:cNvPr>
          <p:cNvSpPr/>
          <p:nvPr/>
        </p:nvSpPr>
        <p:spPr>
          <a:xfrm>
            <a:off x="5284630" y="7560834"/>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0151BD88-4314-0B7A-0D5D-AA61F8E75579}"/>
              </a:ext>
            </a:extLst>
          </p:cNvPr>
          <p:cNvSpPr/>
          <p:nvPr/>
        </p:nvSpPr>
        <p:spPr>
          <a:xfrm>
            <a:off x="6345080" y="7497334"/>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Rounded Corners 36">
            <a:extLst>
              <a:ext uri="{FF2B5EF4-FFF2-40B4-BE49-F238E27FC236}">
                <a16:creationId xmlns:a16="http://schemas.microsoft.com/office/drawing/2014/main" id="{12D45913-AF4D-6B80-9AD5-05973A9DCF1C}"/>
              </a:ext>
            </a:extLst>
          </p:cNvPr>
          <p:cNvSpPr/>
          <p:nvPr/>
        </p:nvSpPr>
        <p:spPr>
          <a:xfrm>
            <a:off x="5487830" y="7878334"/>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Rounded Corners 38">
            <a:extLst>
              <a:ext uri="{FF2B5EF4-FFF2-40B4-BE49-F238E27FC236}">
                <a16:creationId xmlns:a16="http://schemas.microsoft.com/office/drawing/2014/main" id="{D76BCCAB-4F3E-52C9-C3D3-28CA1A41C825}"/>
              </a:ext>
            </a:extLst>
          </p:cNvPr>
          <p:cNvSpPr/>
          <p:nvPr/>
        </p:nvSpPr>
        <p:spPr>
          <a:xfrm>
            <a:off x="5487830" y="11688334"/>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Rounded Corners 40">
            <a:extLst>
              <a:ext uri="{FF2B5EF4-FFF2-40B4-BE49-F238E27FC236}">
                <a16:creationId xmlns:a16="http://schemas.microsoft.com/office/drawing/2014/main" id="{006A33FC-A3A6-E125-0295-D2290A9912C7}"/>
              </a:ext>
            </a:extLst>
          </p:cNvPr>
          <p:cNvSpPr/>
          <p:nvPr/>
        </p:nvSpPr>
        <p:spPr>
          <a:xfrm>
            <a:off x="5589430" y="9465834"/>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704FF27E-0E25-1DD7-F52A-0CF0CDBD4829}"/>
              </a:ext>
            </a:extLst>
          </p:cNvPr>
          <p:cNvSpPr/>
          <p:nvPr/>
        </p:nvSpPr>
        <p:spPr>
          <a:xfrm>
            <a:off x="7354730" y="9465834"/>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Rounded Corners 44">
            <a:extLst>
              <a:ext uri="{FF2B5EF4-FFF2-40B4-BE49-F238E27FC236}">
                <a16:creationId xmlns:a16="http://schemas.microsoft.com/office/drawing/2014/main" id="{B1E4B2C0-92B9-2E55-537B-EF8D23E5D9F6}"/>
              </a:ext>
            </a:extLst>
          </p:cNvPr>
          <p:cNvSpPr/>
          <p:nvPr/>
        </p:nvSpPr>
        <p:spPr>
          <a:xfrm>
            <a:off x="5589430" y="10583434"/>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6F513C18-7379-1DF5-4639-2955EB6AE53C}"/>
              </a:ext>
            </a:extLst>
          </p:cNvPr>
          <p:cNvSpPr/>
          <p:nvPr/>
        </p:nvSpPr>
        <p:spPr>
          <a:xfrm>
            <a:off x="6484780" y="10596134"/>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Rounded Corners 47">
            <a:extLst>
              <a:ext uri="{FF2B5EF4-FFF2-40B4-BE49-F238E27FC236}">
                <a16:creationId xmlns:a16="http://schemas.microsoft.com/office/drawing/2014/main" id="{D097B4EC-EE22-02CE-9643-6AFECA7A7A36}"/>
              </a:ext>
            </a:extLst>
          </p:cNvPr>
          <p:cNvSpPr/>
          <p:nvPr/>
        </p:nvSpPr>
        <p:spPr>
          <a:xfrm>
            <a:off x="7380130" y="10596135"/>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Rounded Corners 48">
            <a:extLst>
              <a:ext uri="{FF2B5EF4-FFF2-40B4-BE49-F238E27FC236}">
                <a16:creationId xmlns:a16="http://schemas.microsoft.com/office/drawing/2014/main" id="{72CCCA3D-DE44-1FD1-738E-64424B60EDE0}"/>
              </a:ext>
            </a:extLst>
          </p:cNvPr>
          <p:cNvSpPr/>
          <p:nvPr/>
        </p:nvSpPr>
        <p:spPr>
          <a:xfrm>
            <a:off x="5589430" y="11751834"/>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Rectangle: Rounded Corners 49">
            <a:extLst>
              <a:ext uri="{FF2B5EF4-FFF2-40B4-BE49-F238E27FC236}">
                <a16:creationId xmlns:a16="http://schemas.microsoft.com/office/drawing/2014/main" id="{D677812B-7DC1-98DC-E83F-22B341234854}"/>
              </a:ext>
            </a:extLst>
          </p:cNvPr>
          <p:cNvSpPr/>
          <p:nvPr/>
        </p:nvSpPr>
        <p:spPr>
          <a:xfrm>
            <a:off x="6472080" y="11751834"/>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Rectangle: Rounded Corners 50">
            <a:extLst>
              <a:ext uri="{FF2B5EF4-FFF2-40B4-BE49-F238E27FC236}">
                <a16:creationId xmlns:a16="http://schemas.microsoft.com/office/drawing/2014/main" id="{8530F35A-1100-0CF7-E20D-1C4BA1ED76AF}"/>
              </a:ext>
            </a:extLst>
          </p:cNvPr>
          <p:cNvSpPr/>
          <p:nvPr/>
        </p:nvSpPr>
        <p:spPr>
          <a:xfrm>
            <a:off x="7367430" y="11751834"/>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TextBox 52">
            <a:extLst>
              <a:ext uri="{FF2B5EF4-FFF2-40B4-BE49-F238E27FC236}">
                <a16:creationId xmlns:a16="http://schemas.microsoft.com/office/drawing/2014/main" id="{9D708A89-6716-076F-967E-B13878B31CDF}"/>
              </a:ext>
            </a:extLst>
          </p:cNvPr>
          <p:cNvSpPr txBox="1"/>
          <p:nvPr/>
        </p:nvSpPr>
        <p:spPr>
          <a:xfrm>
            <a:off x="6541930" y="10252826"/>
            <a:ext cx="812800" cy="2308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a:t>
            </a:r>
          </a:p>
        </p:txBody>
      </p:sp>
      <p:sp>
        <p:nvSpPr>
          <p:cNvPr id="55" name="TextBox 54">
            <a:extLst>
              <a:ext uri="{FF2B5EF4-FFF2-40B4-BE49-F238E27FC236}">
                <a16:creationId xmlns:a16="http://schemas.microsoft.com/office/drawing/2014/main" id="{5D8A9393-9E7B-6F8C-F041-4C2A681A594A}"/>
              </a:ext>
            </a:extLst>
          </p:cNvPr>
          <p:cNvSpPr txBox="1"/>
          <p:nvPr/>
        </p:nvSpPr>
        <p:spPr>
          <a:xfrm>
            <a:off x="5528573" y="10252826"/>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57" name="TextBox 56">
            <a:extLst>
              <a:ext uri="{FF2B5EF4-FFF2-40B4-BE49-F238E27FC236}">
                <a16:creationId xmlns:a16="http://schemas.microsoft.com/office/drawing/2014/main" id="{9E24BE4E-08D1-672C-5B29-F2E0A1DB73D0}"/>
              </a:ext>
            </a:extLst>
          </p:cNvPr>
          <p:cNvSpPr txBox="1"/>
          <p:nvPr/>
        </p:nvSpPr>
        <p:spPr>
          <a:xfrm>
            <a:off x="7318217" y="10278634"/>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60" name="TextBox 59">
            <a:extLst>
              <a:ext uri="{FF2B5EF4-FFF2-40B4-BE49-F238E27FC236}">
                <a16:creationId xmlns:a16="http://schemas.microsoft.com/office/drawing/2014/main" id="{6009376C-246F-14B8-72A1-EBA0320959C1}"/>
              </a:ext>
            </a:extLst>
          </p:cNvPr>
          <p:cNvSpPr txBox="1"/>
          <p:nvPr/>
        </p:nvSpPr>
        <p:spPr>
          <a:xfrm>
            <a:off x="5521167" y="11363567"/>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62" name="TextBox 61">
            <a:extLst>
              <a:ext uri="{FF2B5EF4-FFF2-40B4-BE49-F238E27FC236}">
                <a16:creationId xmlns:a16="http://schemas.microsoft.com/office/drawing/2014/main" id="{05CB67B1-9BFD-9E0E-D672-D981CDD3CBA4}"/>
              </a:ext>
            </a:extLst>
          </p:cNvPr>
          <p:cNvSpPr txBox="1"/>
          <p:nvPr/>
        </p:nvSpPr>
        <p:spPr>
          <a:xfrm>
            <a:off x="6410167" y="11401269"/>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64" name="TextBox 63">
            <a:extLst>
              <a:ext uri="{FF2B5EF4-FFF2-40B4-BE49-F238E27FC236}">
                <a16:creationId xmlns:a16="http://schemas.microsoft.com/office/drawing/2014/main" id="{D0DB35E2-13EB-5A26-2E00-4F1DE1AE7D2A}"/>
              </a:ext>
            </a:extLst>
          </p:cNvPr>
          <p:cNvSpPr txBox="1"/>
          <p:nvPr/>
        </p:nvSpPr>
        <p:spPr>
          <a:xfrm>
            <a:off x="7292817" y="11394002"/>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grpSp>
        <p:nvGrpSpPr>
          <p:cNvPr id="66" name="Group 65">
            <a:extLst>
              <a:ext uri="{FF2B5EF4-FFF2-40B4-BE49-F238E27FC236}">
                <a16:creationId xmlns:a16="http://schemas.microsoft.com/office/drawing/2014/main" id="{55AACC11-60B7-5539-03C9-63928064691E}"/>
              </a:ext>
            </a:extLst>
          </p:cNvPr>
          <p:cNvGrpSpPr/>
          <p:nvPr/>
        </p:nvGrpSpPr>
        <p:grpSpPr>
          <a:xfrm>
            <a:off x="6484780" y="9465834"/>
            <a:ext cx="812800" cy="812800"/>
            <a:chOff x="5480050" y="2641600"/>
            <a:chExt cx="812800" cy="812800"/>
          </a:xfrm>
        </p:grpSpPr>
        <p:sp>
          <p:nvSpPr>
            <p:cNvPr id="68" name="Rectangle: Rounded Corners 67">
              <a:extLst>
                <a:ext uri="{FF2B5EF4-FFF2-40B4-BE49-F238E27FC236}">
                  <a16:creationId xmlns:a16="http://schemas.microsoft.com/office/drawing/2014/main" id="{F888F65A-A249-D048-5BF2-0386CBC3D887}"/>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9" name="Graphic 68" descr="Headphones with solid fill">
              <a:extLst>
                <a:ext uri="{FF2B5EF4-FFF2-40B4-BE49-F238E27FC236}">
                  <a16:creationId xmlns:a16="http://schemas.microsoft.com/office/drawing/2014/main" id="{D6B28D0B-F936-792D-61D2-9666328AF6E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588035" y="2736395"/>
              <a:ext cx="571427" cy="571427"/>
            </a:xfrm>
            <a:prstGeom prst="rect">
              <a:avLst/>
            </a:prstGeom>
          </p:spPr>
        </p:pic>
      </p:grpSp>
      <p:pic>
        <p:nvPicPr>
          <p:cNvPr id="70" name="Graphic 69" descr="Internet with solid fill">
            <a:extLst>
              <a:ext uri="{FF2B5EF4-FFF2-40B4-BE49-F238E27FC236}">
                <a16:creationId xmlns:a16="http://schemas.microsoft.com/office/drawing/2014/main" id="{C6E3DF8A-0FD2-0C12-8232-B3C9F20095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5580" y="9490807"/>
            <a:ext cx="712200" cy="712200"/>
          </a:xfrm>
          <a:prstGeom prst="rect">
            <a:avLst/>
          </a:prstGeom>
        </p:spPr>
      </p:pic>
      <p:pic>
        <p:nvPicPr>
          <p:cNvPr id="71" name="Graphic 70" descr="Cycle with people with solid fill">
            <a:extLst>
              <a:ext uri="{FF2B5EF4-FFF2-40B4-BE49-F238E27FC236}">
                <a16:creationId xmlns:a16="http://schemas.microsoft.com/office/drawing/2014/main" id="{B20FB487-F11F-58C4-4EB7-1B2B941F92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05520" y="9398242"/>
            <a:ext cx="898525" cy="898525"/>
          </a:xfrm>
          <a:prstGeom prst="rect">
            <a:avLst/>
          </a:prstGeom>
        </p:spPr>
      </p:pic>
      <p:pic>
        <p:nvPicPr>
          <p:cNvPr id="72" name="Graphic 71" descr="Shield with solid fill">
            <a:extLst>
              <a:ext uri="{FF2B5EF4-FFF2-40B4-BE49-F238E27FC236}">
                <a16:creationId xmlns:a16="http://schemas.microsoft.com/office/drawing/2014/main" id="{529B86D9-DAD8-1899-ECEB-E89E354CD9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1980" y="10685034"/>
            <a:ext cx="647700" cy="647700"/>
          </a:xfrm>
          <a:prstGeom prst="rect">
            <a:avLst/>
          </a:prstGeom>
        </p:spPr>
      </p:pic>
      <p:pic>
        <p:nvPicPr>
          <p:cNvPr id="73" name="Graphic 72" descr="Head with gears with solid fill">
            <a:extLst>
              <a:ext uri="{FF2B5EF4-FFF2-40B4-BE49-F238E27FC236}">
                <a16:creationId xmlns:a16="http://schemas.microsoft.com/office/drawing/2014/main" id="{0CBAD97E-5450-3EBC-E116-B7C56543E0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41930" y="10633518"/>
            <a:ext cx="762000" cy="762000"/>
          </a:xfrm>
          <a:prstGeom prst="rect">
            <a:avLst/>
          </a:prstGeom>
        </p:spPr>
      </p:pic>
      <p:pic>
        <p:nvPicPr>
          <p:cNvPr id="74" name="Graphic 73" descr="Receiver with solid fill">
            <a:extLst>
              <a:ext uri="{FF2B5EF4-FFF2-40B4-BE49-F238E27FC236}">
                <a16:creationId xmlns:a16="http://schemas.microsoft.com/office/drawing/2014/main" id="{5BED82E5-2996-F38D-3C29-366423AE6D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69030" y="10674566"/>
            <a:ext cx="698500" cy="698500"/>
          </a:xfrm>
          <a:prstGeom prst="rect">
            <a:avLst/>
          </a:prstGeom>
        </p:spPr>
      </p:pic>
      <p:pic>
        <p:nvPicPr>
          <p:cNvPr id="75" name="Graphic 74" descr="Chat with solid fill">
            <a:extLst>
              <a:ext uri="{FF2B5EF4-FFF2-40B4-BE49-F238E27FC236}">
                <a16:creationId xmlns:a16="http://schemas.microsoft.com/office/drawing/2014/main" id="{68B9DAF1-A454-A6AD-DDB0-BEBA67ED25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89430" y="11777520"/>
            <a:ext cx="812800" cy="812800"/>
          </a:xfrm>
          <a:prstGeom prst="rect">
            <a:avLst/>
          </a:prstGeom>
        </p:spPr>
      </p:pic>
      <p:pic>
        <p:nvPicPr>
          <p:cNvPr id="76" name="Graphic 75" descr="Envelope with solid fill">
            <a:extLst>
              <a:ext uri="{FF2B5EF4-FFF2-40B4-BE49-F238E27FC236}">
                <a16:creationId xmlns:a16="http://schemas.microsoft.com/office/drawing/2014/main" id="{AB685472-BB05-7C0A-3605-279D070B645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95961" y="11763724"/>
            <a:ext cx="788919" cy="788919"/>
          </a:xfrm>
          <a:prstGeom prst="rect">
            <a:avLst/>
          </a:prstGeom>
        </p:spPr>
      </p:pic>
      <p:pic>
        <p:nvPicPr>
          <p:cNvPr id="77" name="Graphic 76" descr="Camera with solid fill">
            <a:extLst>
              <a:ext uri="{FF2B5EF4-FFF2-40B4-BE49-F238E27FC236}">
                <a16:creationId xmlns:a16="http://schemas.microsoft.com/office/drawing/2014/main" id="{13A06418-2316-03A0-5732-8E5A268E1E5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354730" y="11718709"/>
            <a:ext cx="839117" cy="839117"/>
          </a:xfrm>
          <a:prstGeom prst="rect">
            <a:avLst/>
          </a:prstGeom>
        </p:spPr>
      </p:pic>
      <p:sp>
        <p:nvSpPr>
          <p:cNvPr id="78" name="TextBox 77">
            <a:extLst>
              <a:ext uri="{FF2B5EF4-FFF2-40B4-BE49-F238E27FC236}">
                <a16:creationId xmlns:a16="http://schemas.microsoft.com/office/drawing/2014/main" id="{E9B66339-A544-8673-F018-C7AEC69C04F0}"/>
              </a:ext>
            </a:extLst>
          </p:cNvPr>
          <p:cNvSpPr txBox="1"/>
          <p:nvPr/>
        </p:nvSpPr>
        <p:spPr>
          <a:xfrm>
            <a:off x="5583190" y="8016268"/>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79" name="Straight Connector 78">
            <a:extLst>
              <a:ext uri="{FF2B5EF4-FFF2-40B4-BE49-F238E27FC236}">
                <a16:creationId xmlns:a16="http://schemas.microsoft.com/office/drawing/2014/main" id="{E714DBAB-2FB2-20CE-5DE3-6E7383A022CB}"/>
              </a:ext>
            </a:extLst>
          </p:cNvPr>
          <p:cNvCxnSpPr>
            <a:cxnSpLocks/>
          </p:cNvCxnSpPr>
          <p:nvPr/>
        </p:nvCxnSpPr>
        <p:spPr>
          <a:xfrm>
            <a:off x="6757830" y="8016268"/>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337D5DE2-B059-C629-D669-38C63B862982}"/>
              </a:ext>
            </a:extLst>
          </p:cNvPr>
          <p:cNvSpPr txBox="1"/>
          <p:nvPr/>
        </p:nvSpPr>
        <p:spPr>
          <a:xfrm>
            <a:off x="6922931" y="8550943"/>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81" name="Graphic 80" descr="Sun with solid fill">
            <a:extLst>
              <a:ext uri="{FF2B5EF4-FFF2-40B4-BE49-F238E27FC236}">
                <a16:creationId xmlns:a16="http://schemas.microsoft.com/office/drawing/2014/main" id="{B6030A74-CFE4-DF48-7E9B-74A4A9692A7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008884" y="7923180"/>
            <a:ext cx="717092" cy="717092"/>
          </a:xfrm>
          <a:prstGeom prst="rect">
            <a:avLst/>
          </a:prstGeom>
        </p:spPr>
      </p:pic>
      <p:pic>
        <p:nvPicPr>
          <p:cNvPr id="12" name="Picture 11">
            <a:extLst>
              <a:ext uri="{FF2B5EF4-FFF2-40B4-BE49-F238E27FC236}">
                <a16:creationId xmlns:a16="http://schemas.microsoft.com/office/drawing/2014/main" id="{357BE41C-83F0-52AF-A50E-82CE054BED18}"/>
              </a:ext>
            </a:extLst>
          </p:cNvPr>
          <p:cNvPicPr>
            <a:picLocks noChangeAspect="1"/>
          </p:cNvPicPr>
          <p:nvPr/>
        </p:nvPicPr>
        <p:blipFill>
          <a:blip r:embed="rId23"/>
          <a:stretch>
            <a:fillRect/>
          </a:stretch>
        </p:blipFill>
        <p:spPr>
          <a:xfrm>
            <a:off x="9103376" y="75799"/>
            <a:ext cx="2318806" cy="1076312"/>
          </a:xfrm>
          <a:prstGeom prst="rect">
            <a:avLst/>
          </a:prstGeom>
        </p:spPr>
      </p:pic>
    </p:spTree>
    <p:extLst>
      <p:ext uri="{BB962C8B-B14F-4D97-AF65-F5344CB8AC3E}">
        <p14:creationId xmlns:p14="http://schemas.microsoft.com/office/powerpoint/2010/main" val="3097755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F50C8"/>
        </a:solidFill>
        <a:effectLst/>
      </p:bgPr>
    </p:bg>
    <p:spTree>
      <p:nvGrpSpPr>
        <p:cNvPr id="1" name=""/>
        <p:cNvGrpSpPr/>
        <p:nvPr/>
      </p:nvGrpSpPr>
      <p:grpSpPr>
        <a:xfrm>
          <a:off x="0" y="0"/>
          <a:ext cx="0" cy="0"/>
          <a:chOff x="0" y="0"/>
          <a:chExt cx="0" cy="0"/>
        </a:xfrm>
      </p:grpSpPr>
      <p:sp>
        <p:nvSpPr>
          <p:cNvPr id="83" name="Flowchart: Connector 82">
            <a:extLst>
              <a:ext uri="{FF2B5EF4-FFF2-40B4-BE49-F238E27FC236}">
                <a16:creationId xmlns:a16="http://schemas.microsoft.com/office/drawing/2014/main" id="{F63AC12C-2447-8C0A-F203-1A77F0271797}"/>
              </a:ext>
            </a:extLst>
          </p:cNvPr>
          <p:cNvSpPr/>
          <p:nvPr/>
        </p:nvSpPr>
        <p:spPr>
          <a:xfrm>
            <a:off x="5401675" y="2753088"/>
            <a:ext cx="1315559" cy="1315559"/>
          </a:xfrm>
          <a:prstGeom prst="flowChartConnector">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80" name="Group 79">
            <a:extLst>
              <a:ext uri="{FF2B5EF4-FFF2-40B4-BE49-F238E27FC236}">
                <a16:creationId xmlns:a16="http://schemas.microsoft.com/office/drawing/2014/main" id="{A1DB4265-C855-DF5A-FADE-C35959EEAF11}"/>
              </a:ext>
            </a:extLst>
          </p:cNvPr>
          <p:cNvGrpSpPr/>
          <p:nvPr/>
        </p:nvGrpSpPr>
        <p:grpSpPr>
          <a:xfrm>
            <a:off x="5751228" y="2714402"/>
            <a:ext cx="688472" cy="688472"/>
            <a:chOff x="5480050" y="2641600"/>
            <a:chExt cx="812800" cy="812800"/>
          </a:xfrm>
        </p:grpSpPr>
        <p:sp>
          <p:nvSpPr>
            <p:cNvPr id="81" name="Rectangle: Rounded Corners 80">
              <a:extLst>
                <a:ext uri="{FF2B5EF4-FFF2-40B4-BE49-F238E27FC236}">
                  <a16:creationId xmlns:a16="http://schemas.microsoft.com/office/drawing/2014/main" id="{C5EA4F5B-2049-FA0A-B968-60758E1A204C}"/>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2" name="Graphic 81" descr="Headphones with solid fill">
              <a:extLst>
                <a:ext uri="{FF2B5EF4-FFF2-40B4-BE49-F238E27FC236}">
                  <a16:creationId xmlns:a16="http://schemas.microsoft.com/office/drawing/2014/main" id="{EE53E010-75F8-DA5B-2902-60AE4943BF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8035" y="2736395"/>
              <a:ext cx="571427" cy="571427"/>
            </a:xfrm>
            <a:prstGeom prst="rect">
              <a:avLst/>
            </a:prstGeom>
          </p:spPr>
        </p:pic>
      </p:grpSp>
      <p:sp>
        <p:nvSpPr>
          <p:cNvPr id="12" name="Flowchart: Connector 11">
            <a:extLst>
              <a:ext uri="{FF2B5EF4-FFF2-40B4-BE49-F238E27FC236}">
                <a16:creationId xmlns:a16="http://schemas.microsoft.com/office/drawing/2014/main" id="{AE8513EE-BA2A-6FA1-3039-C6C26FD03A84}"/>
              </a:ext>
            </a:extLst>
          </p:cNvPr>
          <p:cNvSpPr/>
          <p:nvPr/>
        </p:nvSpPr>
        <p:spPr>
          <a:xfrm>
            <a:off x="5338814" y="2453579"/>
            <a:ext cx="1514371" cy="1514371"/>
          </a:xfrm>
          <a:prstGeom prst="flowChartConnector">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p>
        </p:txBody>
      </p:sp>
      <p:sp>
        <p:nvSpPr>
          <p:cNvPr id="3" name="Oval 2">
            <a:extLst>
              <a:ext uri="{FF2B5EF4-FFF2-40B4-BE49-F238E27FC236}">
                <a16:creationId xmlns:a16="http://schemas.microsoft.com/office/drawing/2014/main" id="{3E8140B6-C28B-6E36-3AF3-C210FCE337B7}"/>
              </a:ext>
            </a:extLst>
          </p:cNvPr>
          <p:cNvSpPr/>
          <p:nvPr/>
        </p:nvSpPr>
        <p:spPr>
          <a:xfrm>
            <a:off x="-21331417" y="-9513731"/>
            <a:ext cx="16175825" cy="15120615"/>
          </a:xfrm>
          <a:prstGeom prst="ellipse">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B570FD37-8CF1-2C30-DD69-0CB7071DD8DA}"/>
              </a:ext>
            </a:extLst>
          </p:cNvPr>
          <p:cNvSpPr txBox="1"/>
          <p:nvPr/>
        </p:nvSpPr>
        <p:spPr>
          <a:xfrm>
            <a:off x="5003182" y="-6922088"/>
            <a:ext cx="7188818" cy="3785652"/>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ISPCC Childline is for children, young people and their parents. </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listen, we believe, we support and we empower.</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We provide services which focus on building resilience and coping skills. These are focused in the following area’s:</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Listening</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therapeutic support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 Community Engagement</a:t>
            </a:r>
          </a:p>
          <a:p>
            <a:pPr marL="457200" indent="-457200">
              <a:buFont typeface="Arial" panose="020B0604020202020204" pitchFamily="34" charset="0"/>
              <a:buChar char="•"/>
            </a:pPr>
            <a:r>
              <a:rPr lang="en-GB" sz="2000">
                <a:solidFill>
                  <a:schemeClr val="bg1"/>
                </a:solidFill>
                <a:latin typeface="Poppins" panose="00000500000000000000" pitchFamily="2" charset="0"/>
                <a:cs typeface="Poppins" panose="00000500000000000000" pitchFamily="2" charset="0"/>
              </a:rPr>
              <a:t>Childline.ie Digital Supports</a:t>
            </a:r>
          </a:p>
        </p:txBody>
      </p:sp>
      <p:sp>
        <p:nvSpPr>
          <p:cNvPr id="15" name="Rectangle 14">
            <a:extLst>
              <a:ext uri="{FF2B5EF4-FFF2-40B4-BE49-F238E27FC236}">
                <a16:creationId xmlns:a16="http://schemas.microsoft.com/office/drawing/2014/main" id="{3810111A-9143-608A-8F5E-0CE5A1E60C08}"/>
              </a:ext>
            </a:extLst>
          </p:cNvPr>
          <p:cNvSpPr/>
          <p:nvPr/>
        </p:nvSpPr>
        <p:spPr>
          <a:xfrm>
            <a:off x="-13243505" y="0"/>
            <a:ext cx="12192000" cy="132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16" name="TextBox 15">
            <a:extLst>
              <a:ext uri="{FF2B5EF4-FFF2-40B4-BE49-F238E27FC236}">
                <a16:creationId xmlns:a16="http://schemas.microsoft.com/office/drawing/2014/main" id="{E53B2420-8BA0-E1D8-D274-3B0055BB8FD3}"/>
              </a:ext>
            </a:extLst>
          </p:cNvPr>
          <p:cNvSpPr txBox="1"/>
          <p:nvPr/>
        </p:nvSpPr>
        <p:spPr>
          <a:xfrm>
            <a:off x="-157956" y="-2560097"/>
            <a:ext cx="11912600" cy="1446550"/>
          </a:xfrm>
          <a:prstGeom prst="rect">
            <a:avLst/>
          </a:prstGeom>
          <a:noFill/>
        </p:spPr>
        <p:txBody>
          <a:bodyPr wrap="square" rtlCol="0">
            <a:spAutoFit/>
          </a:bodyPr>
          <a:lstStyle/>
          <a:p>
            <a:r>
              <a:rPr lang="en-IE" sz="8800">
                <a:solidFill>
                  <a:srgbClr val="7F50C8"/>
                </a:solidFill>
                <a:latin typeface="Poppins ExtraBold" panose="00000900000000000000" pitchFamily="2" charset="0"/>
                <a:cs typeface="Poppins ExtraBold" panose="00000900000000000000" pitchFamily="2" charset="0"/>
              </a:rPr>
              <a:t>Childline</a:t>
            </a:r>
          </a:p>
        </p:txBody>
      </p:sp>
      <p:sp>
        <p:nvSpPr>
          <p:cNvPr id="18" name="TextBox 17">
            <a:extLst>
              <a:ext uri="{FF2B5EF4-FFF2-40B4-BE49-F238E27FC236}">
                <a16:creationId xmlns:a16="http://schemas.microsoft.com/office/drawing/2014/main" id="{F8816547-53A2-4423-02D1-EEF35B51ED68}"/>
              </a:ext>
            </a:extLst>
          </p:cNvPr>
          <p:cNvSpPr txBox="1"/>
          <p:nvPr/>
        </p:nvSpPr>
        <p:spPr>
          <a:xfrm>
            <a:off x="19369228" y="7505982"/>
            <a:ext cx="6471489" cy="4708981"/>
          </a:xfrm>
          <a:prstGeom prst="rect">
            <a:avLst/>
          </a:prstGeom>
          <a:noFill/>
        </p:spPr>
        <p:txBody>
          <a:bodyPr wrap="square">
            <a:spAutoFit/>
          </a:bodyPr>
          <a:lstStyle/>
          <a:p>
            <a:r>
              <a:rPr lang="en-GB" sz="2000">
                <a:solidFill>
                  <a:schemeClr val="bg1"/>
                </a:solidFill>
                <a:latin typeface="Poppins" panose="00000500000000000000" pitchFamily="2" charset="0"/>
                <a:cs typeface="Poppins" panose="00000500000000000000" pitchFamily="2" charset="0"/>
              </a:rPr>
              <a:t>Childline is a listening service for children and young people up to the age of 18 years.</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completely confidential service, no phone numbers or details are kept. It is up to you what details/information you want to share.</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 non judgemental service where we wont tell you what to do, instead we will explore options it with you.</a:t>
            </a:r>
          </a:p>
          <a:p>
            <a:endParaRPr lang="en-GB" sz="2000">
              <a:solidFill>
                <a:schemeClr val="bg1"/>
              </a:solidFill>
              <a:latin typeface="Poppins" panose="00000500000000000000" pitchFamily="2" charset="0"/>
              <a:cs typeface="Poppins" panose="00000500000000000000" pitchFamily="2" charset="0"/>
            </a:endParaRPr>
          </a:p>
          <a:p>
            <a:r>
              <a:rPr lang="en-GB" sz="2000">
                <a:solidFill>
                  <a:schemeClr val="bg1"/>
                </a:solidFill>
                <a:latin typeface="Poppins" panose="00000500000000000000" pitchFamily="2" charset="0"/>
                <a:cs typeface="Poppins" panose="00000500000000000000" pitchFamily="2" charset="0"/>
              </a:rPr>
              <a:t>It is available via phone 24hrs a day by calling 1800 66 66 66 and is completely free of charge. </a:t>
            </a:r>
          </a:p>
          <a:p>
            <a:r>
              <a:rPr lang="en-GB" sz="2000">
                <a:solidFill>
                  <a:schemeClr val="bg1"/>
                </a:solidFill>
                <a:latin typeface="Poppins" panose="00000500000000000000" pitchFamily="2" charset="0"/>
                <a:cs typeface="Poppins" panose="00000500000000000000" pitchFamily="2" charset="0"/>
              </a:rPr>
              <a:t>You also have the option of using our live web chat on www.childline.ie</a:t>
            </a:r>
          </a:p>
        </p:txBody>
      </p:sp>
      <p:pic>
        <p:nvPicPr>
          <p:cNvPr id="20" name="Picture 19" descr="A picture containing text&#10;&#10;Description automatically generated">
            <a:extLst>
              <a:ext uri="{FF2B5EF4-FFF2-40B4-BE49-F238E27FC236}">
                <a16:creationId xmlns:a16="http://schemas.microsoft.com/office/drawing/2014/main" id="{33DEB90A-5234-C617-866F-157B98484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5045" y="8550943"/>
            <a:ext cx="3602743" cy="3602743"/>
          </a:xfrm>
          <a:prstGeom prst="rect">
            <a:avLst/>
          </a:prstGeom>
        </p:spPr>
      </p:pic>
      <p:sp>
        <p:nvSpPr>
          <p:cNvPr id="17" name="Oval 16">
            <a:extLst>
              <a:ext uri="{FF2B5EF4-FFF2-40B4-BE49-F238E27FC236}">
                <a16:creationId xmlns:a16="http://schemas.microsoft.com/office/drawing/2014/main" id="{F344A59C-B8CC-D5F5-6749-4D9F8B7B021F}"/>
              </a:ext>
            </a:extLst>
          </p:cNvPr>
          <p:cNvSpPr/>
          <p:nvPr/>
        </p:nvSpPr>
        <p:spPr>
          <a:xfrm>
            <a:off x="5765020" y="3102280"/>
            <a:ext cx="661958" cy="618776"/>
          </a:xfrm>
          <a:prstGeom prst="ellipse">
            <a:avLst/>
          </a:prstGeom>
          <a:solidFill>
            <a:srgbClr val="FFA0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Rounded Corners 18">
            <a:extLst>
              <a:ext uri="{FF2B5EF4-FFF2-40B4-BE49-F238E27FC236}">
                <a16:creationId xmlns:a16="http://schemas.microsoft.com/office/drawing/2014/main" id="{6E22A88E-7ACC-FC89-4366-CFA82DEE55A4}"/>
              </a:ext>
            </a:extLst>
          </p:cNvPr>
          <p:cNvSpPr/>
          <p:nvPr/>
        </p:nvSpPr>
        <p:spPr>
          <a:xfrm>
            <a:off x="4375909" y="662426"/>
            <a:ext cx="3416300" cy="5562600"/>
          </a:xfrm>
          <a:prstGeom prst="roundRect">
            <a:avLst>
              <a:gd name="adj" fmla="val 195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Rounded Corners 26">
            <a:extLst>
              <a:ext uri="{FF2B5EF4-FFF2-40B4-BE49-F238E27FC236}">
                <a16:creationId xmlns:a16="http://schemas.microsoft.com/office/drawing/2014/main" id="{55D714B7-9D5E-5306-6248-CB12E7092A5D}"/>
              </a:ext>
            </a:extLst>
          </p:cNvPr>
          <p:cNvSpPr/>
          <p:nvPr/>
        </p:nvSpPr>
        <p:spPr>
          <a:xfrm>
            <a:off x="4490209" y="751326"/>
            <a:ext cx="3187700" cy="5346700"/>
          </a:xfrm>
          <a:prstGeom prst="roundRect">
            <a:avLst>
              <a:gd name="adj" fmla="val 19597"/>
            </a:avLst>
          </a:prstGeom>
          <a:solidFill>
            <a:srgbClr val="7F50C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Rectangle: Rounded Corners 27">
            <a:extLst>
              <a:ext uri="{FF2B5EF4-FFF2-40B4-BE49-F238E27FC236}">
                <a16:creationId xmlns:a16="http://schemas.microsoft.com/office/drawing/2014/main" id="{204F421F-7853-B915-903F-F8C2E8E64140}"/>
              </a:ext>
            </a:extLst>
          </p:cNvPr>
          <p:cNvSpPr/>
          <p:nvPr/>
        </p:nvSpPr>
        <p:spPr>
          <a:xfrm>
            <a:off x="5550659" y="687826"/>
            <a:ext cx="1066800" cy="203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Rounded Corners 28">
            <a:extLst>
              <a:ext uri="{FF2B5EF4-FFF2-40B4-BE49-F238E27FC236}">
                <a16:creationId xmlns:a16="http://schemas.microsoft.com/office/drawing/2014/main" id="{A87166BB-2957-3E69-DAEB-0154B35F86E4}"/>
              </a:ext>
            </a:extLst>
          </p:cNvPr>
          <p:cNvSpPr/>
          <p:nvPr/>
        </p:nvSpPr>
        <p:spPr>
          <a:xfrm>
            <a:off x="4693409" y="1068826"/>
            <a:ext cx="2806700" cy="1447800"/>
          </a:xfrm>
          <a:prstGeom prst="roundRect">
            <a:avLst>
              <a:gd name="adj" fmla="val 29825"/>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Rounded Corners 29">
            <a:extLst>
              <a:ext uri="{FF2B5EF4-FFF2-40B4-BE49-F238E27FC236}">
                <a16:creationId xmlns:a16="http://schemas.microsoft.com/office/drawing/2014/main" id="{6FA14091-2562-C296-5FA5-B71A5A3052D8}"/>
              </a:ext>
            </a:extLst>
          </p:cNvPr>
          <p:cNvSpPr/>
          <p:nvPr/>
        </p:nvSpPr>
        <p:spPr>
          <a:xfrm>
            <a:off x="4693409" y="4878826"/>
            <a:ext cx="2806700" cy="939800"/>
          </a:xfrm>
          <a:prstGeom prst="roundRect">
            <a:avLst>
              <a:gd name="adj" fmla="val 26126"/>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Rectangle: Rounded Corners 36">
            <a:extLst>
              <a:ext uri="{FF2B5EF4-FFF2-40B4-BE49-F238E27FC236}">
                <a16:creationId xmlns:a16="http://schemas.microsoft.com/office/drawing/2014/main" id="{3D57BB16-E9E6-1CF8-C078-994F893AE87C}"/>
              </a:ext>
            </a:extLst>
          </p:cNvPr>
          <p:cNvSpPr/>
          <p:nvPr/>
        </p:nvSpPr>
        <p:spPr>
          <a:xfrm>
            <a:off x="4795009" y="2656326"/>
            <a:ext cx="812800" cy="812800"/>
          </a:xfrm>
          <a:prstGeom prst="roundRect">
            <a:avLst/>
          </a:prstGeom>
          <a:solidFill>
            <a:srgbClr val="2D3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Rectangle: Rounded Corners 38">
            <a:extLst>
              <a:ext uri="{FF2B5EF4-FFF2-40B4-BE49-F238E27FC236}">
                <a16:creationId xmlns:a16="http://schemas.microsoft.com/office/drawing/2014/main" id="{71D4C73A-7CF0-80E0-2859-BD4202AB4EE6}"/>
              </a:ext>
            </a:extLst>
          </p:cNvPr>
          <p:cNvSpPr/>
          <p:nvPr/>
        </p:nvSpPr>
        <p:spPr>
          <a:xfrm>
            <a:off x="6560309" y="2656326"/>
            <a:ext cx="812800" cy="812800"/>
          </a:xfrm>
          <a:prstGeom prst="roundRect">
            <a:avLst/>
          </a:prstGeom>
          <a:solidFill>
            <a:srgbClr val="2A7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Rounded Corners 40">
            <a:extLst>
              <a:ext uri="{FF2B5EF4-FFF2-40B4-BE49-F238E27FC236}">
                <a16:creationId xmlns:a16="http://schemas.microsoft.com/office/drawing/2014/main" id="{82F712BF-817B-0C85-14B2-8D92FA4194AF}"/>
              </a:ext>
            </a:extLst>
          </p:cNvPr>
          <p:cNvSpPr/>
          <p:nvPr/>
        </p:nvSpPr>
        <p:spPr>
          <a:xfrm>
            <a:off x="4795009" y="3773926"/>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Rounded Corners 42">
            <a:extLst>
              <a:ext uri="{FF2B5EF4-FFF2-40B4-BE49-F238E27FC236}">
                <a16:creationId xmlns:a16="http://schemas.microsoft.com/office/drawing/2014/main" id="{96148A2C-D073-688C-66EA-7D42BC4575BB}"/>
              </a:ext>
            </a:extLst>
          </p:cNvPr>
          <p:cNvSpPr/>
          <p:nvPr/>
        </p:nvSpPr>
        <p:spPr>
          <a:xfrm>
            <a:off x="5690359" y="378662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Rounded Corners 44">
            <a:extLst>
              <a:ext uri="{FF2B5EF4-FFF2-40B4-BE49-F238E27FC236}">
                <a16:creationId xmlns:a16="http://schemas.microsoft.com/office/drawing/2014/main" id="{39B5AD6B-0DF7-9C48-6075-C94CB861BA74}"/>
              </a:ext>
            </a:extLst>
          </p:cNvPr>
          <p:cNvSpPr/>
          <p:nvPr/>
        </p:nvSpPr>
        <p:spPr>
          <a:xfrm>
            <a:off x="6585709" y="3786627"/>
            <a:ext cx="812800" cy="812800"/>
          </a:xfrm>
          <a:prstGeom prst="round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Rectangle: Rounded Corners 46">
            <a:extLst>
              <a:ext uri="{FF2B5EF4-FFF2-40B4-BE49-F238E27FC236}">
                <a16:creationId xmlns:a16="http://schemas.microsoft.com/office/drawing/2014/main" id="{00C0E24F-6FB9-AF46-96A2-5A714302F5B7}"/>
              </a:ext>
            </a:extLst>
          </p:cNvPr>
          <p:cNvSpPr/>
          <p:nvPr/>
        </p:nvSpPr>
        <p:spPr>
          <a:xfrm>
            <a:off x="4795009" y="4942326"/>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Rectangle: Rounded Corners 47">
            <a:extLst>
              <a:ext uri="{FF2B5EF4-FFF2-40B4-BE49-F238E27FC236}">
                <a16:creationId xmlns:a16="http://schemas.microsoft.com/office/drawing/2014/main" id="{8070D854-DFAB-DB23-AC3A-AD8C1FAC26D2}"/>
              </a:ext>
            </a:extLst>
          </p:cNvPr>
          <p:cNvSpPr/>
          <p:nvPr/>
        </p:nvSpPr>
        <p:spPr>
          <a:xfrm>
            <a:off x="5677659" y="4942326"/>
            <a:ext cx="812800" cy="812800"/>
          </a:xfrm>
          <a:prstGeom prst="roundRect">
            <a:avLst/>
          </a:prstGeom>
          <a:solidFill>
            <a:srgbClr val="B4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Rectangle: Rounded Corners 48">
            <a:extLst>
              <a:ext uri="{FF2B5EF4-FFF2-40B4-BE49-F238E27FC236}">
                <a16:creationId xmlns:a16="http://schemas.microsoft.com/office/drawing/2014/main" id="{A46DD880-E77C-6C6D-EF65-DE40A73CFCEA}"/>
              </a:ext>
            </a:extLst>
          </p:cNvPr>
          <p:cNvSpPr/>
          <p:nvPr/>
        </p:nvSpPr>
        <p:spPr>
          <a:xfrm>
            <a:off x="6573009" y="4942326"/>
            <a:ext cx="812800" cy="812800"/>
          </a:xfrm>
          <a:prstGeom prst="roundRect">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0" name="TextBox 49">
            <a:extLst>
              <a:ext uri="{FF2B5EF4-FFF2-40B4-BE49-F238E27FC236}">
                <a16:creationId xmlns:a16="http://schemas.microsoft.com/office/drawing/2014/main" id="{1CF7A168-2C34-859A-05A3-F8C9391D741E}"/>
              </a:ext>
            </a:extLst>
          </p:cNvPr>
          <p:cNvSpPr txBox="1"/>
          <p:nvPr/>
        </p:nvSpPr>
        <p:spPr>
          <a:xfrm>
            <a:off x="5747509" y="3443318"/>
            <a:ext cx="812800" cy="230832"/>
          </a:xfrm>
          <a:prstGeom prst="rect">
            <a:avLst/>
          </a:prstGeom>
          <a:noFill/>
        </p:spPr>
        <p:txBody>
          <a:bodyPr wrap="square" rtlCol="0">
            <a:spAutoFit/>
          </a:bodyPr>
          <a:lstStyle/>
          <a:p>
            <a:r>
              <a:rPr lang="en-IE" sz="900">
                <a:solidFill>
                  <a:schemeClr val="bg1"/>
                </a:solidFill>
                <a:latin typeface="Poppins" panose="00000500000000000000" pitchFamily="2" charset="0"/>
                <a:cs typeface="Poppins" panose="00000500000000000000" pitchFamily="2" charset="0"/>
              </a:rPr>
              <a:t>Childline</a:t>
            </a:r>
          </a:p>
        </p:txBody>
      </p:sp>
      <p:sp>
        <p:nvSpPr>
          <p:cNvPr id="51" name="TextBox 50">
            <a:extLst>
              <a:ext uri="{FF2B5EF4-FFF2-40B4-BE49-F238E27FC236}">
                <a16:creationId xmlns:a16="http://schemas.microsoft.com/office/drawing/2014/main" id="{AC5D0718-BEB9-EF32-6425-6E777CC3AEDE}"/>
              </a:ext>
            </a:extLst>
          </p:cNvPr>
          <p:cNvSpPr txBox="1"/>
          <p:nvPr/>
        </p:nvSpPr>
        <p:spPr>
          <a:xfrm>
            <a:off x="4734152" y="3443318"/>
            <a:ext cx="936625" cy="3693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Digital Programmes</a:t>
            </a:r>
          </a:p>
        </p:txBody>
      </p:sp>
      <p:sp>
        <p:nvSpPr>
          <p:cNvPr id="53" name="TextBox 52">
            <a:extLst>
              <a:ext uri="{FF2B5EF4-FFF2-40B4-BE49-F238E27FC236}">
                <a16:creationId xmlns:a16="http://schemas.microsoft.com/office/drawing/2014/main" id="{26B5860D-A86E-3571-CA77-9F3B392D48A2}"/>
              </a:ext>
            </a:extLst>
          </p:cNvPr>
          <p:cNvSpPr txBox="1"/>
          <p:nvPr/>
        </p:nvSpPr>
        <p:spPr>
          <a:xfrm>
            <a:off x="6523796" y="3469126"/>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CTSS</a:t>
            </a:r>
          </a:p>
        </p:txBody>
      </p:sp>
      <p:sp>
        <p:nvSpPr>
          <p:cNvPr id="55" name="TextBox 54">
            <a:extLst>
              <a:ext uri="{FF2B5EF4-FFF2-40B4-BE49-F238E27FC236}">
                <a16:creationId xmlns:a16="http://schemas.microsoft.com/office/drawing/2014/main" id="{9C5C9DA0-AE45-ECCC-9918-0EF8E59C9EBB}"/>
              </a:ext>
            </a:extLst>
          </p:cNvPr>
          <p:cNvSpPr txBox="1"/>
          <p:nvPr/>
        </p:nvSpPr>
        <p:spPr>
          <a:xfrm>
            <a:off x="4726746" y="4554059"/>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Shield</a:t>
            </a:r>
          </a:p>
        </p:txBody>
      </p:sp>
      <p:sp>
        <p:nvSpPr>
          <p:cNvPr id="57" name="TextBox 56">
            <a:extLst>
              <a:ext uri="{FF2B5EF4-FFF2-40B4-BE49-F238E27FC236}">
                <a16:creationId xmlns:a16="http://schemas.microsoft.com/office/drawing/2014/main" id="{8D96011F-07B8-A0BA-838F-CA59F956D95A}"/>
              </a:ext>
            </a:extLst>
          </p:cNvPr>
          <p:cNvSpPr txBox="1"/>
          <p:nvPr/>
        </p:nvSpPr>
        <p:spPr>
          <a:xfrm>
            <a:off x="5615746" y="4591761"/>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Smart Moves</a:t>
            </a:r>
          </a:p>
        </p:txBody>
      </p:sp>
      <p:sp>
        <p:nvSpPr>
          <p:cNvPr id="60" name="TextBox 59">
            <a:extLst>
              <a:ext uri="{FF2B5EF4-FFF2-40B4-BE49-F238E27FC236}">
                <a16:creationId xmlns:a16="http://schemas.microsoft.com/office/drawing/2014/main" id="{84AD7FB1-B61A-800B-D0B4-51A734BFD589}"/>
              </a:ext>
            </a:extLst>
          </p:cNvPr>
          <p:cNvSpPr txBox="1"/>
          <p:nvPr/>
        </p:nvSpPr>
        <p:spPr>
          <a:xfrm>
            <a:off x="6498396" y="4584494"/>
            <a:ext cx="936625" cy="230832"/>
          </a:xfrm>
          <a:prstGeom prst="rect">
            <a:avLst/>
          </a:prstGeom>
          <a:noFill/>
        </p:spPr>
        <p:txBody>
          <a:bodyPr wrap="square" rtlCol="0">
            <a:spAutoFit/>
          </a:bodyPr>
          <a:lstStyle/>
          <a:p>
            <a:pPr algn="ctr"/>
            <a:r>
              <a:rPr lang="en-IE" sz="900">
                <a:solidFill>
                  <a:schemeClr val="bg1"/>
                </a:solidFill>
                <a:latin typeface="Poppins" panose="00000500000000000000" pitchFamily="2" charset="0"/>
                <a:cs typeface="Poppins" panose="00000500000000000000" pitchFamily="2" charset="0"/>
              </a:rPr>
              <a:t>Support Line</a:t>
            </a:r>
          </a:p>
        </p:txBody>
      </p:sp>
      <p:grpSp>
        <p:nvGrpSpPr>
          <p:cNvPr id="62" name="Group 61">
            <a:extLst>
              <a:ext uri="{FF2B5EF4-FFF2-40B4-BE49-F238E27FC236}">
                <a16:creationId xmlns:a16="http://schemas.microsoft.com/office/drawing/2014/main" id="{3D6CB22F-B978-D4A0-C702-79AD9025F997}"/>
              </a:ext>
            </a:extLst>
          </p:cNvPr>
          <p:cNvGrpSpPr/>
          <p:nvPr/>
        </p:nvGrpSpPr>
        <p:grpSpPr>
          <a:xfrm>
            <a:off x="5690359" y="2656326"/>
            <a:ext cx="812800" cy="812800"/>
            <a:chOff x="5480050" y="2641600"/>
            <a:chExt cx="812800" cy="812800"/>
          </a:xfrm>
        </p:grpSpPr>
        <p:sp>
          <p:nvSpPr>
            <p:cNvPr id="64" name="Rectangle: Rounded Corners 63">
              <a:extLst>
                <a:ext uri="{FF2B5EF4-FFF2-40B4-BE49-F238E27FC236}">
                  <a16:creationId xmlns:a16="http://schemas.microsoft.com/office/drawing/2014/main" id="{B4FF4821-B6D0-F780-6DCA-C2795114DCEB}"/>
                </a:ext>
              </a:extLst>
            </p:cNvPr>
            <p:cNvSpPr/>
            <p:nvPr/>
          </p:nvSpPr>
          <p:spPr>
            <a:xfrm>
              <a:off x="5480050" y="2641600"/>
              <a:ext cx="812800" cy="812800"/>
            </a:xfrm>
            <a:prstGeom prst="roundRect">
              <a:avLst/>
            </a:prstGeom>
            <a:solidFill>
              <a:srgbClr val="FFA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6" name="Graphic 65" descr="Headphones with solid fill">
              <a:extLst>
                <a:ext uri="{FF2B5EF4-FFF2-40B4-BE49-F238E27FC236}">
                  <a16:creationId xmlns:a16="http://schemas.microsoft.com/office/drawing/2014/main" id="{E67B8564-1550-D18A-EA2C-01B9F14402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8035" y="2736395"/>
              <a:ext cx="571427" cy="571427"/>
            </a:xfrm>
            <a:prstGeom prst="rect">
              <a:avLst/>
            </a:prstGeom>
          </p:spPr>
        </p:pic>
      </p:grpSp>
      <p:pic>
        <p:nvPicPr>
          <p:cNvPr id="68" name="Graphic 67" descr="Internet with solid fill">
            <a:extLst>
              <a:ext uri="{FF2B5EF4-FFF2-40B4-BE49-F238E27FC236}">
                <a16:creationId xmlns:a16="http://schemas.microsoft.com/office/drawing/2014/main" id="{549A6957-B4B6-C3E5-4EB8-54503DA598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51159" y="2681299"/>
            <a:ext cx="712200" cy="712200"/>
          </a:xfrm>
          <a:prstGeom prst="rect">
            <a:avLst/>
          </a:prstGeom>
        </p:spPr>
      </p:pic>
      <p:pic>
        <p:nvPicPr>
          <p:cNvPr id="69" name="Graphic 68" descr="Cycle with people with solid fill">
            <a:extLst>
              <a:ext uri="{FF2B5EF4-FFF2-40B4-BE49-F238E27FC236}">
                <a16:creationId xmlns:a16="http://schemas.microsoft.com/office/drawing/2014/main" id="{81457EF0-D7F4-43CA-B948-C6A692C6B4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1099" y="2588734"/>
            <a:ext cx="898525" cy="898525"/>
          </a:xfrm>
          <a:prstGeom prst="rect">
            <a:avLst/>
          </a:prstGeom>
        </p:spPr>
      </p:pic>
      <p:pic>
        <p:nvPicPr>
          <p:cNvPr id="70" name="Graphic 69" descr="Shield with solid fill">
            <a:extLst>
              <a:ext uri="{FF2B5EF4-FFF2-40B4-BE49-F238E27FC236}">
                <a16:creationId xmlns:a16="http://schemas.microsoft.com/office/drawing/2014/main" id="{5CAF347F-FB45-AAC3-B8E5-FB31607319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77559" y="3875526"/>
            <a:ext cx="647700" cy="647700"/>
          </a:xfrm>
          <a:prstGeom prst="rect">
            <a:avLst/>
          </a:prstGeom>
        </p:spPr>
      </p:pic>
      <p:pic>
        <p:nvPicPr>
          <p:cNvPr id="71" name="Graphic 70" descr="Head with gears with solid fill">
            <a:extLst>
              <a:ext uri="{FF2B5EF4-FFF2-40B4-BE49-F238E27FC236}">
                <a16:creationId xmlns:a16="http://schemas.microsoft.com/office/drawing/2014/main" id="{328ACDD2-05E2-77F3-4BDE-F5B88BBA674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47509" y="3824010"/>
            <a:ext cx="762000" cy="762000"/>
          </a:xfrm>
          <a:prstGeom prst="rect">
            <a:avLst/>
          </a:prstGeom>
        </p:spPr>
      </p:pic>
      <p:pic>
        <p:nvPicPr>
          <p:cNvPr id="72" name="Graphic 71" descr="Receiver with solid fill">
            <a:extLst>
              <a:ext uri="{FF2B5EF4-FFF2-40B4-BE49-F238E27FC236}">
                <a16:creationId xmlns:a16="http://schemas.microsoft.com/office/drawing/2014/main" id="{153C7C49-95D9-0949-28AE-5750F9EBC4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74609" y="3865058"/>
            <a:ext cx="698500" cy="698500"/>
          </a:xfrm>
          <a:prstGeom prst="rect">
            <a:avLst/>
          </a:prstGeom>
        </p:spPr>
      </p:pic>
      <p:pic>
        <p:nvPicPr>
          <p:cNvPr id="73" name="Graphic 72" descr="Chat with solid fill">
            <a:extLst>
              <a:ext uri="{FF2B5EF4-FFF2-40B4-BE49-F238E27FC236}">
                <a16:creationId xmlns:a16="http://schemas.microsoft.com/office/drawing/2014/main" id="{48B2D258-06BE-B50A-20B3-385229ACAFF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95009" y="4968012"/>
            <a:ext cx="812800" cy="812800"/>
          </a:xfrm>
          <a:prstGeom prst="rect">
            <a:avLst/>
          </a:prstGeom>
        </p:spPr>
      </p:pic>
      <p:pic>
        <p:nvPicPr>
          <p:cNvPr id="74" name="Graphic 73" descr="Envelope with solid fill">
            <a:extLst>
              <a:ext uri="{FF2B5EF4-FFF2-40B4-BE49-F238E27FC236}">
                <a16:creationId xmlns:a16="http://schemas.microsoft.com/office/drawing/2014/main" id="{E1C4350D-0AAC-729A-484C-EA77377E45C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701540" y="4954216"/>
            <a:ext cx="788919" cy="788919"/>
          </a:xfrm>
          <a:prstGeom prst="rect">
            <a:avLst/>
          </a:prstGeom>
        </p:spPr>
      </p:pic>
      <p:pic>
        <p:nvPicPr>
          <p:cNvPr id="75" name="Graphic 74" descr="Camera with solid fill">
            <a:extLst>
              <a:ext uri="{FF2B5EF4-FFF2-40B4-BE49-F238E27FC236}">
                <a16:creationId xmlns:a16="http://schemas.microsoft.com/office/drawing/2014/main" id="{781C5BA2-54EA-9A7B-7632-9170BBBFBEE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560309" y="4909201"/>
            <a:ext cx="839117" cy="839117"/>
          </a:xfrm>
          <a:prstGeom prst="rect">
            <a:avLst/>
          </a:prstGeom>
        </p:spPr>
      </p:pic>
      <p:sp>
        <p:nvSpPr>
          <p:cNvPr id="76" name="TextBox 75">
            <a:extLst>
              <a:ext uri="{FF2B5EF4-FFF2-40B4-BE49-F238E27FC236}">
                <a16:creationId xmlns:a16="http://schemas.microsoft.com/office/drawing/2014/main" id="{FB18817D-DFE0-84E8-7FCA-C1769DF4A8CD}"/>
              </a:ext>
            </a:extLst>
          </p:cNvPr>
          <p:cNvSpPr txBox="1"/>
          <p:nvPr/>
        </p:nvSpPr>
        <p:spPr>
          <a:xfrm>
            <a:off x="4788769" y="1206760"/>
            <a:ext cx="1174640" cy="1292662"/>
          </a:xfrm>
          <a:prstGeom prst="rect">
            <a:avLst/>
          </a:prstGeom>
          <a:noFill/>
        </p:spPr>
        <p:txBody>
          <a:bodyPr wrap="square" rtlCol="0">
            <a:spAutoFit/>
          </a:bodyPr>
          <a:lstStyle/>
          <a:p>
            <a:pPr algn="ctr"/>
            <a:r>
              <a:rPr lang="en-IE" sz="3000">
                <a:solidFill>
                  <a:schemeClr val="bg1"/>
                </a:solidFill>
                <a:latin typeface="Poppins" panose="00000500000000000000" pitchFamily="2" charset="0"/>
                <a:cs typeface="Poppins" panose="00000500000000000000" pitchFamily="2" charset="0"/>
              </a:rPr>
              <a:t>MAR</a:t>
            </a:r>
            <a:r>
              <a:rPr lang="en-IE" sz="2400">
                <a:solidFill>
                  <a:schemeClr val="bg1"/>
                </a:solidFill>
                <a:latin typeface="Poppins" panose="00000500000000000000" pitchFamily="2" charset="0"/>
                <a:cs typeface="Poppins" panose="00000500000000000000" pitchFamily="2" charset="0"/>
              </a:rPr>
              <a:t> </a:t>
            </a:r>
          </a:p>
          <a:p>
            <a:pPr algn="ctr"/>
            <a:r>
              <a:rPr lang="en-IE" sz="2400">
                <a:solidFill>
                  <a:schemeClr val="bg1"/>
                </a:solidFill>
                <a:latin typeface="Poppins" panose="00000500000000000000" pitchFamily="2" charset="0"/>
                <a:cs typeface="Poppins" panose="00000500000000000000" pitchFamily="2" charset="0"/>
              </a:rPr>
              <a:t>27</a:t>
            </a:r>
          </a:p>
          <a:p>
            <a:pPr algn="ctr"/>
            <a:r>
              <a:rPr lang="en-IE" sz="2400">
                <a:solidFill>
                  <a:schemeClr val="bg1"/>
                </a:solidFill>
                <a:latin typeface="Poppins" panose="00000500000000000000" pitchFamily="2" charset="0"/>
                <a:cs typeface="Poppins" panose="00000500000000000000" pitchFamily="2" charset="0"/>
              </a:rPr>
              <a:t>MON</a:t>
            </a:r>
          </a:p>
        </p:txBody>
      </p:sp>
      <p:cxnSp>
        <p:nvCxnSpPr>
          <p:cNvPr id="77" name="Straight Connector 76">
            <a:extLst>
              <a:ext uri="{FF2B5EF4-FFF2-40B4-BE49-F238E27FC236}">
                <a16:creationId xmlns:a16="http://schemas.microsoft.com/office/drawing/2014/main" id="{5136B4E3-C28E-3894-B9DB-6676EFEF044B}"/>
              </a:ext>
            </a:extLst>
          </p:cNvPr>
          <p:cNvCxnSpPr>
            <a:cxnSpLocks/>
          </p:cNvCxnSpPr>
          <p:nvPr/>
        </p:nvCxnSpPr>
        <p:spPr>
          <a:xfrm>
            <a:off x="5963409" y="1206760"/>
            <a:ext cx="0" cy="1157466"/>
          </a:xfrm>
          <a:prstGeom prst="line">
            <a:avLst/>
          </a:prstGeom>
          <a:ln w="41275">
            <a:solidFill>
              <a:schemeClr val="bg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BA810DE9-1415-DD65-3F85-143D014186FE}"/>
              </a:ext>
            </a:extLst>
          </p:cNvPr>
          <p:cNvSpPr txBox="1"/>
          <p:nvPr/>
        </p:nvSpPr>
        <p:spPr>
          <a:xfrm>
            <a:off x="6128510" y="1741435"/>
            <a:ext cx="1257300" cy="646331"/>
          </a:xfrm>
          <a:prstGeom prst="rect">
            <a:avLst/>
          </a:prstGeom>
          <a:noFill/>
        </p:spPr>
        <p:txBody>
          <a:bodyPr wrap="square" rtlCol="0">
            <a:spAutoFit/>
          </a:bodyPr>
          <a:lstStyle/>
          <a:p>
            <a:r>
              <a:rPr lang="en-IE">
                <a:solidFill>
                  <a:schemeClr val="bg1"/>
                </a:solidFill>
                <a:latin typeface="Poppins" panose="00000500000000000000" pitchFamily="2" charset="0"/>
                <a:cs typeface="Poppins" panose="00000500000000000000" pitchFamily="2" charset="0"/>
              </a:rPr>
              <a:t>Sunny </a:t>
            </a:r>
          </a:p>
          <a:p>
            <a:r>
              <a:rPr lang="en-IE">
                <a:solidFill>
                  <a:schemeClr val="bg1"/>
                </a:solidFill>
                <a:latin typeface="Poppins" panose="00000500000000000000" pitchFamily="2" charset="0"/>
                <a:cs typeface="Poppins" panose="00000500000000000000" pitchFamily="2" charset="0"/>
              </a:rPr>
              <a:t>16</a:t>
            </a:r>
            <a:r>
              <a:rPr lang="en-IE">
                <a:solidFill>
                  <a:schemeClr val="bg1"/>
                </a:solidFill>
                <a:latin typeface="Poppins" panose="00000500000000000000" pitchFamily="2" charset="0"/>
                <a:ea typeface="Tahoma" panose="020B0604030504040204" pitchFamily="34" charset="0"/>
                <a:cs typeface="Poppins" panose="00000500000000000000" pitchFamily="2" charset="0"/>
              </a:rPr>
              <a:t>℃</a:t>
            </a:r>
            <a:endParaRPr lang="en-IE">
              <a:solidFill>
                <a:schemeClr val="bg1"/>
              </a:solidFill>
              <a:latin typeface="Poppins" panose="00000500000000000000" pitchFamily="2" charset="0"/>
              <a:cs typeface="Poppins" panose="00000500000000000000" pitchFamily="2" charset="0"/>
            </a:endParaRPr>
          </a:p>
        </p:txBody>
      </p:sp>
      <p:pic>
        <p:nvPicPr>
          <p:cNvPr id="79" name="Graphic 78" descr="Sun with solid fill">
            <a:extLst>
              <a:ext uri="{FF2B5EF4-FFF2-40B4-BE49-F238E27FC236}">
                <a16:creationId xmlns:a16="http://schemas.microsoft.com/office/drawing/2014/main" id="{FA98D8B8-A66B-0312-C3F5-EDAFD90C132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14463" y="1113672"/>
            <a:ext cx="717092" cy="717092"/>
          </a:xfrm>
          <a:prstGeom prst="rect">
            <a:avLst/>
          </a:prstGeom>
        </p:spPr>
      </p:pic>
    </p:spTree>
    <p:extLst>
      <p:ext uri="{BB962C8B-B14F-4D97-AF65-F5344CB8AC3E}">
        <p14:creationId xmlns:p14="http://schemas.microsoft.com/office/powerpoint/2010/main" val="1438534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7f15ffd-e40b-443c-b631-8124ef9d676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8F52E1F140B8419C31D9A1E3F3C411" ma:contentTypeVersion="12" ma:contentTypeDescription="Create a new document." ma:contentTypeScope="" ma:versionID="cb623b8c32049553ac7039b3c461ef22">
  <xsd:schema xmlns:xsd="http://www.w3.org/2001/XMLSchema" xmlns:xs="http://www.w3.org/2001/XMLSchema" xmlns:p="http://schemas.microsoft.com/office/2006/metadata/properties" xmlns:ns3="37f15ffd-e40b-443c-b631-8124ef9d6769" xmlns:ns4="ea5562f9-a932-420f-b607-11efe7ed6628" targetNamespace="http://schemas.microsoft.com/office/2006/metadata/properties" ma:root="true" ma:fieldsID="ef6a65f5978489f1e94b3ce4cb7a73f2" ns3:_="" ns4:_="">
    <xsd:import namespace="37f15ffd-e40b-443c-b631-8124ef9d6769"/>
    <xsd:import namespace="ea5562f9-a932-420f-b607-11efe7ed6628"/>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15ffd-e40b-443c-b631-8124ef9d6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5562f9-a932-420f-b607-11efe7ed662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14D006-17CE-4630-9865-6EC47F0F6EA3}">
  <ds:schemaRefs>
    <ds:schemaRef ds:uri="http://schemas.microsoft.com/office/infopath/2007/PartnerControls"/>
    <ds:schemaRef ds:uri="http://www.w3.org/XML/1998/namespace"/>
    <ds:schemaRef ds:uri="http://schemas.microsoft.com/office/2006/metadata/properties"/>
    <ds:schemaRef ds:uri="http://purl.org/dc/terms/"/>
    <ds:schemaRef ds:uri="http://schemas.openxmlformats.org/package/2006/metadata/core-properties"/>
    <ds:schemaRef ds:uri="ea5562f9-a932-420f-b607-11efe7ed6628"/>
    <ds:schemaRef ds:uri="http://schemas.microsoft.com/office/2006/documentManagement/types"/>
    <ds:schemaRef ds:uri="37f15ffd-e40b-443c-b631-8124ef9d6769"/>
    <ds:schemaRef ds:uri="http://purl.org/dc/dcmitype/"/>
    <ds:schemaRef ds:uri="http://purl.org/dc/elements/1.1/"/>
  </ds:schemaRefs>
</ds:datastoreItem>
</file>

<file path=customXml/itemProps2.xml><?xml version="1.0" encoding="utf-8"?>
<ds:datastoreItem xmlns:ds="http://schemas.openxmlformats.org/officeDocument/2006/customXml" ds:itemID="{B4CE9ED3-0C2B-4302-8309-62458B822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15ffd-e40b-443c-b631-8124ef9d6769"/>
    <ds:schemaRef ds:uri="ea5562f9-a932-420f-b607-11efe7ed66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6264BD-BA06-4414-9F52-CA5B5832E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319</TotalTime>
  <Words>5325</Words>
  <Application>Microsoft Office PowerPoint</Application>
  <PresentationFormat>Widescreen</PresentationFormat>
  <Paragraphs>741</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Anytime, Any Reason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McEveney</dc:creator>
  <cp:lastModifiedBy>Laura Horan</cp:lastModifiedBy>
  <cp:revision>48</cp:revision>
  <dcterms:created xsi:type="dcterms:W3CDTF">2023-02-08T09:33:10Z</dcterms:created>
  <dcterms:modified xsi:type="dcterms:W3CDTF">2026-02-18T16:53:10Z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0x010100A78F52E1F140B8419C31D9A1E3F3C411</vt:lpwstr>
  </property>
</Properties>
</file>